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7" r:id="rId3"/>
    <p:sldId id="275" r:id="rId4"/>
    <p:sldId id="277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10" r:id="rId14"/>
    <p:sldId id="309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272" r:id="rId24"/>
    <p:sldId id="273" r:id="rId25"/>
    <p:sldId id="293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11A24-8347-4A1A-9C56-DB83ACFB06C4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0B3C-5B26-4075-BAC9-AD0646A76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0910-E26B-4A48-985F-664576CEE69E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8675-406A-4BB1-B892-60CCAEC31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A4A5C-FD2A-4952-935A-2FFB96FEB17F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491C1-FC67-4DB2-B935-565639E7BC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F3BC4-1675-4D50-8237-47C8BD6E77D4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69624-E8C8-4523-9399-72FA75576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51ABC-58B7-461C-99D6-28125D79BBB4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E597E-1656-452F-A2EE-E308C436B6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76C90-F230-40AA-80B8-9AF4C4D25007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FCD20-9224-4761-A18A-1AF8C8347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019A-1F0B-489D-9901-AD41260C879D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1AAC3-C4AE-413C-9B82-71638AACB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C667D-8C98-426E-BB9B-9869329C7AE7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4ECE1-CDDC-463E-A7F0-12901F822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94F2-E326-474E-B1CF-430AB0D2AFEB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3705C-B499-4848-9CFE-0F15B785B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6B3F6-1CF9-4964-8F15-BF141671D63E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BDC1-D772-4B00-A592-36B10A07D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68711-B9AC-46C2-A7E3-D899E23936BB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ED0E9-6F9B-4AB7-BA0B-9B656FE33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F11A24-8347-4A1A-9C56-DB83ACFB06C4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6760B3C-5B26-4075-BAC9-AD0646A766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A40910-E26B-4A48-985F-664576CEE69E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29FA8675-406A-4BB1-B892-60CCAEC312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FA4A5C-FD2A-4952-935A-2FFB96FEB17F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F3491C1-FC67-4DB2-B935-565639E7BC5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CD7F3BC4-1675-4D50-8237-47C8BD6E77D4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69624-E8C8-4523-9399-72FA75576F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E51ABC-58B7-461C-99D6-28125D79BBB4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E8E597E-1656-452F-A2EE-E308C436B6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876C90-F230-40AA-80B8-9AF4C4D25007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4D3FCD20-9224-4761-A18A-1AF8C83478F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9D019A-1F0B-489D-9901-AD41260C879D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1A1AAC3-C4AE-413C-9B82-71638AACB4C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B54ECE1-CDDC-463E-A7F0-12901F8225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6C667D-8C98-426E-BB9B-9869329C7AE7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A8C3705C-B499-4848-9CFE-0F15B785B6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B47E94F2-E326-474E-B1CF-430AB0D2AFEB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56B3F6-1CF9-4964-8F15-BF141671D63E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B4BDC1-D772-4B00-A592-36B10A07D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C87ED0E9-6F9B-4AB7-BA0B-9B656FE332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368711-B9AC-46C2-A7E3-D899E23936BB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E7A842-157F-41B8-8F59-376D0AEA8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 smtClean="0"/>
              <a:pPr>
                <a:defRPr/>
              </a:pPr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8E7A842-157F-41B8-8F59-376D0AEA81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DUM: </a:t>
            </a:r>
            <a:r>
              <a:rPr lang="cs-CZ" sz="1600" b="1" dirty="0" smtClean="0">
                <a:latin typeface="Calibri" pitchFamily="34" charset="0"/>
              </a:rPr>
              <a:t>VY_32_INOVACE_17_18_Evropa ve 30. letech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Číslo skupiny: </a:t>
            </a:r>
            <a:r>
              <a:rPr lang="cs-CZ" sz="1700" b="1" dirty="0"/>
              <a:t>1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Autor: </a:t>
            </a:r>
            <a:r>
              <a:rPr lang="cs-CZ" sz="1600" b="1" dirty="0">
                <a:latin typeface="Calibri" pitchFamily="34" charset="0"/>
              </a:rPr>
              <a:t>Radomír Krejčí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Vzdělávací obor/Předmět/Téma: </a:t>
            </a:r>
            <a:r>
              <a:rPr lang="cs-CZ" sz="1600" b="1" dirty="0" smtClean="0">
                <a:latin typeface="Calibri" pitchFamily="34" charset="0"/>
              </a:rPr>
              <a:t>Dějepis/Dějepis/Evropa ve 30. letech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ilustrativní </a:t>
            </a:r>
            <a:r>
              <a:rPr lang="cs-CZ" sz="1600" b="1" dirty="0">
                <a:latin typeface="Calibri" pitchFamily="34" charset="0"/>
              </a:rPr>
              <a:t>prezentace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</a:t>
            </a:r>
            <a:r>
              <a:rPr lang="cs-CZ" sz="1700" b="1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</a:t>
            </a:r>
            <a:r>
              <a:rPr lang="cs-CZ" sz="1600" smtClean="0">
                <a:latin typeface="Calibri" pitchFamily="34" charset="0"/>
              </a:rPr>
              <a:t>Seznámení  s přepadením </a:t>
            </a:r>
            <a:r>
              <a:rPr lang="cs-CZ" sz="1600" dirty="0" smtClean="0">
                <a:latin typeface="Calibri" pitchFamily="34" charset="0"/>
              </a:rPr>
              <a:t>Habeše Italy (1935) a občanskou válkou ve Španělsku (1936-39). Materiál slouží jako ilustrativní průvodce výkladu zvyšující jeho přínos.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IX.C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23.11.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None/>
              <a:defRPr/>
            </a:pPr>
            <a:r>
              <a:rPr lang="cs-CZ" sz="1400" dirty="0" smtClean="0"/>
              <a:t>Datum:	</a:t>
            </a:r>
            <a:r>
              <a:rPr lang="cs-CZ" sz="1400" b="1" dirty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23.11.2012</a:t>
            </a:r>
            <a:r>
              <a:rPr lang="cs-CZ" sz="1400" b="1" dirty="0" smtClean="0">
                <a:latin typeface="Calibri" pitchFamily="34" charset="0"/>
              </a:rPr>
              <a:t> </a:t>
            </a:r>
            <a:r>
              <a:rPr lang="cs-CZ" sz="14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2819400"/>
            <a:ext cx="8693834" cy="1752600"/>
          </a:xfrm>
        </p:spPr>
        <p:txBody>
          <a:bodyPr/>
          <a:lstStyle/>
          <a:p>
            <a:r>
              <a:rPr lang="cs-CZ" dirty="0" smtClean="0"/>
              <a:t>Ilustrativní průvodce </a:t>
            </a:r>
          </a:p>
          <a:p>
            <a:endParaRPr lang="cs-CZ" dirty="0" smtClean="0"/>
          </a:p>
          <a:p>
            <a:r>
              <a:rPr lang="cs-CZ" dirty="0" smtClean="0"/>
              <a:t>přepadením Habeše</a:t>
            </a:r>
          </a:p>
          <a:p>
            <a:r>
              <a:rPr lang="cs-CZ" dirty="0" smtClean="0"/>
              <a:t>A </a:t>
            </a:r>
          </a:p>
          <a:p>
            <a:r>
              <a:rPr lang="cs-CZ" dirty="0" smtClean="0"/>
              <a:t>Občanskou válkou ve Španělsku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cap="small" dirty="0" smtClean="0">
                <a:latin typeface="Candara" pitchFamily="34" charset="0"/>
              </a:rPr>
              <a:t>Evropa ve 30. letech</a:t>
            </a: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léto 1935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I</a:t>
            </a:r>
            <a:r>
              <a:rPr lang="cs-CZ" sz="1800" dirty="0" smtClean="0">
                <a:latin typeface="Candara" pitchFamily="34" charset="0"/>
              </a:rPr>
              <a:t>tálie </a:t>
            </a:r>
            <a:r>
              <a:rPr lang="cs-CZ" sz="1800" dirty="0" smtClean="0">
                <a:latin typeface="Candara" pitchFamily="34" charset="0"/>
              </a:rPr>
              <a:t>a její kolonie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285860"/>
            <a:ext cx="571029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4.10.  1935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Italové útočí na Habeš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File:Pattuglia di soldati che aggiusta i ti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357298"/>
            <a:ext cx="5939106" cy="40385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1935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Italové nasazují tanky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3010" name="Picture 2" descr="File:Spanish CV33 at El Golo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357298"/>
            <a:ext cx="5834071" cy="4375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1935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… a moderní letadla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4034" name="Picture 2" descr="File:Savoia-Marchetti S.M.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428736"/>
            <a:ext cx="6058295" cy="42481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Rodolfo</a:t>
            </a:r>
            <a:r>
              <a:rPr lang="cs-CZ" dirty="0" smtClean="0"/>
              <a:t> </a:t>
            </a:r>
            <a:r>
              <a:rPr lang="cs-CZ" dirty="0" err="1" smtClean="0"/>
              <a:t>Grazziani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italský velitel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5058" name="Picture 2" descr="File:Rodolfo Grazia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857232"/>
            <a:ext cx="3786214" cy="423695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143240" y="5357826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citát: „</a:t>
            </a:r>
            <a:r>
              <a:rPr lang="cs-CZ" i="1" dirty="0" smtClean="0"/>
              <a:t>Duce chce  mít Etiopii s, nebo bez Etiopanů“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Haile</a:t>
            </a:r>
            <a:r>
              <a:rPr lang="cs-CZ" dirty="0" smtClean="0"/>
              <a:t> </a:t>
            </a:r>
            <a:r>
              <a:rPr lang="cs-CZ" dirty="0" err="1" smtClean="0"/>
              <a:t>Selassie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err="1" smtClean="0">
                <a:latin typeface="Candara" pitchFamily="34" charset="0"/>
              </a:rPr>
              <a:t>habešský</a:t>
            </a:r>
            <a:r>
              <a:rPr lang="cs-CZ" sz="1800" dirty="0" smtClean="0">
                <a:latin typeface="Candara" pitchFamily="34" charset="0"/>
              </a:rPr>
              <a:t> císař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6082" name="Picture 2" descr="File:Addis Ababa-8e00855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642918"/>
            <a:ext cx="5811904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titulní strana italských novin oslavující  italské vítězství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7106" name="Picture 2" descr="File:La Domenica del Corriere 1936 december 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3" y="571480"/>
            <a:ext cx="4119563" cy="5806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1936 - 1939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cap="small" dirty="0" smtClean="0"/>
              <a:t>Španělská občanská válka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8130" name="Picture 2" descr="Soubor:The El Campesino directing Republican soldiers at Villanueva de la Can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1428736"/>
            <a:ext cx="5286380" cy="3779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republikáni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r>
              <a:rPr lang="cs-CZ" sz="1800" dirty="0" smtClean="0">
                <a:latin typeface="Candara" pitchFamily="34" charset="0"/>
              </a:rPr>
              <a:t>pučisté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9154" name="Picture 2" descr="File:Flag of the Second Spanish Republi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571480"/>
            <a:ext cx="4548166" cy="2728900"/>
          </a:xfrm>
          <a:prstGeom prst="rect">
            <a:avLst/>
          </a:prstGeom>
          <a:noFill/>
        </p:spPr>
      </p:pic>
      <p:pic>
        <p:nvPicPr>
          <p:cNvPr id="49156" name="Picture 4" descr="File:Bandera del bando nacional 1936-1938 corregida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8558" y="3643314"/>
            <a:ext cx="4524366" cy="2714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4282" y="914400"/>
            <a:ext cx="2643206" cy="990600"/>
          </a:xfrm>
        </p:spPr>
        <p:txBody>
          <a:bodyPr/>
          <a:lstStyle/>
          <a:p>
            <a:r>
              <a:rPr lang="cs-CZ" dirty="0" err="1" smtClean="0"/>
              <a:t>Francisco</a:t>
            </a:r>
            <a:r>
              <a:rPr lang="cs-CZ" dirty="0" smtClean="0"/>
              <a:t> </a:t>
            </a:r>
            <a:r>
              <a:rPr lang="cs-CZ" dirty="0" err="1" smtClean="0"/>
              <a:t>Franco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vůdce pučistů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0178" name="Picture 2" descr="File:Francisco Franco portada de la revista Life-19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571480"/>
            <a:ext cx="4149119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Sovětská pomoc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SSSR zásobuje zbraněmi republikány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02" name="Picture 2" descr="File:T26 parola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3" y="1000108"/>
            <a:ext cx="5905541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Sovětská pomoc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SSSR zásobuje zbraněmi republikány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2226" name="Picture 2" descr="File:POLIKARPOV I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214422"/>
            <a:ext cx="5905488" cy="4429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Pomoc D a IT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Německo a Itálie zásobují zbraněmi pučisty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3250" name="Picture 2" descr="File:PanzerI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571612"/>
            <a:ext cx="5976926" cy="4318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Pomoc D a IT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Německo a Itálie zásobují zbraněmi pučisty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5298" name="Picture 2" descr="File:Fiat CR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214422"/>
            <a:ext cx="5898763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Interbrigády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čs. dělostřelci z Baterie Klementa </a:t>
            </a:r>
            <a:r>
              <a:rPr lang="cs-CZ" sz="1800" dirty="0" err="1" smtClean="0">
                <a:latin typeface="Candara" pitchFamily="34" charset="0"/>
              </a:rPr>
              <a:t>Gotwalda</a:t>
            </a:r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6322" name="Picture 2" descr="Soubor:Gottwaldova d&amp;ecaron;lost&amp;rcaron;elecká bater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857232"/>
            <a:ext cx="5832632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Legion</a:t>
            </a:r>
            <a:r>
              <a:rPr lang="cs-CZ" dirty="0" smtClean="0"/>
              <a:t> Kondor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německá vojenská pomoc pučistům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7346" name="Picture 2" descr="File:He 51 LC Galland Kopie klein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3" y="1214422"/>
            <a:ext cx="5862841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Guernika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rozbombardované město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8370" name="Picture 2" descr="File:Bundesarchiv Bild 183-H25224, Guernica, Rui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428736"/>
            <a:ext cx="5981624" cy="4433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Guernika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obraz </a:t>
            </a:r>
            <a:r>
              <a:rPr lang="cs-CZ" sz="1800" dirty="0" err="1" smtClean="0">
                <a:latin typeface="Candara" pitchFamily="34" charset="0"/>
              </a:rPr>
              <a:t>Pabla</a:t>
            </a:r>
            <a:r>
              <a:rPr lang="cs-CZ" sz="1800" dirty="0" smtClean="0">
                <a:latin typeface="Candara" pitchFamily="34" charset="0"/>
              </a:rPr>
              <a:t> Picassa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9394" name="Picture 2" descr="File:Guernica at the Whitechapel - geograph.org.uk - 15936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38" y="1071546"/>
            <a:ext cx="6000749" cy="4500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bojů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1936 - 1939</a:t>
            </a:r>
          </a:p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0418" name="Picture 2" descr="http://upload.wikimedia.org/wikipedia/commons/9/95/Development_of_the_Spanish_Civil_War_fron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642918"/>
            <a:ext cx="5500726" cy="5704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z="1500" cap="small" dirty="0" smtClean="0"/>
              <a:t>Kuklík</a:t>
            </a:r>
            <a:r>
              <a:rPr lang="cs-CZ" sz="1500" dirty="0" smtClean="0"/>
              <a:t> Jan, </a:t>
            </a:r>
            <a:r>
              <a:rPr lang="cs-CZ" sz="1500" cap="small" dirty="0" smtClean="0"/>
              <a:t>Kuklík</a:t>
            </a:r>
            <a:r>
              <a:rPr lang="cs-CZ" sz="1500" dirty="0" smtClean="0"/>
              <a:t>,Jan: </a:t>
            </a:r>
            <a:r>
              <a:rPr lang="cs-CZ" sz="1500" i="1" dirty="0" smtClean="0"/>
              <a:t>Dějiny 20. století.</a:t>
            </a:r>
            <a:r>
              <a:rPr lang="cs-CZ" sz="1500" dirty="0" smtClean="0"/>
              <a:t> Praha : Práce 1995. ISBN  80-208-0367-X.</a:t>
            </a:r>
          </a:p>
          <a:p>
            <a:pPr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Obrázky: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</a:t>
            </a:r>
            <a:r>
              <a:rPr lang="cs-CZ" sz="1400" dirty="0" smtClean="0"/>
              <a:t>cit. 2012-01-12</a:t>
            </a:r>
            <a:r>
              <a:rPr lang="en-US" sz="1400" dirty="0" smtClean="0"/>
              <a:t>]</a:t>
            </a:r>
            <a:r>
              <a:rPr lang="cs-CZ" sz="1400" dirty="0" smtClean="0"/>
              <a:t> dostupné na WWW viz. tabulka</a:t>
            </a: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142852"/>
          <a:ext cx="8715436" cy="6751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&lt;http://commons.wikimedia.org/wiki/File:Italian_empire_1935.PNG&gt;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&lt;http://commons.wikimedia.org/wiki/File:Pattuglia_di_soldati_che_aggiusta_i_tiri.jpg</a:t>
                      </a:r>
                    </a:p>
                    <a:p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&lt;http://commons.wikimedia.org/wiki/File:Spanish_CV33_at_El_Goloso.jpg&gt;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&lt;http://commons.wikimedia.org/wiki/File:Savoia-Marchetti_S.M.81.jpg&gt;</a:t>
                      </a:r>
                      <a:endParaRPr lang="cs-CZ" sz="1200" dirty="0"/>
                    </a:p>
                  </a:txBody>
                  <a:tcPr/>
                </a:tc>
              </a:tr>
              <a:tr h="3213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&lt;http://en.wikipedia.org/wiki/File:Rodolfo_Graziani.jpg&gt;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&lt;http://commons.wikimedia.org/wiki/File:Addis_Ababa-8e00855u.jpg&gt;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&lt;http://commons.wikimedia.org/wiki/File:La_Domenica_del_Corriere_1936_december_27.jpg&gt;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&lt;http://cs.wikipedia.org/wiki/Soubor:The_El_Campesino_directing_Republican_soldiers_at_Villanueva_de_la_Canada.jpg&gt;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&lt;http://commons.wikimedia.org/wiki/File:Flag_of_the_Second_Spanish_Republic.svg&gt;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&lt;http://commons.wikimedia.org/wiki/File:Bandera_del_bando_nacional_1936-1938_corregida.svg&gt;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 http://commons.wikimedia.org/wiki/File:Francisco_Franco_portada_de_la_revista_Life-1937.jpg&gt;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&lt;http://commons.wikimedia.org/wiki/File:T26_parola_1.jpg&gt;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&lt;http://commons.wikimedia.org/wiki/File:POLIKARPOV_I-16.jpg&gt;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282" y="214289"/>
          <a:ext cx="8715436" cy="4161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&lt;http://commons.wikimedia.org/wiki/File:PanzerI_1.jpg&gt;</a:t>
                      </a:r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&lt;http://commons.wikimedia.org/wiki/File:Fiat_CR32.jpg&gt;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&lt;http://cs.wikipedia.org/wiki/Soubor:Gottwaldova_d%C4%9Blost%C5%99eleck%C3%A1_baterie.jpg&gt;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&lt;http://commons.wikimedia.org/wiki/File:He_51_LC_Galland_Kopie_klein72.jpg&gt;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&lt;http://commons.wikimedia.org/wiki/File:Bundesarchiv_Bild_183-H25224,_Guernica,_Ruinen.jpg&gt;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&lt;http://commons.wikimedia.org/wiki/File:Guernica_at_the_Whitechapel_-_geograph.org.uk_-_1593698.jpg&gt;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&lt;http://cs.wikipedia.org/wiki/Soubor:Development_of_the_Spanish_Civil_War_fronts.jpg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&lt;http://upload.wikimedia.org/wikipedia/commons/9/95/Development_of_the_Spanish_Civil_War_fronts.jpg&gt;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388</Words>
  <Application>Microsoft Office PowerPoint</Application>
  <PresentationFormat>Předvádění na obrazovce (4:3)</PresentationFormat>
  <Paragraphs>159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sady Office</vt:lpstr>
      <vt:lpstr>Administrativní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Evropa ve 30. letech </vt:lpstr>
      <vt:lpstr>léto 1935</vt:lpstr>
      <vt:lpstr>4.10.  1935</vt:lpstr>
      <vt:lpstr>1935</vt:lpstr>
      <vt:lpstr>1935</vt:lpstr>
      <vt:lpstr>Rodolfo Grazziani</vt:lpstr>
      <vt:lpstr>Haile Selassie</vt:lpstr>
      <vt:lpstr>Snímek 9</vt:lpstr>
      <vt:lpstr>1936 - 1939</vt:lpstr>
      <vt:lpstr>vlajky</vt:lpstr>
      <vt:lpstr>Francisco Franco</vt:lpstr>
      <vt:lpstr>Sovětská pomoc</vt:lpstr>
      <vt:lpstr>Sovětská pomoc</vt:lpstr>
      <vt:lpstr>Pomoc D a IT</vt:lpstr>
      <vt:lpstr>Pomoc D a IT</vt:lpstr>
      <vt:lpstr>Interbrigády</vt:lpstr>
      <vt:lpstr>Legion Kondor</vt:lpstr>
      <vt:lpstr>Guernika</vt:lpstr>
      <vt:lpstr>Guernika</vt:lpstr>
      <vt:lpstr>Vývoj bojů</vt:lpstr>
      <vt:lpstr>Zdroje a obrázky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U1</cp:lastModifiedBy>
  <cp:revision>62</cp:revision>
  <dcterms:created xsi:type="dcterms:W3CDTF">2012-02-01T08:51:03Z</dcterms:created>
  <dcterms:modified xsi:type="dcterms:W3CDTF">2012-12-08T20:37:57Z</dcterms:modified>
</cp:coreProperties>
</file>