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50" autoAdjust="0"/>
  </p:normalViewPr>
  <p:slideViewPr>
    <p:cSldViewPr>
      <p:cViewPr varScale="1">
        <p:scale>
          <a:sx n="69" d="100"/>
          <a:sy n="69" d="100"/>
        </p:scale>
        <p:origin x="-119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rgbClr val="00B050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C9438-B66E-4D98-A313-279096F3FF42}" type="datetimeFigureOut">
              <a:rPr lang="cs-CZ" smtClean="0"/>
              <a:t>2.12.2012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53743-9DFC-423E-8D47-44214106508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0648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971600" y="1316906"/>
          <a:ext cx="7272808" cy="4920406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362726"/>
                <a:gridCol w="4910082"/>
              </a:tblGrid>
              <a:tr h="41599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EU_62_A_sada 1_13_M_Příjmy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_</a:t>
                      </a:r>
                      <a:r>
                        <a:rPr lang="cs-CZ" sz="1100" baseline="0" dirty="0" err="1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Pol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79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škola, Základní škola a Mateřská škola, Karviná, p. o.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81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Ing.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Jana Poliačíková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9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Prezentace slouží k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seznámení s příjmem jako ekonomickým pojmem – přijatá platba. Je doplněn pracovním listem Příjmy 2.</a:t>
                      </a:r>
                      <a:endParaRPr kumimoji="0" lang="cs-CZ" sz="1100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oblast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Matematika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a její aplikace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Matematika/Finanční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gramotnost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oblast/téma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Hospodaření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domácnosti/příjmy</a:t>
                      </a:r>
                      <a:endParaRPr lang="cs-CZ" sz="1100" dirty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259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Stručně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charakterizovat rozdíl mezi příjmy a výdaji</a:t>
                      </a:r>
                      <a:endParaRPr kumimoji="0" lang="cs-CZ" sz="1100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1995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Příjem,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zaměstnání, podnikání, nemovitost, kapesné, sociální příjem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Druh učebního materiálu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PPT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prezentace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vzdělávání,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1.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ročník Praktické školy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dvouleté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Datum: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3. 12.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2012                           Třída: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I.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PRŠ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5947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[</a:t>
                      </a:r>
                      <a:r>
                        <a:rPr lang="cs-CZ" sz="11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online]. [1-12-2012]. Dostupné z URL: &lt;</a:t>
                      </a:r>
                      <a:r>
                        <a:rPr lang="cs-CZ" sz="11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http://office.</a:t>
                      </a:r>
                      <a:r>
                        <a:rPr lang="cs-CZ" sz="1100" dirty="0" err="1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microsoft.com</a:t>
                      </a:r>
                      <a:r>
                        <a:rPr lang="cs-CZ" sz="11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&gt; </a:t>
                      </a:r>
                      <a:endParaRPr lang="cs-CZ" sz="1100" dirty="0" smtClean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[</a:t>
                      </a:r>
                      <a:r>
                        <a:rPr lang="cs-CZ" sz="11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online]. [1-12-2012]. Dostupné z URL: &lt;http://cs.wikipedia.org/wiki/Příjem&gt; </a:t>
                      </a:r>
                      <a:endParaRPr lang="cs-CZ" sz="11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 </a:t>
            </a:r>
            <a:r>
              <a:rPr lang="cs-CZ" sz="5400" b="1" dirty="0" smtClean="0">
                <a:ln/>
                <a:solidFill>
                  <a:srgbClr val="FFFF00"/>
                </a:solidFill>
              </a:rPr>
              <a:t>Příjem</a:t>
            </a:r>
            <a:endParaRPr lang="cs-CZ" sz="5400" b="1" cap="none" dirty="0">
              <a:ln/>
              <a:solidFill>
                <a:srgbClr val="FFFF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72000"/>
          </a:xfrm>
          <a:solidFill>
            <a:schemeClr val="tx2">
              <a:lumMod val="5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4400" b="1" dirty="0" smtClean="0">
                <a:solidFill>
                  <a:schemeClr val="bg1"/>
                </a:solidFill>
              </a:rPr>
              <a:t>Příjem</a:t>
            </a:r>
            <a:r>
              <a:rPr lang="cs-CZ" sz="4400" dirty="0" smtClean="0">
                <a:solidFill>
                  <a:schemeClr val="bg1"/>
                </a:solidFill>
              </a:rPr>
              <a:t> jsou peníze, </a:t>
            </a:r>
          </a:p>
          <a:p>
            <a:pPr>
              <a:buNone/>
            </a:pPr>
            <a:r>
              <a:rPr lang="cs-CZ" sz="4400" dirty="0" smtClean="0">
                <a:solidFill>
                  <a:schemeClr val="bg1"/>
                </a:solidFill>
              </a:rPr>
              <a:t>které mohu získat z různých</a:t>
            </a:r>
          </a:p>
          <a:p>
            <a:pPr>
              <a:buNone/>
            </a:pPr>
            <a:r>
              <a:rPr lang="cs-CZ" sz="4400" dirty="0" smtClean="0">
                <a:solidFill>
                  <a:schemeClr val="bg1"/>
                </a:solidFill>
              </a:rPr>
              <a:t>zdrojů. Jsou mým vlastnictvím a</a:t>
            </a:r>
          </a:p>
          <a:p>
            <a:pPr>
              <a:buNone/>
            </a:pPr>
            <a:r>
              <a:rPr lang="cs-CZ" sz="4400" dirty="0" smtClean="0">
                <a:solidFill>
                  <a:schemeClr val="bg1"/>
                </a:solidFill>
              </a:rPr>
              <a:t>mohu je používat libovolným </a:t>
            </a:r>
          </a:p>
          <a:p>
            <a:pPr>
              <a:buNone/>
            </a:pPr>
            <a:r>
              <a:rPr lang="cs-CZ" sz="4400" dirty="0" smtClean="0">
                <a:solidFill>
                  <a:schemeClr val="bg1"/>
                </a:solidFill>
              </a:rPr>
              <a:t>způsobem.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3" name="Picture 2" descr="C:\Users\Poliačíková\AppData\Local\Microsoft\Windows\Temporary Internet Files\Content.IE5\OYZB1C3I\MP90044875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0648"/>
            <a:ext cx="2439092" cy="17728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000" b="1" cap="none" dirty="0" smtClean="0">
                <a:ln/>
                <a:solidFill>
                  <a:schemeClr val="accent3"/>
                </a:solidFill>
              </a:rPr>
              <a:t>   </a:t>
            </a:r>
            <a:r>
              <a:rPr lang="cs-CZ" sz="5400" b="1" dirty="0" smtClean="0">
                <a:ln/>
                <a:solidFill>
                  <a:srgbClr val="FFFF00"/>
                </a:solidFill>
              </a:rPr>
              <a:t>Druhy </a:t>
            </a:r>
            <a:r>
              <a:rPr lang="cs-CZ" sz="5400" b="1" dirty="0" smtClean="0">
                <a:ln/>
                <a:solidFill>
                  <a:srgbClr val="FFFF00"/>
                </a:solidFill>
              </a:rPr>
              <a:t>příjmů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539552" y="1877050"/>
            <a:ext cx="7992888" cy="4832092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cs-CZ" sz="44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příjem z podnikatelské činnosti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cs-CZ" sz="44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příjem ze zaměstnání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sz="44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-příjem z pronájmu nemovitosti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sz="44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-sociální příjem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sz="44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-ostatní příjem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sz="4400" dirty="0" smtClean="0">
                <a:solidFill>
                  <a:schemeClr val="bg1"/>
                </a:solidFill>
                <a:latin typeface="+mj-lt"/>
                <a:ea typeface="Times New Roman" pitchFamily="18" charset="0"/>
                <a:cs typeface="Arial" pitchFamily="34" charset="0"/>
              </a:rPr>
              <a:t>-kapesné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lang="cs-CZ" sz="4400" dirty="0" smtClean="0">
              <a:latin typeface="+mj-lt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3" name="Picture 2" descr="C:\Users\Poliačíková\AppData\Local\Microsoft\Windows\Temporary Internet Files\Content.IE5\YYZCGKQ3\MC9002971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861048"/>
            <a:ext cx="3974181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1729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260648"/>
            <a:ext cx="8064896" cy="129614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6000" b="1" dirty="0" smtClean="0">
                <a:ln/>
                <a:solidFill>
                  <a:schemeClr val="bg1"/>
                </a:solidFill>
              </a:rPr>
              <a:t>                </a:t>
            </a:r>
            <a:r>
              <a:rPr lang="cs-CZ" sz="6000" b="1" dirty="0" smtClean="0">
                <a:ln/>
                <a:solidFill>
                  <a:srgbClr val="FFFF00"/>
                </a:solidFill>
              </a:rPr>
              <a:t>Pojmy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179512" y="1670263"/>
            <a:ext cx="6552728" cy="4967514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</a:pPr>
            <a:r>
              <a:rPr lang="cs-CZ" sz="3200" b="1" dirty="0" smtClean="0">
                <a:solidFill>
                  <a:schemeClr val="bg1"/>
                </a:solidFill>
              </a:rPr>
              <a:t>ZAMĚSTNÁNÍ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sz="3200" dirty="0" smtClean="0">
                <a:solidFill>
                  <a:schemeClr val="bg1"/>
                </a:solidFill>
              </a:rPr>
              <a:t>činnost, kterou vykonává zaměstnanec pro zaměstnance a dostává za ni plat</a:t>
            </a:r>
          </a:p>
          <a:p>
            <a:pPr>
              <a:lnSpc>
                <a:spcPct val="90000"/>
              </a:lnSpc>
            </a:pPr>
            <a:r>
              <a:rPr lang="cs-CZ" sz="3200" b="1" dirty="0" smtClean="0">
                <a:solidFill>
                  <a:schemeClr val="bg1"/>
                </a:solidFill>
              </a:rPr>
              <a:t>PODNIKÁNÍ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sz="3200" dirty="0" smtClean="0">
                <a:solidFill>
                  <a:schemeClr val="bg1"/>
                </a:solidFill>
              </a:rPr>
              <a:t>činnost, kterou člověk vykonává z důvodu dosažení zisku(pozor – může dojít ke ztrátě)</a:t>
            </a:r>
          </a:p>
          <a:p>
            <a:pPr>
              <a:lnSpc>
                <a:spcPct val="90000"/>
              </a:lnSpc>
            </a:pPr>
            <a:r>
              <a:rPr lang="cs-CZ" sz="3200" b="1" dirty="0" smtClean="0">
                <a:solidFill>
                  <a:schemeClr val="bg1"/>
                </a:solidFill>
              </a:rPr>
              <a:t>PRONÁJEM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cs-CZ" sz="3200" dirty="0" smtClean="0">
                <a:solidFill>
                  <a:schemeClr val="bg1"/>
                </a:solidFill>
              </a:rPr>
              <a:t>zapůjčení majetku(dům, byt, garáž, chata) za peníze</a:t>
            </a:r>
            <a:endParaRPr lang="cs-CZ" sz="3200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Poliačíková\AppData\Local\Microsoft\Windows\Temporary Internet Files\Content.IE5\OYZB1C3I\MC90010089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124744"/>
            <a:ext cx="3001597" cy="2376264"/>
          </a:xfrm>
          <a:prstGeom prst="rect">
            <a:avLst/>
          </a:prstGeom>
          <a:noFill/>
        </p:spPr>
      </p:pic>
      <p:pic>
        <p:nvPicPr>
          <p:cNvPr id="3" name="Picture 3" descr="C:\Users\Poliačíková\AppData\Local\Microsoft\Windows\Temporary Internet Files\Content.IE5\YYZCGKQ3\MC9002303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573016"/>
            <a:ext cx="2445656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05800" cy="1143000"/>
          </a:xfr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cs-CZ" sz="7200" b="1" cap="none" dirty="0" smtClean="0">
                <a:ln/>
                <a:solidFill>
                  <a:srgbClr val="FFFF00"/>
                </a:solidFill>
              </a:rPr>
              <a:t>Pojmy</a:t>
            </a:r>
            <a:endParaRPr lang="cs-CZ" sz="7200" dirty="0">
              <a:solidFill>
                <a:srgbClr val="FFFF00"/>
              </a:solidFill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467544" y="1556792"/>
            <a:ext cx="8424936" cy="3293209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3200" b="1" dirty="0" smtClean="0">
                <a:solidFill>
                  <a:schemeClr val="bg1"/>
                </a:solidFill>
                <a:cs typeface="Arial" pitchFamily="34" charset="0"/>
              </a:rPr>
              <a:t>SOCIÁLNÍ DÁVKY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rPr>
              <a:t>-příjmy</a:t>
            </a:r>
            <a:r>
              <a:rPr kumimoji="0" lang="cs-CZ" sz="2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rPr>
              <a:t> od státu  (pro nezaměstnané,  pro  ty, kteří pečují o děti, pro ty, kteří mají nízký příjem)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3200" b="1" baseline="0" dirty="0" smtClean="0">
                <a:solidFill>
                  <a:schemeClr val="bg1"/>
                </a:solidFill>
                <a:cs typeface="Arial" pitchFamily="34" charset="0"/>
              </a:rPr>
              <a:t>KAPESNÉ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rPr>
              <a:t>- příjem pro děti od rodičů , prarodičů, příbuzných  pro  osobní využití ( děti si za to kupují, co mají rády nebo si peníze šetří na pěknou věc)</a:t>
            </a: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pic>
        <p:nvPicPr>
          <p:cNvPr id="3" name="Picture 2" descr="C:\Users\Poliačíková\AppData\Local\Microsoft\Windows\Temporary Internet Files\Content.IE5\DK55E954\MC90044131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375448"/>
            <a:ext cx="2482552" cy="2482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99592" y="2551836"/>
            <a:ext cx="32403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3200" b="1" dirty="0" smtClean="0">
              <a:solidFill>
                <a:srgbClr val="FF0000"/>
              </a:solidFill>
            </a:endParaRPr>
          </a:p>
          <a:p>
            <a:endParaRPr lang="cs-CZ" sz="3200" b="1" dirty="0" smtClean="0">
              <a:solidFill>
                <a:srgbClr val="FF0000"/>
              </a:solidFill>
            </a:endParaRPr>
          </a:p>
          <a:p>
            <a:endParaRPr lang="cs-CZ" sz="3200" b="1" dirty="0" smtClean="0">
              <a:solidFill>
                <a:srgbClr val="FF0000"/>
              </a:solidFill>
            </a:endParaRPr>
          </a:p>
          <a:p>
            <a:endParaRPr lang="cs-CZ" sz="3200" b="1" dirty="0" smtClean="0">
              <a:solidFill>
                <a:srgbClr val="FF0000"/>
              </a:solidFill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611560" y="404664"/>
            <a:ext cx="7467600" cy="1143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0" normalizeH="0" baseline="0" noProof="0" dirty="0" smtClean="0">
                <a:ln/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            </a:t>
            </a:r>
            <a:r>
              <a:rPr lang="cs-CZ" sz="4400" b="1" noProof="0" dirty="0" smtClean="0">
                <a:ln/>
                <a:solidFill>
                  <a:srgbClr val="FFFF00"/>
                </a:solidFill>
                <a:latin typeface="+mj-lt"/>
                <a:ea typeface="+mj-ea"/>
                <a:cs typeface="+mj-cs"/>
              </a:rPr>
              <a:t>Otázky a úkoly</a:t>
            </a:r>
            <a:endParaRPr kumimoji="0" lang="cs-CZ" sz="4400" b="0" i="0" u="none" strike="noStrike" kern="1200" cap="small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1844824"/>
            <a:ext cx="8064896" cy="4647426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/>
            <a:r>
              <a:rPr lang="cs-CZ" sz="4400" dirty="0" smtClean="0">
                <a:solidFill>
                  <a:schemeClr val="bg1"/>
                </a:solidFill>
              </a:rPr>
              <a:t>   </a:t>
            </a:r>
            <a:r>
              <a:rPr lang="cs-CZ" sz="3600" dirty="0" smtClean="0">
                <a:solidFill>
                  <a:schemeClr val="bg1"/>
                </a:solidFill>
              </a:rPr>
              <a:t>Květa měla v listopadu narozeniny. Od rodičů dostala 900 Kč na nové brusle, od sestry dostala 300 Kč na svetřík, babička jí poslala 500 Kč na něco pěkného a děda jí přidal ještě 200 Kč. Jaký měla Květa příjem za měsíc listopad? Co vše si může koupit?                   1 900 Kč</a:t>
            </a:r>
          </a:p>
        </p:txBody>
      </p:sp>
      <p:sp>
        <p:nvSpPr>
          <p:cNvPr id="8" name="Obdélník 7"/>
          <p:cNvSpPr/>
          <p:nvPr/>
        </p:nvSpPr>
        <p:spPr>
          <a:xfrm>
            <a:off x="4499992" y="5949280"/>
            <a:ext cx="201622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99592" y="2551836"/>
            <a:ext cx="32403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3200" b="1" dirty="0" smtClean="0">
              <a:solidFill>
                <a:srgbClr val="FF0000"/>
              </a:solidFill>
            </a:endParaRPr>
          </a:p>
          <a:p>
            <a:endParaRPr lang="cs-CZ" sz="3200" b="1" dirty="0" smtClean="0">
              <a:solidFill>
                <a:srgbClr val="FF0000"/>
              </a:solidFill>
            </a:endParaRPr>
          </a:p>
          <a:p>
            <a:endParaRPr lang="cs-CZ" sz="3200" b="1" dirty="0" smtClean="0">
              <a:solidFill>
                <a:srgbClr val="FF0000"/>
              </a:solidFill>
            </a:endParaRPr>
          </a:p>
          <a:p>
            <a:endParaRPr lang="cs-CZ" sz="3200" b="1" dirty="0" smtClean="0">
              <a:solidFill>
                <a:srgbClr val="FF0000"/>
              </a:solidFill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611560" y="404664"/>
            <a:ext cx="7467600" cy="1143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0" normalizeH="0" baseline="0" noProof="0" dirty="0" smtClean="0">
                <a:ln/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            </a:t>
            </a:r>
            <a:r>
              <a:rPr lang="cs-CZ" sz="4400" b="1" dirty="0" smtClean="0">
                <a:ln/>
                <a:solidFill>
                  <a:srgbClr val="FFFF00"/>
                </a:solidFill>
                <a:latin typeface="+mj-lt"/>
                <a:ea typeface="+mj-ea"/>
                <a:cs typeface="+mj-cs"/>
              </a:rPr>
              <a:t>Otázky a úkoly</a:t>
            </a:r>
            <a:endParaRPr kumimoji="0" lang="cs-CZ" sz="4400" b="0" i="0" u="none" strike="noStrike" kern="1200" cap="small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1844824"/>
            <a:ext cx="7920880" cy="4154984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4400" dirty="0" smtClean="0">
                <a:solidFill>
                  <a:schemeClr val="bg1"/>
                </a:solidFill>
              </a:rPr>
              <a:t>Co je to příjem?</a:t>
            </a:r>
          </a:p>
          <a:p>
            <a:pPr marL="457200" indent="-457200">
              <a:buAutoNum type="arabicPeriod"/>
            </a:pPr>
            <a:r>
              <a:rPr lang="cs-CZ" sz="4400" dirty="0" smtClean="0">
                <a:solidFill>
                  <a:schemeClr val="bg1"/>
                </a:solidFill>
              </a:rPr>
              <a:t>Jaké máš příjmy?</a:t>
            </a:r>
          </a:p>
          <a:p>
            <a:pPr marL="457200" indent="-457200">
              <a:buAutoNum type="arabicPeriod"/>
            </a:pPr>
            <a:r>
              <a:rPr lang="cs-CZ" sz="4400" dirty="0" smtClean="0">
                <a:solidFill>
                  <a:schemeClr val="bg1"/>
                </a:solidFill>
              </a:rPr>
              <a:t>Přemýšlej nad tím, jaké příjmy by si chtěl dostávat, až budeš dospělý.</a:t>
            </a:r>
          </a:p>
          <a:p>
            <a:pPr marL="457200" indent="-457200">
              <a:buAutoNum type="arabicPeriod"/>
            </a:pPr>
            <a:r>
              <a:rPr lang="cs-CZ" sz="4400" dirty="0" smtClean="0">
                <a:solidFill>
                  <a:schemeClr val="bg1"/>
                </a:solidFill>
              </a:rPr>
              <a:t>Jaké příjmy má tvoje rodina?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316</Words>
  <Application>Microsoft Office PowerPoint</Application>
  <PresentationFormat>Předvádění na obrazovce (4:3)</PresentationFormat>
  <Paragraphs>88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  Příjem</vt:lpstr>
      <vt:lpstr>   Druhy příjmů</vt:lpstr>
      <vt:lpstr>Snímek 4</vt:lpstr>
      <vt:lpstr>Pojmy</vt:lpstr>
      <vt:lpstr>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Poliačíková</dc:creator>
  <cp:lastModifiedBy>Poliačíková</cp:lastModifiedBy>
  <cp:revision>1</cp:revision>
  <dcterms:created xsi:type="dcterms:W3CDTF">2012-12-02T15:19:16Z</dcterms:created>
  <dcterms:modified xsi:type="dcterms:W3CDTF">2012-12-02T15:23:28Z</dcterms:modified>
</cp:coreProperties>
</file>