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7" r:id="rId2"/>
    <p:sldId id="272" r:id="rId3"/>
    <p:sldId id="279" r:id="rId4"/>
    <p:sldId id="274" r:id="rId5"/>
    <p:sldId id="275" r:id="rId6"/>
    <p:sldId id="277" r:id="rId7"/>
    <p:sldId id="278" r:id="rId8"/>
    <p:sldId id="283" r:id="rId9"/>
    <p:sldId id="273" r:id="rId10"/>
    <p:sldId id="280" r:id="rId11"/>
    <p:sldId id="281" r:id="rId12"/>
    <p:sldId id="282" r:id="rId13"/>
    <p:sldId id="284" r:id="rId14"/>
    <p:sldId id="285" r:id="rId15"/>
    <p:sldId id="286" r:id="rId16"/>
    <p:sldId id="290" r:id="rId17"/>
    <p:sldId id="28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58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73F53-29FD-42D2-980B-7F82792FBFA1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21002777"/>
              </p:ext>
            </p:extLst>
          </p:nvPr>
        </p:nvGraphicFramePr>
        <p:xfrm>
          <a:off x="468313" y="1268413"/>
          <a:ext cx="8229600" cy="435356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 – Jaroslav Seifert II- tvorba po roce 1945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2.12.2012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Jaroslav Seifert, sbírky po roce 1945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výkladu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8297" y="538464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16415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– II. období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Přilba hlíny </a:t>
            </a:r>
            <a:r>
              <a:rPr lang="cs-CZ" dirty="0" smtClean="0"/>
              <a:t>(1945) – reakce na osvobození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Šel malíř chudě do světa </a:t>
            </a:r>
            <a:r>
              <a:rPr lang="cs-CZ" dirty="0" smtClean="0"/>
              <a:t>(1949)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Píseň o Viktorce </a:t>
            </a:r>
            <a:r>
              <a:rPr lang="cs-CZ" dirty="0" smtClean="0"/>
              <a:t>(1950) – inspirovaná tragickým osudem Viktorky z Babičky Boženy Němcové. Viktorčino jednání je symbolem odvahy jít za láskou bez ohledu na následky. V tomto nachází paralelu s životem Boženy Němcové.</a:t>
            </a:r>
          </a:p>
          <a:p>
            <a:r>
              <a:rPr lang="cs-CZ" dirty="0" smtClean="0"/>
              <a:t>sbírka byla přijata odmítavě oficiální komunistickou kritikou (pro nedostatek budovatelského nadšení). Seifert poté nesměl několik let publikovat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Píseň o Viktorce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b="39756"/>
          <a:stretch>
            <a:fillRect/>
          </a:stretch>
        </p:blipFill>
        <p:spPr bwMode="auto">
          <a:xfrm>
            <a:off x="251520" y="1772816"/>
            <a:ext cx="2661657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t="58867"/>
          <a:stretch>
            <a:fillRect/>
          </a:stretch>
        </p:blipFill>
        <p:spPr bwMode="auto">
          <a:xfrm>
            <a:off x="6084168" y="3501008"/>
            <a:ext cx="2724778" cy="28697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6012160" y="1745490"/>
            <a:ext cx="917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http://www.bookfan-static.eu/images/cover/book/9/0/0/6/4/Pisen-o-Viktorce-Jaroslav-Seifert---w-271-h-419.jpg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23533" y="2035491"/>
            <a:ext cx="2672603" cy="41321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– II. období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Maminka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(1954) – jedna z nejslavnějších sbírek. Vzpomínky na dětství, na maminku. </a:t>
            </a:r>
          </a:p>
          <a:p>
            <a:r>
              <a:rPr lang="cs-CZ" dirty="0" smtClean="0"/>
              <a:t>maminka – zosobnění lásky, obětavosti, dobrotivosti; svou lásku k ní projevuje neokázale, prostě, bez sentimentality. Vzpomíná i na tatínka, dědečka…</a:t>
            </a:r>
          </a:p>
          <a:p>
            <a:r>
              <a:rPr lang="cs-CZ" dirty="0" smtClean="0"/>
              <a:t>verše jsou melodické, zpěvné</a:t>
            </a:r>
          </a:p>
          <a:p>
            <a:r>
              <a:rPr lang="cs-CZ" dirty="0" smtClean="0"/>
              <a:t>obdivuje i obyčejné předměty, se kterými se v dětství setkával – dýmka, lampa, slabikář…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84784"/>
            <a:ext cx="3816424" cy="4824536"/>
          </a:xfrm>
        </p:spPr>
        <p:txBody>
          <a:bodyPr numCol="1">
            <a:noAutofit/>
          </a:bodyPr>
          <a:lstStyle/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První dopis mamince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Už vím, dám dopis na zrcadlo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či do košíčku na šití,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však žel dosud mě nenapadlo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co psát, jak dopis </a:t>
            </a:r>
            <a:r>
              <a:rPr lang="cs-CZ" sz="1600" b="1" dirty="0" err="1" smtClean="0">
                <a:latin typeface="Segoe Print" pitchFamily="2" charset="0"/>
              </a:rPr>
              <a:t>začíti</a:t>
            </a:r>
            <a:r>
              <a:rPr lang="cs-CZ" sz="1600" b="1" dirty="0" smtClean="0">
                <a:latin typeface="Segoe Print" pitchFamily="2" charset="0"/>
              </a:rPr>
              <a:t>.</a:t>
            </a:r>
          </a:p>
          <a:p>
            <a:pPr>
              <a:buNone/>
            </a:pPr>
            <a:endParaRPr lang="cs-CZ" sz="1600" b="1" dirty="0" smtClean="0">
              <a:latin typeface="Segoe Print" pitchFamily="2" charset="0"/>
            </a:endParaRP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Maminko moje milovaná,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a v zubech konec násadky,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přemýšlím; stránka nenapsaná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čeká a čeká na řádky.</a:t>
            </a:r>
          </a:p>
          <a:p>
            <a:pPr>
              <a:buNone/>
            </a:pPr>
            <a:endParaRPr lang="cs-CZ" sz="1600" b="1" dirty="0" smtClean="0">
              <a:latin typeface="Segoe Print" pitchFamily="2" charset="0"/>
            </a:endParaRP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Přeji Ti dnes v den Tvého svátku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- ve slově Tvého velké T -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no vida, už mám druhou řádku</a:t>
            </a:r>
          </a:p>
          <a:p>
            <a:pPr>
              <a:buNone/>
            </a:pPr>
            <a:r>
              <a:rPr lang="cs-CZ" sz="1600" b="1" dirty="0" smtClean="0">
                <a:latin typeface="Segoe Print" pitchFamily="2" charset="0"/>
              </a:rPr>
              <a:t>a pokračuji ve větě:</a:t>
            </a:r>
          </a:p>
          <a:p>
            <a:pPr>
              <a:buNone/>
            </a:pPr>
            <a:endParaRPr lang="cs-CZ" sz="1600" b="1" dirty="0">
              <a:latin typeface="Segoe Print" pitchFamily="2" charset="0"/>
            </a:endParaRPr>
          </a:p>
          <a:p>
            <a:pPr>
              <a:buNone/>
            </a:pPr>
            <a:endParaRPr lang="cs-CZ" sz="1600" b="1" dirty="0" smtClean="0">
              <a:latin typeface="Segoe Print" pitchFamily="2" charset="0"/>
            </a:endParaRPr>
          </a:p>
          <a:p>
            <a:pPr>
              <a:buNone/>
            </a:pPr>
            <a:endParaRPr lang="cs-CZ" sz="1600" b="1" dirty="0" smtClean="0">
              <a:latin typeface="Segoe Print" pitchFamily="2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Maminka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44008" y="2204864"/>
            <a:ext cx="3744416" cy="44566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cs-CZ" sz="1600" b="1" dirty="0">
                <a:latin typeface="Segoe Print" pitchFamily="2" charset="0"/>
              </a:rPr>
              <a:t>štěstí zdraví – po t se píše ě –</a:t>
            </a:r>
          </a:p>
          <a:p>
            <a:pPr marL="342900" indent="-342900">
              <a:spcBef>
                <a:spcPct val="20000"/>
              </a:spcBef>
            </a:pPr>
            <a:r>
              <a:rPr lang="cs-CZ" sz="1600" b="1" dirty="0">
                <a:latin typeface="Segoe Print" pitchFamily="2" charset="0"/>
              </a:rPr>
              <a:t>a zdraví – a pak selhává</a:t>
            </a:r>
          </a:p>
          <a:p>
            <a:pPr marL="342900" indent="-342900">
              <a:spcBef>
                <a:spcPct val="20000"/>
              </a:spcBef>
            </a:pPr>
            <a:r>
              <a:rPr lang="cs-CZ" sz="1600" b="1" dirty="0">
                <a:latin typeface="Segoe Print" pitchFamily="2" charset="0"/>
              </a:rPr>
              <a:t>už nadobro má fantazie,</a:t>
            </a:r>
          </a:p>
          <a:p>
            <a:pPr marL="342900" indent="-342900">
              <a:spcBef>
                <a:spcPct val="20000"/>
              </a:spcBef>
            </a:pPr>
            <a:r>
              <a:rPr lang="cs-CZ" sz="1600" b="1" dirty="0">
                <a:latin typeface="Segoe Print" pitchFamily="2" charset="0"/>
              </a:rPr>
              <a:t>tak přízemní a kulhavá.</a:t>
            </a:r>
          </a:p>
          <a:p>
            <a:pPr marL="342900" indent="-342900">
              <a:spcBef>
                <a:spcPct val="20000"/>
              </a:spcBef>
            </a:pPr>
            <a:endParaRPr lang="cs-CZ" sz="1600" b="1" dirty="0">
              <a:latin typeface="Segoe Print" pitchFamily="2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1600" b="1" dirty="0">
                <a:latin typeface="Segoe Print" pitchFamily="2" charset="0"/>
              </a:rPr>
              <a:t>A trhám papír, muchlaje ho</a:t>
            </a:r>
          </a:p>
          <a:p>
            <a:pPr marL="342900" indent="-342900">
              <a:spcBef>
                <a:spcPct val="20000"/>
              </a:spcBef>
            </a:pPr>
            <a:r>
              <a:rPr lang="cs-CZ" sz="1600" b="1" dirty="0">
                <a:latin typeface="Segoe Print" pitchFamily="2" charset="0"/>
              </a:rPr>
              <a:t>- maminka stojí nad válem</a:t>
            </a:r>
          </a:p>
          <a:p>
            <a:pPr marL="342900" indent="-342900">
              <a:spcBef>
                <a:spcPct val="20000"/>
              </a:spcBef>
            </a:pPr>
            <a:r>
              <a:rPr lang="cs-CZ" sz="1600" b="1" dirty="0">
                <a:latin typeface="Segoe Print" pitchFamily="2" charset="0"/>
              </a:rPr>
              <a:t>a chystá něco voňavého –</a:t>
            </a:r>
          </a:p>
          <a:p>
            <a:pPr marL="342900" indent="-342900">
              <a:spcBef>
                <a:spcPct val="20000"/>
              </a:spcBef>
            </a:pPr>
            <a:r>
              <a:rPr lang="cs-CZ" sz="1600" b="1" dirty="0">
                <a:latin typeface="Segoe Print" pitchFamily="2" charset="0"/>
              </a:rPr>
              <a:t>tu v odhodlání zoufalém</a:t>
            </a:r>
          </a:p>
          <a:p>
            <a:pPr marL="342900" indent="-342900">
              <a:spcBef>
                <a:spcPct val="20000"/>
              </a:spcBef>
            </a:pPr>
            <a:endParaRPr lang="cs-CZ" sz="1600" b="1" dirty="0">
              <a:latin typeface="Segoe Print" pitchFamily="2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cs-CZ" sz="1600" b="1" dirty="0">
                <a:latin typeface="Segoe Print" pitchFamily="2" charset="0"/>
              </a:rPr>
              <a:t>přibíhám k ní, tiskne mě k sobě,</a:t>
            </a:r>
          </a:p>
          <a:p>
            <a:pPr marL="342900" indent="-342900">
              <a:spcBef>
                <a:spcPct val="20000"/>
              </a:spcBef>
            </a:pPr>
            <a:r>
              <a:rPr lang="cs-CZ" sz="1600" b="1" dirty="0">
                <a:latin typeface="Segoe Print" pitchFamily="2" charset="0"/>
              </a:rPr>
              <a:t>očima mlčky ptá se mě.</a:t>
            </a:r>
          </a:p>
          <a:p>
            <a:pPr marL="342900" indent="-342900">
              <a:spcBef>
                <a:spcPct val="20000"/>
              </a:spcBef>
            </a:pPr>
            <a:r>
              <a:rPr lang="cs-CZ" sz="1600" b="1" dirty="0">
                <a:latin typeface="Segoe Print" pitchFamily="2" charset="0"/>
              </a:rPr>
              <a:t>Pak zamoučené ruce obě</a:t>
            </a:r>
          </a:p>
          <a:p>
            <a:pPr marL="342900" indent="-342900">
              <a:spcBef>
                <a:spcPct val="20000"/>
              </a:spcBef>
            </a:pPr>
            <a:r>
              <a:rPr lang="cs-CZ" sz="1600" b="1" dirty="0">
                <a:latin typeface="Segoe Print" pitchFamily="2" charset="0"/>
              </a:rPr>
              <a:t>zvedly mě rychle se země.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Maminka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25144"/>
          </a:xfrm>
        </p:spPr>
        <p:txBody>
          <a:bodyPr numCol="3">
            <a:normAutofit fontScale="40000" lnSpcReduction="20000"/>
          </a:bodyPr>
          <a:lstStyle/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Okarína</a:t>
            </a:r>
          </a:p>
          <a:p>
            <a:pPr>
              <a:buNone/>
            </a:pPr>
            <a:endParaRPr lang="cs-CZ" b="1" dirty="0" smtClean="0">
              <a:latin typeface="Segoe Print" pitchFamily="2" charset="0"/>
            </a:endParaRP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 Maminko, kytek je tu všade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a brouků, všeho možného!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V košíku měla kočka mladé,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babička chodí bez něho.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To jedno zašlo, bylo slabé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a nenaučilo se pít.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Od těch dob nemá kočka klid.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Bojí se mě, já jí, a škrábe.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Na hraní dali jsme jim špulky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a teď se nehnou z podlahy.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Brouky si sbírám do škatulky,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chtěl jsem si je vzít do Prahy.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Chcípli mi všichni ve škatulce,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snad jsem jim měl dát svobodu.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A do skleničky na vodu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chytil jsem jednou v louži pulce.</a:t>
            </a:r>
          </a:p>
          <a:p>
            <a:pPr>
              <a:buNone/>
            </a:pPr>
            <a:endParaRPr lang="cs-CZ" b="1" dirty="0" smtClean="0">
              <a:latin typeface="Segoe Print" pitchFamily="2" charset="0"/>
            </a:endParaRPr>
          </a:p>
          <a:p>
            <a:pPr>
              <a:buNone/>
            </a:pPr>
            <a:endParaRPr lang="cs-CZ" b="1" dirty="0" smtClean="0">
              <a:latin typeface="Segoe Print" pitchFamily="2" charset="0"/>
            </a:endParaRPr>
          </a:p>
          <a:p>
            <a:pPr>
              <a:buNone/>
            </a:pPr>
            <a:endParaRPr lang="cs-CZ" b="1" dirty="0">
              <a:latin typeface="Segoe Print" pitchFamily="2" charset="0"/>
            </a:endParaRPr>
          </a:p>
          <a:p>
            <a:pPr>
              <a:buNone/>
            </a:pPr>
            <a:endParaRPr lang="cs-CZ" b="1" dirty="0" smtClean="0">
              <a:latin typeface="Segoe Print" pitchFamily="2" charset="0"/>
            </a:endParaRPr>
          </a:p>
          <a:p>
            <a:pPr>
              <a:buNone/>
            </a:pPr>
            <a:endParaRPr lang="cs-CZ" b="1" dirty="0">
              <a:latin typeface="Segoe Print" pitchFamily="2" charset="0"/>
            </a:endParaRPr>
          </a:p>
          <a:p>
            <a:pPr>
              <a:buNone/>
            </a:pPr>
            <a:endParaRPr lang="cs-CZ" b="1" dirty="0" smtClean="0">
              <a:latin typeface="Segoe Print" pitchFamily="2" charset="0"/>
            </a:endParaRPr>
          </a:p>
          <a:p>
            <a:pPr>
              <a:buNone/>
            </a:pPr>
            <a:endParaRPr lang="cs-CZ" b="1" dirty="0">
              <a:latin typeface="Segoe Print" pitchFamily="2" charset="0"/>
            </a:endParaRPr>
          </a:p>
          <a:p>
            <a:pPr>
              <a:buNone/>
            </a:pPr>
            <a:endParaRPr lang="cs-CZ" b="1" dirty="0" smtClean="0">
              <a:latin typeface="Segoe Print" pitchFamily="2" charset="0"/>
            </a:endParaRPr>
          </a:p>
          <a:p>
            <a:pPr>
              <a:buNone/>
            </a:pPr>
            <a:endParaRPr lang="cs-CZ" b="1" dirty="0">
              <a:latin typeface="Segoe Print" pitchFamily="2" charset="0"/>
            </a:endParaRP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Včera pouť byla u kostela.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Byl tam pan cukrář </a:t>
            </a:r>
            <a:r>
              <a:rPr lang="cs-CZ" b="1" dirty="0" err="1" smtClean="0">
                <a:latin typeface="Segoe Print" pitchFamily="2" charset="0"/>
              </a:rPr>
              <a:t>Nedbálek</a:t>
            </a:r>
            <a:endParaRPr lang="cs-CZ" b="1" dirty="0" smtClean="0">
              <a:latin typeface="Segoe Print" pitchFamily="2" charset="0"/>
            </a:endParaRP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a ještě ten, co vatu dělá.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Já jsem se těšil na špalek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a hada z gumy, co se tahá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a potom jí se po kouskách.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A okarínu! Ale, ach,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dědeček tušil, že je drahá.</a:t>
            </a:r>
          </a:p>
          <a:p>
            <a:pPr>
              <a:buNone/>
            </a:pPr>
            <a:endParaRPr lang="cs-CZ" b="1" dirty="0" smtClean="0">
              <a:latin typeface="Segoe Print" pitchFamily="2" charset="0"/>
            </a:endParaRP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Chtěl mi ji koupit, byla hezká,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třikrát se díval do tašky,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pak vzpomněl si, že musí dneska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k ševcovi dát mi podrážky.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- Pojď, ať ty botky brzo spraví.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ten švec se jmenuje </a:t>
            </a:r>
            <a:r>
              <a:rPr lang="cs-CZ" b="1" dirty="0" err="1" smtClean="0">
                <a:latin typeface="Segoe Print" pitchFamily="2" charset="0"/>
              </a:rPr>
              <a:t>Flos</a:t>
            </a:r>
            <a:endParaRPr lang="cs-CZ" b="1" dirty="0" smtClean="0">
              <a:latin typeface="Segoe Print" pitchFamily="2" charset="0"/>
            </a:endParaRP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a pije. Já teď chodím bos.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Okarína mi nejde z hlavy.</a:t>
            </a:r>
          </a:p>
          <a:p>
            <a:pPr>
              <a:buNone/>
            </a:pPr>
            <a:endParaRPr lang="cs-CZ" b="1" dirty="0" smtClean="0">
              <a:latin typeface="Segoe Print" pitchFamily="2" charset="0"/>
            </a:endParaRPr>
          </a:p>
          <a:p>
            <a:pPr>
              <a:buNone/>
            </a:pPr>
            <a:endParaRPr lang="cs-CZ" b="1" dirty="0" smtClean="0">
              <a:latin typeface="Segoe Print" pitchFamily="2" charset="0"/>
            </a:endParaRPr>
          </a:p>
          <a:p>
            <a:pPr>
              <a:buNone/>
            </a:pPr>
            <a:endParaRPr lang="cs-CZ" b="1" dirty="0">
              <a:latin typeface="Segoe Print" pitchFamily="2" charset="0"/>
            </a:endParaRPr>
          </a:p>
          <a:p>
            <a:pPr>
              <a:buNone/>
            </a:pPr>
            <a:endParaRPr lang="cs-CZ" b="1" dirty="0" smtClean="0">
              <a:latin typeface="Segoe Print" pitchFamily="2" charset="0"/>
            </a:endParaRPr>
          </a:p>
          <a:p>
            <a:pPr>
              <a:buNone/>
            </a:pPr>
            <a:endParaRPr lang="cs-CZ" b="1" dirty="0">
              <a:latin typeface="Segoe Print" pitchFamily="2" charset="0"/>
            </a:endParaRPr>
          </a:p>
          <a:p>
            <a:pPr>
              <a:buNone/>
            </a:pPr>
            <a:endParaRPr lang="cs-CZ" b="1" dirty="0" smtClean="0">
              <a:latin typeface="Segoe Print" pitchFamily="2" charset="0"/>
            </a:endParaRPr>
          </a:p>
          <a:p>
            <a:pPr>
              <a:buNone/>
            </a:pPr>
            <a:endParaRPr lang="cs-CZ" b="1" dirty="0">
              <a:latin typeface="Segoe Print" pitchFamily="2" charset="0"/>
            </a:endParaRPr>
          </a:p>
          <a:p>
            <a:pPr>
              <a:buNone/>
            </a:pPr>
            <a:endParaRPr lang="cs-CZ" b="1" dirty="0" smtClean="0">
              <a:latin typeface="Segoe Print" pitchFamily="2" charset="0"/>
            </a:endParaRPr>
          </a:p>
          <a:p>
            <a:pPr>
              <a:buNone/>
            </a:pPr>
            <a:endParaRPr lang="cs-CZ" b="1" dirty="0">
              <a:latin typeface="Segoe Print" pitchFamily="2" charset="0"/>
            </a:endParaRP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Viděl jsem ji už na Václavském,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co mají různé nástroje.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Byla tam v pouzdře tenkrát za sklem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a ptal jsem se tě, co to je.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A tys mi řekla - okarína.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Měli tam také v krabičce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i kalafunu na smyčce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a flétnu;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ta však byla jiná.</a:t>
            </a:r>
          </a:p>
          <a:p>
            <a:pPr>
              <a:buNone/>
            </a:pPr>
            <a:endParaRPr lang="cs-CZ" b="1" dirty="0" smtClean="0">
              <a:latin typeface="Segoe Print" pitchFamily="2" charset="0"/>
            </a:endParaRP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Babičce, když jsme přišli domů,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v očích jako když </a:t>
            </a:r>
            <a:r>
              <a:rPr lang="cs-CZ" b="1" dirty="0" err="1" smtClean="0">
                <a:latin typeface="Segoe Print" pitchFamily="2" charset="0"/>
              </a:rPr>
              <a:t>zakřeše</a:t>
            </a:r>
            <a:r>
              <a:rPr lang="cs-CZ" b="1" dirty="0" smtClean="0">
                <a:latin typeface="Segoe Print" pitchFamily="2" charset="0"/>
              </a:rPr>
              <a:t>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Dědeček řekl něco k tomu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a byl hned oheň na střeše.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Švec </a:t>
            </a:r>
            <a:r>
              <a:rPr lang="cs-CZ" b="1" dirty="0" err="1" smtClean="0">
                <a:latin typeface="Segoe Print" pitchFamily="2" charset="0"/>
              </a:rPr>
              <a:t>Flos</a:t>
            </a:r>
            <a:r>
              <a:rPr lang="cs-CZ" b="1" dirty="0" smtClean="0">
                <a:latin typeface="Segoe Print" pitchFamily="2" charset="0"/>
              </a:rPr>
              <a:t> má také okarínu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a místo na svém verpánku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v hospodě dřepí u džbánku</a:t>
            </a:r>
          </a:p>
          <a:p>
            <a:pPr>
              <a:buNone/>
            </a:pPr>
            <a:r>
              <a:rPr lang="cs-CZ" b="1" dirty="0" smtClean="0">
                <a:latin typeface="Segoe Print" pitchFamily="2" charset="0"/>
              </a:rPr>
              <a:t>a přivedl to na mizinu.</a:t>
            </a:r>
            <a:endParaRPr lang="cs-CZ" b="1" dirty="0">
              <a:latin typeface="Segoe Print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Maminka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57504" y="1181843"/>
            <a:ext cx="1849040" cy="2866730"/>
          </a:xfr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829593" y="3081932"/>
            <a:ext cx="2368619" cy="3517751"/>
          </a:xfrm>
          <a:prstGeom prst="rect">
            <a:avLst/>
          </a:prstGeom>
          <a:scene3d>
            <a:camera prst="perspectiveLeft"/>
            <a:lightRig rig="threePt" dir="t"/>
          </a:scene3d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338751">
            <a:off x="3481416" y="1624908"/>
            <a:ext cx="1725593" cy="232955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3453943"/>
            <a:ext cx="2095500" cy="31207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053545">
            <a:off x="757836" y="1700808"/>
            <a:ext cx="1919529" cy="2762250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885438" y="6230351"/>
            <a:ext cx="11662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http://adwebdesign.ca/a_citarny/images/stories/knihy_poezie/maminka_seifert.jpg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0" y="4033691"/>
            <a:ext cx="92697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http://www1.bookfan-static.eu/images/cover/book/2/1/1/2/9/Maminka-Jaroslav-Seifert---w-246-h-354.jpg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8169364" y="4033691"/>
            <a:ext cx="5791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http://eithne.pise.cz/img/147464.jpg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98212" y="6165303"/>
            <a:ext cx="9269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http://www.artbook.cz/images/Foto/d/100988.jpg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340496" y="1545676"/>
            <a:ext cx="67340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http://www.dantikvariat.cz/nahled/obr/obr_136817.jpg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– II. období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050904" cy="154076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Chlapec a hvězdy</a:t>
            </a:r>
            <a:r>
              <a:rPr lang="cs-CZ" dirty="0" smtClean="0"/>
              <a:t> (1956) – nechal se inspirovat tvorbou českých klasiků, jde o sbírku podle obrázků Josefa Lady</a:t>
            </a:r>
          </a:p>
          <a:p>
            <a:endParaRPr lang="cs-CZ" dirty="0" smtClean="0"/>
          </a:p>
        </p:txBody>
      </p:sp>
      <p:pic>
        <p:nvPicPr>
          <p:cNvPr id="38916" name="Picture 4" descr="http://data.knizniweb.cz/book/002/513/0025134/lar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068960"/>
            <a:ext cx="5119376" cy="352397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720622" y="1556792"/>
            <a:ext cx="3161544" cy="4278094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1600" dirty="0" smtClean="0">
                <a:latin typeface="Microsoft Sans Serif" pitchFamily="34" charset="0"/>
                <a:cs typeface="Microsoft Sans Serif" pitchFamily="34" charset="0"/>
              </a:rPr>
              <a:t>Vyběhl jsem a krev mi stydla,</a:t>
            </a:r>
          </a:p>
          <a:p>
            <a:r>
              <a:rPr lang="cs-CZ" sz="1600" dirty="0" smtClean="0">
                <a:latin typeface="Microsoft Sans Serif" pitchFamily="34" charset="0"/>
                <a:cs typeface="Microsoft Sans Serif" pitchFamily="34" charset="0"/>
              </a:rPr>
              <a:t>radši bych na kutě.</a:t>
            </a:r>
          </a:p>
          <a:p>
            <a:r>
              <a:rPr lang="cs-CZ" sz="1600" dirty="0" smtClean="0">
                <a:latin typeface="Microsoft Sans Serif" pitchFamily="34" charset="0"/>
                <a:cs typeface="Microsoft Sans Serif" pitchFamily="34" charset="0"/>
              </a:rPr>
              <a:t>Opravdu! Sedí u stavidla</a:t>
            </a:r>
          </a:p>
          <a:p>
            <a:r>
              <a:rPr lang="cs-CZ" sz="1600" dirty="0" smtClean="0">
                <a:latin typeface="Microsoft Sans Serif" pitchFamily="34" charset="0"/>
                <a:cs typeface="Microsoft Sans Serif" pitchFamily="34" charset="0"/>
              </a:rPr>
              <a:t>a kouří mrzutě.</a:t>
            </a:r>
          </a:p>
          <a:p>
            <a:r>
              <a:rPr lang="cs-CZ" sz="1600" dirty="0" smtClean="0">
                <a:latin typeface="Microsoft Sans Serif" pitchFamily="34" charset="0"/>
                <a:cs typeface="Microsoft Sans Serif" pitchFamily="34" charset="0"/>
              </a:rPr>
              <a:t>Upřeně hledím do tmy břehu,</a:t>
            </a:r>
          </a:p>
          <a:p>
            <a:r>
              <a:rPr lang="cs-CZ" sz="1600" dirty="0" smtClean="0">
                <a:latin typeface="Microsoft Sans Serif" pitchFamily="34" charset="0"/>
                <a:cs typeface="Microsoft Sans Serif" pitchFamily="34" charset="0"/>
              </a:rPr>
              <a:t>koště jsem nechal ležet v sněhu,</a:t>
            </a:r>
          </a:p>
          <a:p>
            <a:r>
              <a:rPr lang="cs-CZ" sz="1600" dirty="0" smtClean="0">
                <a:latin typeface="Microsoft Sans Serif" pitchFamily="34" charset="0"/>
                <a:cs typeface="Microsoft Sans Serif" pitchFamily="34" charset="0"/>
              </a:rPr>
              <a:t>však si tam zítra skočím pro ně;</a:t>
            </a:r>
          </a:p>
          <a:p>
            <a:r>
              <a:rPr lang="cs-CZ" sz="1600" dirty="0" smtClean="0">
                <a:latin typeface="Microsoft Sans Serif" pitchFamily="34" charset="0"/>
                <a:cs typeface="Microsoft Sans Serif" pitchFamily="34" charset="0"/>
              </a:rPr>
              <a:t>padá sníh.</a:t>
            </a:r>
          </a:p>
          <a:p>
            <a:endParaRPr lang="cs-CZ" sz="1600" dirty="0">
              <a:latin typeface="Microsoft Sans Serif" pitchFamily="34" charset="0"/>
              <a:cs typeface="Microsoft Sans Serif" pitchFamily="34" charset="0"/>
            </a:endParaRPr>
          </a:p>
          <a:p>
            <a:r>
              <a:rPr lang="cs-CZ" sz="1600" dirty="0" smtClean="0">
                <a:latin typeface="Microsoft Sans Serif" pitchFamily="34" charset="0"/>
                <a:cs typeface="Microsoft Sans Serif" pitchFamily="34" charset="0"/>
              </a:rPr>
              <a:t>Vrba – ten starý pahýl chromý</a:t>
            </a:r>
          </a:p>
          <a:p>
            <a:r>
              <a:rPr lang="cs-CZ" sz="1600" dirty="0" smtClean="0">
                <a:latin typeface="Microsoft Sans Serif" pitchFamily="34" charset="0"/>
                <a:cs typeface="Microsoft Sans Serif" pitchFamily="34" charset="0"/>
              </a:rPr>
              <a:t>dávno už ztrouchnivěl.</a:t>
            </a:r>
          </a:p>
          <a:p>
            <a:r>
              <a:rPr lang="cs-CZ" sz="1600" dirty="0" smtClean="0">
                <a:latin typeface="Microsoft Sans Serif" pitchFamily="34" charset="0"/>
                <a:cs typeface="Microsoft Sans Serif" pitchFamily="34" charset="0"/>
              </a:rPr>
              <a:t>Kolik už věcí zapadlo mi,</a:t>
            </a:r>
          </a:p>
          <a:p>
            <a:r>
              <a:rPr lang="cs-CZ" sz="1600" dirty="0" smtClean="0">
                <a:latin typeface="Microsoft Sans Serif" pitchFamily="34" charset="0"/>
                <a:cs typeface="Microsoft Sans Serif" pitchFamily="34" charset="0"/>
              </a:rPr>
              <a:t>dnes bych je míti chtěl!</a:t>
            </a:r>
          </a:p>
          <a:p>
            <a:r>
              <a:rPr lang="cs-CZ" sz="1600" dirty="0" smtClean="0">
                <a:latin typeface="Microsoft Sans Serif" pitchFamily="34" charset="0"/>
                <a:cs typeface="Microsoft Sans Serif" pitchFamily="34" charset="0"/>
              </a:rPr>
              <a:t>Vodník tam také nesedává,</a:t>
            </a:r>
          </a:p>
          <a:p>
            <a:r>
              <a:rPr lang="cs-CZ" sz="1600" dirty="0" smtClean="0">
                <a:latin typeface="Microsoft Sans Serif" pitchFamily="34" charset="0"/>
                <a:cs typeface="Microsoft Sans Serif" pitchFamily="34" charset="0"/>
              </a:rPr>
              <a:t>jen voda, stejně usměvavá,</a:t>
            </a:r>
          </a:p>
          <a:p>
            <a:r>
              <a:rPr lang="cs-CZ" sz="1600" dirty="0" smtClean="0">
                <a:latin typeface="Microsoft Sans Serif" pitchFamily="34" charset="0"/>
                <a:cs typeface="Microsoft Sans Serif" pitchFamily="34" charset="0"/>
              </a:rPr>
              <a:t>hučí tam, jako hučívala,</a:t>
            </a:r>
          </a:p>
          <a:p>
            <a:r>
              <a:rPr lang="cs-CZ" sz="1600" dirty="0" smtClean="0">
                <a:latin typeface="Microsoft Sans Serif" pitchFamily="34" charset="0"/>
                <a:cs typeface="Microsoft Sans Serif" pitchFamily="34" charset="0"/>
              </a:rPr>
              <a:t>padá sníh.</a:t>
            </a:r>
            <a:endParaRPr lang="cs-CZ" sz="1600" dirty="0">
              <a:latin typeface="Microsoft Sans Serif" pitchFamily="34" charset="0"/>
              <a:cs typeface="Microsoft Sans Serif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07704" y="6578381"/>
            <a:ext cx="185395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http://data.bux.cz/book/002/513/0025134/large.jpg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– III. období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reflexivní poezie</a:t>
            </a:r>
          </a:p>
          <a:p>
            <a:r>
              <a:rPr lang="cs-CZ" dirty="0" smtClean="0"/>
              <a:t>po devítiletém odmlčení (těžká nemoc) se jeho poezie zásadně mění – chybí rým, metafory se zjednodušují, přibývá „ohlédnutí zpět“ – tzv. reflexe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Koncert na ostrově </a:t>
            </a:r>
            <a:r>
              <a:rPr lang="cs-CZ" dirty="0" smtClean="0"/>
              <a:t>(1965)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Halleyova kometa </a:t>
            </a:r>
            <a:r>
              <a:rPr lang="cs-CZ" dirty="0" smtClean="0"/>
              <a:t>(1967)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Odlévání zvonů</a:t>
            </a:r>
            <a:r>
              <a:rPr lang="cs-CZ" dirty="0" smtClean="0"/>
              <a:t> (1967)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– III. období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Morový sloup </a:t>
            </a:r>
            <a:r>
              <a:rPr lang="cs-CZ" dirty="0" smtClean="0"/>
              <a:t>(1981) – zakázaná sbírka, vyšla v samizdatu a v exilových nakladatelstvích</a:t>
            </a:r>
          </a:p>
          <a:p>
            <a:r>
              <a:rPr lang="cs-CZ" dirty="0" smtClean="0"/>
              <a:t>témata: reakce na situaci po sovětské okupaci, loučí se se životem, bilancuje</a:t>
            </a:r>
          </a:p>
          <a:p>
            <a:r>
              <a:rPr lang="cs-CZ" dirty="0" smtClean="0"/>
              <a:t>morový sloup je symbolem smrti a politické reality pro roce 1968</a:t>
            </a:r>
          </a:p>
          <a:p>
            <a:r>
              <a:rPr lang="cs-CZ" dirty="0" smtClean="0"/>
              <a:t>vzpomíná na zemřelé přátele (Wolkera, Horu, Halase), nostalgicky se ohlíží za mládím</a:t>
            </a:r>
          </a:p>
          <a:p>
            <a:r>
              <a:rPr lang="cs-CZ" dirty="0" smtClean="0"/>
              <a:t>básně většinou nemají název, ale jsou členěny tematicky do oddílů. Společným rysem je pesimismus, poslední básně však vyznívají smířlivě. </a:t>
            </a:r>
          </a:p>
          <a:p>
            <a:r>
              <a:rPr lang="cs-CZ" dirty="0" smtClean="0"/>
              <a:t>jsou psány volným veršem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 numCol="2">
            <a:normAutofit fontScale="62500" lnSpcReduction="20000"/>
          </a:bodyPr>
          <a:lstStyle/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Jenom si nedejte namluvit,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že mor ve městě ustal.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Viděl jsem sám ještě mnoho rakví, 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vjíždět do brány,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která tam nebyla jediná.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Mor dosud zuří a lékaři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dávají nemoci patrně jiná jména,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aby nevznikla panika.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Je to stále táž stará smrt,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nic jiného, a je tak nakažlivá,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že jí neunikne nikdo.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Kdykoliv jsem vyhlédl z okna, 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vyhublí koně táhli zlověstný vůz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s vyzáblou rakví. 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Jen už tolik se nezvoní,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nemalují se kříže na domy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a nevykuřuje se jalovcem.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…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Sbohem. V životě jsem nic nezradil.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Tím jsem si jist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a můžete mi věřit. </a:t>
            </a:r>
          </a:p>
          <a:p>
            <a:pPr>
              <a:buNone/>
            </a:pPr>
            <a:endParaRPr lang="cs-CZ" dirty="0">
              <a:latin typeface="Segoe Print" pitchFamily="2" charset="0"/>
            </a:endParaRP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Však nejkrásnější ze všech bohů </a:t>
            </a:r>
          </a:p>
          <a:p>
            <a:pPr>
              <a:buNone/>
            </a:pPr>
            <a:r>
              <a:rPr lang="cs-CZ" dirty="0" smtClean="0">
                <a:latin typeface="Segoe Print" pitchFamily="2" charset="0"/>
              </a:rPr>
              <a:t>je Láska.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Morový sloup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Morový sloup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idx="1"/>
          </p:nvPr>
        </p:nvSpPr>
        <p:spPr>
          <a:xfrm>
            <a:off x="1763688" y="1556792"/>
            <a:ext cx="6419056" cy="4853136"/>
          </a:xfrm>
        </p:spPr>
        <p:txBody>
          <a:bodyPr numCol="1">
            <a:noAutofit/>
          </a:bodyPr>
          <a:lstStyle/>
          <a:p>
            <a:pPr>
              <a:buNone/>
            </a:pPr>
            <a:r>
              <a:rPr lang="cs-CZ" sz="2400" dirty="0">
                <a:latin typeface="Segoe Print" pitchFamily="2" charset="0"/>
              </a:rPr>
              <a:t>Někdy zoufale bije slovem o slovo,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aby vykřesal jistotu,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ale není žádné v tomto světě.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A marně hází hořícími slovy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daleko, až za smrt,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aby zacloumal němým tajemstvím,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aby podpálil tmu, která se nehýbe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v tom hromadném hrobě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a jen se lepí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na ubohé kosti,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potřísněné měděnkou za zapalovače,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který zastřelenému zapomněli</a:t>
            </a:r>
            <a:br>
              <a:rPr lang="cs-CZ" sz="2400" dirty="0">
                <a:latin typeface="Segoe Print" pitchFamily="2" charset="0"/>
              </a:rPr>
            </a:br>
            <a:r>
              <a:rPr lang="cs-CZ" sz="2400" dirty="0">
                <a:latin typeface="Segoe Print" pitchFamily="2" charset="0"/>
              </a:rPr>
              <a:t>v kapse u kalhot.</a:t>
            </a:r>
            <a:endParaRPr lang="cs-CZ" sz="2400" dirty="0" smtClean="0">
              <a:latin typeface="Segoe Print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– III. období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93831"/>
            <a:ext cx="8229600" cy="4525963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Deštník z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Piccadily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(1979)</a:t>
            </a:r>
          </a:p>
          <a:p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Býti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básníkem </a:t>
            </a:r>
            <a:r>
              <a:rPr lang="cs-CZ" dirty="0" smtClean="0"/>
              <a:t>(1983)</a:t>
            </a:r>
          </a:p>
          <a:p>
            <a:r>
              <a:rPr lang="cs-CZ" dirty="0" smtClean="0"/>
              <a:t>poznamenány cenzurou</a:t>
            </a:r>
          </a:p>
          <a:p>
            <a:r>
              <a:rPr lang="cs-CZ" dirty="0" smtClean="0"/>
              <a:t>zjednodušuje se básnický výraz, vzpomínky na mládí a šťastné chvíle minulosti, které kontrastují se současností, v níž básníka už nic nečeká. Nakonec se smiřuje se smrtí a osudem.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796136" y="1639833"/>
            <a:ext cx="72008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http://www.podzemni-antikvariat.cz/img/foto/75/f/_sl707279.jpg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967" t="2720" r="6662" b="3965"/>
          <a:stretch/>
        </p:blipFill>
        <p:spPr>
          <a:xfrm>
            <a:off x="6660232" y="1639833"/>
            <a:ext cx="1463040" cy="24178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 – III. období - próza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Všechny krásy světa </a:t>
            </a:r>
            <a:r>
              <a:rPr lang="cs-CZ" dirty="0" smtClean="0"/>
              <a:t>(1981) – vzpomínková kniha, krátké příběhy, které na sebe volně navazují. Většina z nich se odehrává v Praze. Nostalgicky a s laskavým humorem vzpomíná na mládí, studentské lásky…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844824"/>
            <a:ext cx="3929049" cy="4525963"/>
          </a:xfrm>
        </p:spPr>
      </p:pic>
      <p:sp>
        <p:nvSpPr>
          <p:cNvPr id="6" name="TextovéPole 5"/>
          <p:cNvSpPr txBox="1"/>
          <p:nvPr/>
        </p:nvSpPr>
        <p:spPr>
          <a:xfrm>
            <a:off x="7956376" y="3702223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http://upload.wikimedia.org/wikipedia/commons/7/7b/Signature_of_Jaroslav_Seifert.jpg</a:t>
            </a:r>
          </a:p>
        </p:txBody>
      </p:sp>
      <p:pic>
        <p:nvPicPr>
          <p:cNvPr id="5" name="Obrázek 4" descr="podpis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79912" y="404664"/>
            <a:ext cx="5132209" cy="3528392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611560" y="1556792"/>
            <a:ext cx="22860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http://upload.wikimedia.org/wikipedia/commons/f/f0/Jaroslav_Seifert_1984b.jpg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dirty="0" smtClean="0"/>
              <a:t>Která sbírka byla oficiální kritikou </a:t>
            </a:r>
            <a:r>
              <a:rPr lang="cs-CZ" dirty="0" smtClean="0"/>
              <a:t>t</a:t>
            </a:r>
            <a:r>
              <a:rPr lang="cs-CZ" dirty="0" smtClean="0"/>
              <a:t>vrdě odmítnuta?</a:t>
            </a:r>
          </a:p>
          <a:p>
            <a:r>
              <a:rPr lang="cs-CZ" dirty="0" smtClean="0"/>
              <a:t>Jaké verše obsahuje sbírka Maminka?</a:t>
            </a:r>
          </a:p>
          <a:p>
            <a:r>
              <a:rPr lang="cs-CZ" dirty="0" smtClean="0"/>
              <a:t>Sbírka Chlapec a hvězdy je inspirovaná obrázky významného českého malíře. Kterého?</a:t>
            </a:r>
          </a:p>
          <a:p>
            <a:r>
              <a:rPr lang="cs-CZ" dirty="0" smtClean="0"/>
              <a:t>Proč nemohla sbírka Morový sloup vyjít v Československu oficiálně?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600" dirty="0" smtClean="0"/>
              <a:t>VLADIMÍR PROKOP. Přehled české literatury 20. století. 1. </a:t>
            </a:r>
            <a:r>
              <a:rPr lang="cs-CZ" sz="3600" dirty="0" err="1" smtClean="0"/>
              <a:t>vyd</a:t>
            </a:r>
            <a:r>
              <a:rPr lang="cs-CZ" sz="3600" dirty="0" smtClean="0"/>
              <a:t>. Karlovy Vary: </a:t>
            </a:r>
            <a:r>
              <a:rPr lang="cs-CZ" sz="3600" dirty="0" err="1" smtClean="0"/>
              <a:t>O</a:t>
            </a:r>
            <a:r>
              <a:rPr lang="cs-CZ" sz="3600" dirty="0" smtClean="0"/>
              <a:t>.K.soft, 2008.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600" dirty="0" smtClean="0"/>
              <a:t>Literatura pro 3. ročník středních škol. 1. </a:t>
            </a:r>
            <a:r>
              <a:rPr lang="cs-CZ" sz="3600" dirty="0" err="1" smtClean="0"/>
              <a:t>vyd</a:t>
            </a:r>
            <a:r>
              <a:rPr lang="cs-CZ" sz="3600" dirty="0" smtClean="0"/>
              <a:t>. Brno: </a:t>
            </a:r>
            <a:r>
              <a:rPr lang="cs-CZ" sz="3600" dirty="0" err="1" smtClean="0"/>
              <a:t>Didaktis</a:t>
            </a:r>
            <a:r>
              <a:rPr lang="cs-CZ" sz="3600" dirty="0" smtClean="0"/>
              <a:t>, 2009. ISBN 978-80-7358-135-0.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600" dirty="0" smtClean="0"/>
              <a:t>Zdroje obrázků použitých knih citovány přímo v 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600" dirty="0" smtClean="0"/>
              <a:t>Materiál </a:t>
            </a:r>
            <a:r>
              <a:rPr lang="cs-CZ" sz="3600" dirty="0" smtClean="0"/>
              <a:t>stažen 20.11. </a:t>
            </a:r>
            <a:r>
              <a:rPr lang="cs-CZ" sz="3600" dirty="0" smtClean="0"/>
              <a:t>2012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600" dirty="0" smtClean="0"/>
              <a:t>JAROSLAV SEIFERT. </a:t>
            </a:r>
            <a:r>
              <a:rPr lang="cs-CZ" sz="3600" dirty="0" smtClean="0"/>
              <a:t>Maminka. </a:t>
            </a:r>
            <a:r>
              <a:rPr lang="cs-CZ" sz="3600" dirty="0" smtClean="0"/>
              <a:t>Praha: Albatros, 2008. ISBN 9788000021782. </a:t>
            </a:r>
            <a:endParaRPr lang="cs-CZ" sz="36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600" dirty="0" smtClean="0"/>
              <a:t>JAROSLAV SEIFERT. </a:t>
            </a:r>
            <a:r>
              <a:rPr lang="cs-CZ" sz="3600" dirty="0" smtClean="0"/>
              <a:t>Píseň </a:t>
            </a:r>
            <a:r>
              <a:rPr lang="cs-CZ" sz="3600" dirty="0" smtClean="0"/>
              <a:t>o </a:t>
            </a:r>
            <a:r>
              <a:rPr lang="cs-CZ" sz="3600" dirty="0" smtClean="0"/>
              <a:t>Viktorce. </a:t>
            </a:r>
            <a:r>
              <a:rPr lang="cs-CZ" sz="3600" dirty="0" smtClean="0"/>
              <a:t>Praha: Akropolis, 2002. ISBN 8073040190.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600" dirty="0" smtClean="0"/>
              <a:t>JAROSLAV SEIFERT. </a:t>
            </a:r>
            <a:r>
              <a:rPr lang="cs-CZ" sz="3600" dirty="0" smtClean="0"/>
              <a:t>Chlapec </a:t>
            </a:r>
            <a:r>
              <a:rPr lang="cs-CZ" sz="3600" dirty="0" smtClean="0"/>
              <a:t>a </a:t>
            </a:r>
            <a:r>
              <a:rPr lang="cs-CZ" sz="3600" dirty="0" smtClean="0"/>
              <a:t>hvězdy. </a:t>
            </a:r>
            <a:r>
              <a:rPr lang="cs-CZ" sz="3600" dirty="0" smtClean="0"/>
              <a:t>Praha: Knižní klub, 2002. ISBN 80-242-0687-0.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600" dirty="0" smtClean="0"/>
              <a:t>JAROSLAV SEIFERT. </a:t>
            </a:r>
            <a:r>
              <a:rPr lang="cs-CZ" sz="3600" i="1" dirty="0" smtClean="0"/>
              <a:t>Morový sloup</a:t>
            </a:r>
            <a:r>
              <a:rPr lang="cs-CZ" sz="3600" dirty="0" smtClean="0"/>
              <a:t>. Praha: </a:t>
            </a:r>
            <a:r>
              <a:rPr lang="cs-CZ" sz="3600" dirty="0" err="1" smtClean="0"/>
              <a:t>Maťa</a:t>
            </a:r>
            <a:r>
              <a:rPr lang="cs-CZ" sz="3600" dirty="0" smtClean="0"/>
              <a:t>, 1998. ISBN 80-86013-53-7. </a:t>
            </a:r>
            <a:endParaRPr lang="cs-CZ" sz="36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6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6385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1388</Words>
  <Application>Microsoft Office PowerPoint</Application>
  <PresentationFormat>Předvádění na obrazovce (4:3)</PresentationFormat>
  <Paragraphs>229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Dílo – II. období</vt:lpstr>
      <vt:lpstr>Píseň o Viktorce</vt:lpstr>
      <vt:lpstr>Dílo – II. období</vt:lpstr>
      <vt:lpstr>Maminka</vt:lpstr>
      <vt:lpstr>Maminka</vt:lpstr>
      <vt:lpstr>Maminka</vt:lpstr>
      <vt:lpstr>Dílo – II. období</vt:lpstr>
      <vt:lpstr>Dílo – III. období</vt:lpstr>
      <vt:lpstr>Dílo – III. období</vt:lpstr>
      <vt:lpstr>Morový sloup</vt:lpstr>
      <vt:lpstr>Morový sloup</vt:lpstr>
      <vt:lpstr>Dílo – III. období</vt:lpstr>
      <vt:lpstr>Dílo – III. období - próza</vt:lpstr>
      <vt:lpstr>Snímek 15</vt:lpstr>
      <vt:lpstr>Otázky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</dc:creator>
  <cp:lastModifiedBy>Lenka</cp:lastModifiedBy>
  <cp:revision>30</cp:revision>
  <dcterms:created xsi:type="dcterms:W3CDTF">2011-02-02T19:28:22Z</dcterms:created>
  <dcterms:modified xsi:type="dcterms:W3CDTF">2012-12-03T21:59:18Z</dcterms:modified>
</cp:coreProperties>
</file>