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2" r:id="rId2"/>
    <p:sldId id="256" r:id="rId3"/>
    <p:sldId id="303" r:id="rId4"/>
    <p:sldId id="257" r:id="rId5"/>
    <p:sldId id="261" r:id="rId6"/>
    <p:sldId id="304" r:id="rId7"/>
    <p:sldId id="288" r:id="rId8"/>
    <p:sldId id="305" r:id="rId9"/>
    <p:sldId id="306" r:id="rId10"/>
    <p:sldId id="310" r:id="rId11"/>
    <p:sldId id="307" r:id="rId12"/>
    <p:sldId id="308" r:id="rId13"/>
    <p:sldId id="309" r:id="rId14"/>
    <p:sldId id="302" r:id="rId15"/>
    <p:sldId id="294" r:id="rId16"/>
    <p:sldId id="293"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46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8DA73F53-29FD-42D2-980B-7F82792FBFA1}" type="datetimeFigureOut">
              <a:rPr lang="cs-CZ" smtClean="0"/>
              <a:pPr/>
              <a:t>3.12.2012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DA73F53-29FD-42D2-980B-7F82792FBFA1}" type="datetimeFigureOut">
              <a:rPr lang="cs-CZ" smtClean="0"/>
              <a:pPr/>
              <a:t>3.12.2012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8DA73F53-29FD-42D2-980B-7F82792FBFA1}" type="datetimeFigureOut">
              <a:rPr lang="cs-CZ" smtClean="0"/>
              <a:pPr/>
              <a:t>3.12.2012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8DA73F53-29FD-42D2-980B-7F82792FBFA1}" type="datetimeFigureOut">
              <a:rPr lang="cs-CZ" smtClean="0"/>
              <a:pPr/>
              <a:t>3.12.2012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8DA73F53-29FD-42D2-980B-7F82792FBFA1}" type="datetimeFigureOut">
              <a:rPr lang="cs-CZ" smtClean="0"/>
              <a:pPr/>
              <a:t>3.12.2012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8DA73F53-29FD-42D2-980B-7F82792FBFA1}" type="datetimeFigureOut">
              <a:rPr lang="cs-CZ" smtClean="0"/>
              <a:pPr/>
              <a:t>3.12.2012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8DA73F53-29FD-42D2-980B-7F82792FBFA1}" type="datetimeFigureOut">
              <a:rPr lang="cs-CZ" smtClean="0"/>
              <a:pPr/>
              <a:t>3.12.2012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DA73F53-29FD-42D2-980B-7F82792FBFA1}" type="datetimeFigureOut">
              <a:rPr lang="cs-CZ" smtClean="0"/>
              <a:pPr/>
              <a:t>3.12.2012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DA73F53-29FD-42D2-980B-7F82792FBFA1}" type="datetimeFigureOut">
              <a:rPr lang="cs-CZ" smtClean="0"/>
              <a:pPr/>
              <a:t>3.12.2012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DA73F53-29FD-42D2-980B-7F82792FBFA1}" type="datetimeFigureOut">
              <a:rPr lang="cs-CZ" smtClean="0"/>
              <a:pPr/>
              <a:t>3.12.2012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DA73F53-29FD-42D2-980B-7F82792FBFA1}" type="datetimeFigureOut">
              <a:rPr lang="cs-CZ" smtClean="0"/>
              <a:pPr/>
              <a:t>3.12.2012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3B63F21-CB92-42B5-9040-AD2B2B05D0D1}"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35000"/>
            <a:lum/>
          </a:blip>
          <a:srcRect/>
          <a:tile tx="0" ty="0" sx="100000" sy="100000" flip="none" algn="tl"/>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A73F53-29FD-42D2-980B-7F82792FBFA1}" type="datetimeFigureOut">
              <a:rPr lang="cs-CZ" smtClean="0"/>
              <a:pPr/>
              <a:t>3.12.2012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B63F21-CB92-42B5-9040-AD2B2B05D0D1}"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www.cojeco.cz/Attach/photos/pers3948675b8d76b.jp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endParaRPr lang="cs-CZ" dirty="0"/>
          </a:p>
        </p:txBody>
      </p:sp>
      <p:graphicFrame>
        <p:nvGraphicFramePr>
          <p:cNvPr id="4" name="Group 40"/>
          <p:cNvGraphicFramePr>
            <a:graphicFrameLocks/>
          </p:cNvGraphicFramePr>
          <p:nvPr>
            <p:extLst>
              <p:ext uri="{D42A27DB-BD31-4B8C-83A1-F6EECF244321}">
                <p14:modId xmlns:p14="http://schemas.microsoft.com/office/powerpoint/2010/main" xmlns="" val="779081242"/>
              </p:ext>
            </p:extLst>
          </p:nvPr>
        </p:nvGraphicFramePr>
        <p:xfrm>
          <a:off x="468313" y="1268413"/>
          <a:ext cx="8229600" cy="4080196"/>
        </p:xfrm>
        <a:graphic>
          <a:graphicData uri="http://schemas.openxmlformats.org/drawingml/2006/table">
            <a:tbl>
              <a:tblPr/>
              <a:tblGrid>
                <a:gridCol w="2016125"/>
                <a:gridCol w="62134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dirty="0" smtClean="0">
                          <a:ln>
                            <a:noFill/>
                          </a:ln>
                          <a:solidFill>
                            <a:srgbClr val="FFFFFF"/>
                          </a:solidFill>
                          <a:effectLst/>
                          <a:latin typeface="Arial" charset="0"/>
                          <a:cs typeface="Arial" charset="0"/>
                        </a:rPr>
                        <a:t>Číslo projektu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1" i="0" u="none" strike="noStrike" cap="none" normalizeH="0" baseline="0" smtClean="0">
                          <a:ln>
                            <a:noFill/>
                          </a:ln>
                          <a:solidFill>
                            <a:schemeClr val="tx1"/>
                          </a:solidFill>
                          <a:effectLst/>
                          <a:latin typeface="Arial" charset="0"/>
                          <a:cs typeface="Arial" charset="0"/>
                        </a:rPr>
                        <a:t>CZ.1.07/1.5.00/34.0969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4159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Název školy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smtClean="0">
                          <a:ln>
                            <a:noFill/>
                          </a:ln>
                          <a:solidFill>
                            <a:schemeClr val="tx1"/>
                          </a:solidFill>
                          <a:effectLst/>
                          <a:latin typeface="Times New Roman" pitchFamily="18" charset="0"/>
                          <a:cs typeface="Times New Roman" pitchFamily="18" charset="0"/>
                        </a:rPr>
                        <a:t>Gymnázium Česká a Olympijských nadějí, České Budějovice, Česká 64</a:t>
                      </a:r>
                      <a:endParaRPr kumimoji="0" lang="cs-CZ" sz="18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Název materiálu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dirty="0" smtClean="0">
                          <a:ln>
                            <a:noFill/>
                          </a:ln>
                          <a:solidFill>
                            <a:srgbClr val="000000"/>
                          </a:solidFill>
                          <a:effectLst/>
                          <a:latin typeface="Arial" charset="0"/>
                          <a:cs typeface="Arial" charset="0"/>
                        </a:rPr>
                        <a:t>Česká literatura 20. století – </a:t>
                      </a:r>
                      <a:r>
                        <a:rPr kumimoji="0" lang="cs-CZ" sz="1800" b="0" i="0" u="none" strike="noStrike" cap="none" normalizeH="0" baseline="0" dirty="0" smtClean="0">
                          <a:ln>
                            <a:noFill/>
                          </a:ln>
                          <a:solidFill>
                            <a:srgbClr val="000000"/>
                          </a:solidFill>
                          <a:effectLst/>
                          <a:latin typeface="Arial" charset="0"/>
                          <a:cs typeface="Arial" charset="0"/>
                        </a:rPr>
                        <a:t>František </a:t>
                      </a:r>
                      <a:r>
                        <a:rPr kumimoji="0" lang="cs-CZ" sz="1800" b="0" i="0" u="none" strike="noStrike" cap="none" normalizeH="0" baseline="0" dirty="0" err="1" smtClean="0">
                          <a:ln>
                            <a:noFill/>
                          </a:ln>
                          <a:solidFill>
                            <a:srgbClr val="000000"/>
                          </a:solidFill>
                          <a:effectLst/>
                          <a:latin typeface="Arial" charset="0"/>
                          <a:cs typeface="Arial" charset="0"/>
                        </a:rPr>
                        <a:t>Hrubín</a:t>
                      </a:r>
                      <a:endParaRPr kumimoji="0" lang="cs-CZ" sz="18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Autor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dirty="0" smtClean="0">
                          <a:ln>
                            <a:noFill/>
                          </a:ln>
                          <a:solidFill>
                            <a:srgbClr val="000000"/>
                          </a:solidFill>
                          <a:effectLst/>
                          <a:latin typeface="Arial" charset="0"/>
                          <a:cs typeface="Arial" charset="0"/>
                        </a:rPr>
                        <a:t>Mgr. Lenka </a:t>
                      </a:r>
                      <a:r>
                        <a:rPr kumimoji="0" lang="cs-CZ" sz="1800" b="0" i="0" u="none" strike="noStrike" cap="none" normalizeH="0" baseline="0" dirty="0" err="1" smtClean="0">
                          <a:ln>
                            <a:noFill/>
                          </a:ln>
                          <a:solidFill>
                            <a:srgbClr val="000000"/>
                          </a:solidFill>
                          <a:effectLst/>
                          <a:latin typeface="Arial" charset="0"/>
                          <a:cs typeface="Arial" charset="0"/>
                        </a:rPr>
                        <a:t>Nečilová</a:t>
                      </a:r>
                      <a:endParaRPr kumimoji="0" lang="cs-CZ" sz="18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Tematický okruh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dirty="0" smtClean="0">
                          <a:ln>
                            <a:noFill/>
                          </a:ln>
                          <a:solidFill>
                            <a:srgbClr val="000000"/>
                          </a:solidFill>
                          <a:effectLst/>
                          <a:latin typeface="Arial" charset="0"/>
                          <a:cs typeface="Arial" charset="0"/>
                        </a:rPr>
                        <a:t>Česká literatura 20. století</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Ročník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dirty="0" smtClean="0">
                          <a:ln>
                            <a:noFill/>
                          </a:ln>
                          <a:solidFill>
                            <a:srgbClr val="000000"/>
                          </a:solidFill>
                          <a:effectLst/>
                          <a:latin typeface="Arial" charset="0"/>
                          <a:cs typeface="Arial" charset="0"/>
                        </a:rPr>
                        <a:t>třetí</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rgbClr val="000000"/>
                          </a:solidFill>
                          <a:effectLst/>
                          <a:latin typeface="Arial" charset="0"/>
                          <a:cs typeface="Arial" charset="0"/>
                        </a:rPr>
                        <a:t>Datum tvorby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dirty="0" smtClean="0">
                          <a:ln>
                            <a:noFill/>
                          </a:ln>
                          <a:solidFill>
                            <a:srgbClr val="000000"/>
                          </a:solidFill>
                          <a:effectLst/>
                          <a:latin typeface="Arial" charset="0"/>
                          <a:cs typeface="Arial" charset="0"/>
                        </a:rPr>
                        <a:t>3.12.2012</a:t>
                      </a:r>
                      <a:endParaRPr kumimoji="0" lang="cs-CZ" sz="18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Anotace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marL="342900" marR="0" lvl="0" indent="-342900" algn="l"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cs-CZ" sz="1200" b="0" i="0" u="none" strike="noStrike" cap="none" normalizeH="0" baseline="0" dirty="0" smtClean="0">
                          <a:ln>
                            <a:noFill/>
                          </a:ln>
                          <a:solidFill>
                            <a:schemeClr val="tx1"/>
                          </a:solidFill>
                          <a:effectLst/>
                          <a:latin typeface="Arial" charset="0"/>
                          <a:cs typeface="Arial" charset="0"/>
                        </a:rPr>
                        <a:t>František </a:t>
                      </a:r>
                      <a:r>
                        <a:rPr kumimoji="0" lang="cs-CZ" sz="1200" b="0" i="0" u="none" strike="noStrike" cap="none" normalizeH="0" baseline="0" dirty="0" err="1" smtClean="0">
                          <a:ln>
                            <a:noFill/>
                          </a:ln>
                          <a:solidFill>
                            <a:schemeClr val="tx1"/>
                          </a:solidFill>
                          <a:effectLst/>
                          <a:latin typeface="Arial" charset="0"/>
                          <a:cs typeface="Arial" charset="0"/>
                        </a:rPr>
                        <a:t>Hrubín</a:t>
                      </a:r>
                      <a:r>
                        <a:rPr kumimoji="0" lang="cs-CZ" sz="1200" b="0" i="0" u="none" strike="noStrike" cap="none" normalizeH="0" baseline="0" dirty="0" smtClean="0">
                          <a:ln>
                            <a:noFill/>
                          </a:ln>
                          <a:solidFill>
                            <a:schemeClr val="tx1"/>
                          </a:solidFill>
                          <a:effectLst/>
                          <a:latin typeface="Arial" charset="0"/>
                          <a:cs typeface="Arial" charset="0"/>
                        </a:rPr>
                        <a:t>, tvorba 30. let, Hirošima, Romance pro křídlovku</a:t>
                      </a:r>
                      <a:endParaRPr kumimoji="0" lang="cs-CZ" sz="12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457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Metodický pokyn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342900" marR="0" lvl="0" indent="-342900" algn="l"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cs-CZ" sz="1200" b="0" i="0" u="none" strike="noStrike" cap="none" normalizeH="0" baseline="0" dirty="0" smtClean="0">
                          <a:ln>
                            <a:noFill/>
                          </a:ln>
                          <a:solidFill>
                            <a:schemeClr val="tx1"/>
                          </a:solidFill>
                          <a:effectLst/>
                          <a:latin typeface="Arial" charset="0"/>
                          <a:cs typeface="Arial" charset="0"/>
                        </a:rPr>
                        <a:t>Prezentace je určena jako výklad do hodiny i jako materiál k samostudiu. Procvičovací cvičení lze použít jako test .</a:t>
                      </a:r>
                    </a:p>
                    <a:p>
                      <a:pPr marL="342900" marR="0" lvl="0" indent="-342900" algn="l"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cs-CZ" sz="1200" b="0" i="0" u="none" strike="noStrike" cap="none" normalizeH="0" baseline="0" dirty="0" smtClean="0">
                          <a:ln>
                            <a:noFill/>
                          </a:ln>
                          <a:solidFill>
                            <a:schemeClr val="tx1"/>
                          </a:solidFill>
                          <a:effectLst/>
                          <a:latin typeface="Arial" charset="0"/>
                          <a:cs typeface="Times New Roman" pitchFamily="18" charset="0"/>
                        </a:rPr>
                        <a:t>Možnosti využití: promítání ve třídě</a:t>
                      </a:r>
                      <a:r>
                        <a:rPr kumimoji="0" lang="cs-CZ" sz="1200" b="0" i="0" u="none" strike="noStrike" cap="none" normalizeH="0" baseline="0" dirty="0" smtClean="0">
                          <a:ln>
                            <a:noFill/>
                          </a:ln>
                          <a:solidFill>
                            <a:schemeClr val="tx1"/>
                          </a:solidFill>
                          <a:effectLst/>
                          <a:latin typeface="Times New Roman" pitchFamily="18" charset="0"/>
                          <a:cs typeface="Times New Roman" pitchFamily="18" charset="0"/>
                        </a:rPr>
                        <a:t> při výkladu</a:t>
                      </a:r>
                      <a:endParaRPr kumimoji="0" lang="cs-CZ" sz="12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457200">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Times New Roman" pitchFamily="18" charset="0"/>
                        </a:rPr>
                        <a:t>Pokud není uvedeno jinak, použitý materiál je z vlastních zdrojů autora</a:t>
                      </a:r>
                      <a:endParaRPr kumimoji="0" lang="cs-CZ" sz="1200" b="0"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cs-CZ" sz="12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hMerge="1">
                  <a:txBody>
                    <a:bodyPr/>
                    <a:lstStyle/>
                    <a:p>
                      <a:endParaRPr lang="cs-CZ"/>
                    </a:p>
                  </a:txBody>
                  <a:tcPr/>
                </a:tc>
              </a:tr>
            </a:tbl>
          </a:graphicData>
        </a:graphic>
      </p:graphicFrame>
      <p:sp>
        <p:nvSpPr>
          <p:cNvPr id="5" name="Rectangle 45"/>
          <p:cNvSpPr>
            <a:spLocks noChangeArrowheads="1"/>
          </p:cNvSpPr>
          <p:nvPr/>
        </p:nvSpPr>
        <p:spPr bwMode="auto">
          <a:xfrm>
            <a:off x="1979613" y="620713"/>
            <a:ext cx="5040312" cy="369887"/>
          </a:xfrm>
          <a:prstGeom prst="rect">
            <a:avLst/>
          </a:prstGeom>
          <a:noFill/>
          <a:ln w="9525">
            <a:noFill/>
            <a:miter lim="800000"/>
            <a:headEnd/>
            <a:tailEnd/>
          </a:ln>
        </p:spPr>
        <p:txBody>
          <a:bodyPr>
            <a:spAutoFit/>
          </a:bodyPr>
          <a:lstStyle/>
          <a:p>
            <a:pPr algn="ctr">
              <a:defRPr/>
            </a:pPr>
            <a:r>
              <a:rPr lang="cs-CZ" b="1" dirty="0">
                <a:latin typeface="+mj-lt"/>
              </a:rPr>
              <a:t>DIGITÁLNÍ UČEBNÍ MATERIÁL</a:t>
            </a:r>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63713" y="5229225"/>
            <a:ext cx="6081712" cy="148590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pic>
      <p:pic>
        <p:nvPicPr>
          <p:cNvPr id="7"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15875"/>
            <a:ext cx="9153525" cy="552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46" descr="logo_pruhl"/>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956550" y="260350"/>
            <a:ext cx="857250" cy="857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4375408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effectLst>
            <a:glow rad="228600">
              <a:schemeClr val="accent2">
                <a:satMod val="175000"/>
                <a:alpha val="40000"/>
              </a:schemeClr>
            </a:glow>
          </a:effectLst>
        </p:spPr>
        <p:txBody>
          <a:bodyPr>
            <a:normAutofit/>
          </a:bodyPr>
          <a:lstStyle/>
          <a:p>
            <a:r>
              <a:rPr lang="cs-CZ" sz="7200" b="1" dirty="0" smtClean="0">
                <a:solidFill>
                  <a:schemeClr val="accent6">
                    <a:lumMod val="75000"/>
                  </a:schemeClr>
                </a:solidFill>
                <a:effectLst>
                  <a:outerShdw blurRad="38100" dist="38100" dir="2700000" algn="tl">
                    <a:srgbClr val="000000">
                      <a:alpha val="43137"/>
                    </a:srgbClr>
                  </a:outerShdw>
                </a:effectLst>
              </a:rPr>
              <a:t>František Hrubín</a:t>
            </a:r>
            <a:endParaRPr lang="cs-CZ" sz="7200" b="1" dirty="0">
              <a:solidFill>
                <a:schemeClr val="accent6">
                  <a:lumMod val="75000"/>
                </a:schemeClr>
              </a:solidFill>
              <a:effectLst>
                <a:outerShdw blurRad="38100" dist="38100" dir="2700000" algn="tl">
                  <a:srgbClr val="000000">
                    <a:alpha val="43137"/>
                  </a:srgbClr>
                </a:outerShdw>
              </a:effectLst>
            </a:endParaRPr>
          </a:p>
        </p:txBody>
      </p:sp>
      <p:sp>
        <p:nvSpPr>
          <p:cNvPr id="3" name="Podnadpis 2"/>
          <p:cNvSpPr>
            <a:spLocks noGrp="1"/>
          </p:cNvSpPr>
          <p:nvPr>
            <p:ph type="subTitle" idx="1"/>
          </p:nvPr>
        </p:nvSpPr>
        <p:spPr/>
        <p:txBody>
          <a:bodyPr>
            <a:normAutofit/>
          </a:bodyPr>
          <a:lstStyle/>
          <a:p>
            <a:r>
              <a:rPr lang="cs-CZ" sz="4800" b="1" dirty="0" smtClean="0">
                <a:solidFill>
                  <a:schemeClr val="accent6">
                    <a:lumMod val="75000"/>
                  </a:schemeClr>
                </a:solidFill>
                <a:effectLst>
                  <a:outerShdw blurRad="38100" dist="38100" dir="2700000" algn="tl">
                    <a:srgbClr val="000000">
                      <a:alpha val="43137"/>
                    </a:srgbClr>
                  </a:outerShdw>
                </a:effectLst>
                <a:latin typeface="+mj-lt"/>
                <a:ea typeface="+mj-ea"/>
                <a:cs typeface="+mj-cs"/>
              </a:rPr>
              <a:t>1910 </a:t>
            </a:r>
            <a:r>
              <a:rPr lang="cs-CZ" sz="4800" b="1" dirty="0">
                <a:solidFill>
                  <a:schemeClr val="accent6">
                    <a:lumMod val="75000"/>
                  </a:schemeClr>
                </a:solidFill>
                <a:effectLst>
                  <a:outerShdw blurRad="38100" dist="38100" dir="2700000" algn="tl">
                    <a:srgbClr val="000000">
                      <a:alpha val="43137"/>
                    </a:srgbClr>
                  </a:outerShdw>
                </a:effectLst>
                <a:latin typeface="+mj-lt"/>
                <a:ea typeface="+mj-ea"/>
                <a:cs typeface="+mj-cs"/>
              </a:rPr>
              <a:t>– 1971</a:t>
            </a:r>
          </a:p>
          <a:p>
            <a:endParaRPr lang="cs-CZ" sz="4800" b="1" dirty="0">
              <a:solidFill>
                <a:schemeClr val="accent6">
                  <a:lumMod val="75000"/>
                </a:schemeClr>
              </a:solidFill>
              <a:effectLst>
                <a:outerShdw blurRad="38100" dist="38100" dir="2700000" algn="tl">
                  <a:srgbClr val="000000">
                    <a:alpha val="43137"/>
                  </a:srgbClr>
                </a:outerShdw>
              </a:effectLst>
              <a:latin typeface="+mj-lt"/>
              <a:ea typeface="+mj-ea"/>
              <a:cs typeface="+mj-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r>
              <a:rPr lang="cs-CZ" dirty="0" smtClean="0">
                <a:effectLst>
                  <a:outerShdw blurRad="38100" dist="38100" dir="2700000" algn="tl">
                    <a:srgbClr val="000000">
                      <a:alpha val="43137"/>
                    </a:srgbClr>
                  </a:outerShdw>
                </a:effectLst>
              </a:rPr>
              <a:t>Život</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467544" y="1700808"/>
            <a:ext cx="5112568" cy="4752528"/>
          </a:xfrm>
        </p:spPr>
        <p:txBody>
          <a:bodyPr>
            <a:normAutofit fontScale="85000" lnSpcReduction="20000"/>
          </a:bodyPr>
          <a:lstStyle/>
          <a:p>
            <a:pPr lvl="0"/>
            <a:r>
              <a:rPr lang="cs-CZ" dirty="0"/>
              <a:t>narodil se v Praze, dětství prožil v Posázaví</a:t>
            </a:r>
          </a:p>
          <a:p>
            <a:pPr lvl="0"/>
            <a:r>
              <a:rPr lang="cs-CZ" dirty="0"/>
              <a:t>nedokončil studia práv ani filosofie, pracoval v Městské knihovně v Praze, od 1946 se věnoval výhradně literatuře</a:t>
            </a:r>
          </a:p>
          <a:p>
            <a:pPr lvl="0"/>
            <a:r>
              <a:rPr lang="cs-CZ" dirty="0"/>
              <a:t>mezi jeho přátele patřili Seifert, Hora, Halas</a:t>
            </a:r>
          </a:p>
          <a:p>
            <a:pPr lvl="0"/>
            <a:r>
              <a:rPr lang="cs-CZ" dirty="0"/>
              <a:t>1939 se oženil, narodily se mu dvě děti – impuls k tvorbě pro děti. Byl redaktorem časopisů Zlatý máj a Mateřídouška</a:t>
            </a:r>
          </a:p>
        </p:txBody>
      </p:sp>
      <p:sp>
        <p:nvSpPr>
          <p:cNvPr id="5" name="Obdélník 4"/>
          <p:cNvSpPr/>
          <p:nvPr/>
        </p:nvSpPr>
        <p:spPr>
          <a:xfrm>
            <a:off x="6024540" y="2708920"/>
            <a:ext cx="2286000" cy="175432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cs-CZ" dirty="0" smtClean="0"/>
              <a:t>Fotografie Františka  Hrubína na tomto odkazu:</a:t>
            </a:r>
            <a:endParaRPr lang="cs-CZ" dirty="0">
              <a:hlinkClick r:id="rId2"/>
            </a:endParaRPr>
          </a:p>
          <a:p>
            <a:r>
              <a:rPr lang="cs-CZ" u="sng" dirty="0" smtClean="0">
                <a:hlinkClick r:id="rId2"/>
              </a:rPr>
              <a:t>http</a:t>
            </a:r>
            <a:r>
              <a:rPr lang="cs-CZ" u="sng" dirty="0">
                <a:hlinkClick r:id="rId2"/>
              </a:rPr>
              <a:t>://www.cojeco.cz/Attach//photos/pers3948675b8d76b.jpg</a:t>
            </a:r>
            <a:endParaRPr lang="cs-CZ" dirty="0"/>
          </a:p>
        </p:txBody>
      </p:sp>
    </p:spTree>
    <p:extLst>
      <p:ext uri="{BB962C8B-B14F-4D97-AF65-F5344CB8AC3E}">
        <p14:creationId xmlns:p14="http://schemas.microsoft.com/office/powerpoint/2010/main" xmlns="" val="10236618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r>
              <a:rPr lang="cs-CZ" dirty="0" smtClean="0">
                <a:effectLst>
                  <a:outerShdw blurRad="38100" dist="38100" dir="2700000" algn="tl">
                    <a:srgbClr val="000000">
                      <a:alpha val="43137"/>
                    </a:srgbClr>
                  </a:outerShdw>
                </a:effectLst>
              </a:rPr>
              <a:t>Život</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467544" y="1700808"/>
            <a:ext cx="8208912" cy="4752528"/>
          </a:xfrm>
        </p:spPr>
        <p:txBody>
          <a:bodyPr>
            <a:normAutofit fontScale="92500"/>
          </a:bodyPr>
          <a:lstStyle/>
          <a:p>
            <a:pPr lvl="0"/>
            <a:r>
              <a:rPr lang="cs-CZ" dirty="0"/>
              <a:t>Na 2. sjezdu Čsl. spisovatelů kritizoval úroveň české  literatury, poezii přirovnal k labuti s křídly zamrzlými  v ledu. Jeho projev byl přijat s nadšením, ale po půl roce „problémů“ odvolal</a:t>
            </a:r>
          </a:p>
          <a:p>
            <a:pPr lvl="0"/>
            <a:r>
              <a:rPr lang="cs-CZ" dirty="0"/>
              <a:t>V 60. letech byl redaktorem v Čsl. spisovateli</a:t>
            </a:r>
          </a:p>
          <a:p>
            <a:pPr lvl="0"/>
            <a:r>
              <a:rPr lang="cs-CZ" dirty="0"/>
              <a:t>Velký vliv na něj měla jihočeská krajina, od 50. let často pobýval  v Chlumu u Třeboně</a:t>
            </a:r>
          </a:p>
          <a:p>
            <a:pPr lvl="0"/>
            <a:r>
              <a:rPr lang="cs-CZ" dirty="0"/>
              <a:t>Potýkal se celý život s těžkou závislostí na alkoholu, zemřel v Českých Budějovicích</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dirty="0" smtClean="0">
                <a:effectLst>
                  <a:outerShdw blurRad="38100" dist="38100" dir="2700000" algn="tl">
                    <a:srgbClr val="000000">
                      <a:alpha val="43137"/>
                    </a:srgbClr>
                  </a:outerShdw>
                </a:effectLst>
              </a:rPr>
              <a:t>Tvorba</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457200" y="1600200"/>
            <a:ext cx="8229600" cy="4925144"/>
          </a:xfrm>
        </p:spPr>
        <p:txBody>
          <a:bodyPr>
            <a:normAutofit fontScale="92500" lnSpcReduction="20000"/>
          </a:bodyPr>
          <a:lstStyle/>
          <a:p>
            <a:pPr marL="0" lvl="0" indent="0">
              <a:buNone/>
            </a:pPr>
            <a:r>
              <a:rPr lang="cs-CZ" b="1" u="sng" dirty="0">
                <a:effectLst>
                  <a:outerShdw blurRad="38100" dist="38100" dir="2700000" algn="tl">
                    <a:srgbClr val="000000">
                      <a:alpha val="43137"/>
                    </a:srgbClr>
                  </a:outerShdw>
                </a:effectLst>
              </a:rPr>
              <a:t>30. </a:t>
            </a:r>
            <a:r>
              <a:rPr lang="cs-CZ" b="1" u="sng" dirty="0" smtClean="0">
                <a:effectLst>
                  <a:outerShdw blurRad="38100" dist="38100" dir="2700000" algn="tl">
                    <a:srgbClr val="000000">
                      <a:alpha val="43137"/>
                    </a:srgbClr>
                  </a:outerShdw>
                </a:effectLst>
              </a:rPr>
              <a:t>léta</a:t>
            </a:r>
          </a:p>
          <a:p>
            <a:pPr lvl="0"/>
            <a:r>
              <a:rPr lang="cs-CZ" b="1" dirty="0" smtClean="0">
                <a:effectLst>
                  <a:outerShdw blurRad="38100" dist="38100" dir="2700000" algn="tl">
                    <a:srgbClr val="000000">
                      <a:alpha val="43137"/>
                    </a:srgbClr>
                  </a:outerShdw>
                </a:effectLst>
              </a:rPr>
              <a:t>Zpíváno </a:t>
            </a:r>
            <a:r>
              <a:rPr lang="cs-CZ" b="1" dirty="0">
                <a:effectLst>
                  <a:outerShdw blurRad="38100" dist="38100" dir="2700000" algn="tl">
                    <a:srgbClr val="000000">
                      <a:alpha val="43137"/>
                    </a:srgbClr>
                  </a:outerShdw>
                </a:effectLst>
              </a:rPr>
              <a:t>z dálky</a:t>
            </a:r>
            <a:r>
              <a:rPr lang="cs-CZ" dirty="0"/>
              <a:t>, </a:t>
            </a:r>
            <a:r>
              <a:rPr lang="cs-CZ" b="1" dirty="0">
                <a:effectLst>
                  <a:outerShdw blurRad="38100" dist="38100" dir="2700000" algn="tl">
                    <a:srgbClr val="000000">
                      <a:alpha val="43137"/>
                    </a:srgbClr>
                  </a:outerShdw>
                </a:effectLst>
              </a:rPr>
              <a:t>Krásná po chudobě, Země po </a:t>
            </a:r>
            <a:r>
              <a:rPr lang="cs-CZ" b="1" dirty="0" err="1">
                <a:effectLst>
                  <a:outerShdw blurRad="38100" dist="38100" dir="2700000" algn="tl">
                    <a:srgbClr val="000000">
                      <a:alpha val="43137"/>
                    </a:srgbClr>
                  </a:outerShdw>
                </a:effectLst>
              </a:rPr>
              <a:t>polednách</a:t>
            </a:r>
            <a:r>
              <a:rPr lang="cs-CZ" dirty="0"/>
              <a:t> – milostná a přírodní lyrika, spojení s Posázavím, metafory, hledání jistot uprostřed chaosu, opora v rodné zemi, víra v Boha, melodičnost a lyričnost veršů, pravidelný rytmus a </a:t>
            </a:r>
            <a:r>
              <a:rPr lang="cs-CZ" dirty="0" smtClean="0"/>
              <a:t>rým</a:t>
            </a:r>
            <a:endParaRPr lang="cs-CZ" dirty="0"/>
          </a:p>
          <a:p>
            <a:pPr lvl="0"/>
            <a:r>
              <a:rPr lang="cs-CZ" b="1" dirty="0"/>
              <a:t>Krásná po chudobě </a:t>
            </a:r>
            <a:r>
              <a:rPr lang="cs-CZ" dirty="0"/>
              <a:t>– okouzlení životem, </a:t>
            </a:r>
            <a:r>
              <a:rPr lang="cs-CZ" dirty="0" smtClean="0"/>
              <a:t/>
            </a:r>
            <a:br>
              <a:rPr lang="cs-CZ" dirty="0" smtClean="0"/>
            </a:br>
            <a:r>
              <a:rPr lang="cs-CZ" dirty="0" smtClean="0"/>
              <a:t>ale </a:t>
            </a:r>
            <a:r>
              <a:rPr lang="cs-CZ" dirty="0"/>
              <a:t>i motivy smrti, je zřejmý vliv Máchy, </a:t>
            </a:r>
            <a:r>
              <a:rPr lang="cs-CZ" dirty="0" smtClean="0"/>
              <a:t/>
            </a:r>
            <a:br>
              <a:rPr lang="cs-CZ" dirty="0" smtClean="0"/>
            </a:br>
            <a:r>
              <a:rPr lang="cs-CZ" dirty="0" smtClean="0"/>
              <a:t>cituje </a:t>
            </a:r>
            <a:r>
              <a:rPr lang="cs-CZ" dirty="0"/>
              <a:t>Máj (ach, zemi, krásnou…) – motiv </a:t>
            </a:r>
            <a:r>
              <a:rPr lang="cs-CZ" dirty="0" smtClean="0"/>
              <a:t/>
            </a:r>
            <a:br>
              <a:rPr lang="cs-CZ" dirty="0" smtClean="0"/>
            </a:br>
            <a:r>
              <a:rPr lang="cs-CZ" dirty="0" smtClean="0"/>
              <a:t>celé </a:t>
            </a:r>
            <a:r>
              <a:rPr lang="cs-CZ" dirty="0"/>
              <a:t>sbírky, ovlivněn i jambem. Vyslovuje </a:t>
            </a:r>
            <a:r>
              <a:rPr lang="cs-CZ" dirty="0" smtClean="0"/>
              <a:t/>
            </a:r>
            <a:br>
              <a:rPr lang="cs-CZ" dirty="0" smtClean="0"/>
            </a:br>
            <a:r>
              <a:rPr lang="cs-CZ" dirty="0" smtClean="0"/>
              <a:t>naději</a:t>
            </a:r>
            <a:r>
              <a:rPr lang="cs-CZ" dirty="0"/>
              <a:t>, že bude lépe</a:t>
            </a:r>
          </a:p>
          <a:p>
            <a:pPr marL="896938" indent="-896938">
              <a:buNone/>
            </a:pPr>
            <a:endParaRPr lang="cs-CZ" dirty="0"/>
          </a:p>
        </p:txBody>
      </p:sp>
      <p:pic>
        <p:nvPicPr>
          <p:cNvPr id="4" name="obrázek 19" descr="http://www.knihynainternetu.cz/foto2/0056611637_.jpeg"/>
          <p:cNvPicPr>
            <a:picLocks noChangeAspect="1"/>
          </p:cNvPicPr>
          <p:nvPr/>
        </p:nvPicPr>
        <p:blipFill>
          <a:blip r:embed="rId2" cstate="print"/>
          <a:srcRect/>
          <a:stretch>
            <a:fillRect/>
          </a:stretch>
        </p:blipFill>
        <p:spPr bwMode="auto">
          <a:xfrm>
            <a:off x="7380311" y="4077072"/>
            <a:ext cx="1543147" cy="2376264"/>
          </a:xfrm>
          <a:prstGeom prst="rect">
            <a:avLst/>
          </a:prstGeom>
          <a:noFill/>
          <a:ln w="9525">
            <a:noFill/>
            <a:miter lim="800000"/>
            <a:headEnd/>
            <a:tailEnd/>
          </a:ln>
        </p:spPr>
      </p:pic>
      <p:sp>
        <p:nvSpPr>
          <p:cNvPr id="5" name="Obdélník 4"/>
          <p:cNvSpPr/>
          <p:nvPr/>
        </p:nvSpPr>
        <p:spPr>
          <a:xfrm>
            <a:off x="6318447" y="6084004"/>
            <a:ext cx="1061864" cy="369332"/>
          </a:xfrm>
          <a:prstGeom prst="rect">
            <a:avLst/>
          </a:prstGeom>
        </p:spPr>
        <p:txBody>
          <a:bodyPr wrap="square">
            <a:spAutoFit/>
          </a:bodyPr>
          <a:lstStyle/>
          <a:p>
            <a:r>
              <a:rPr lang="cs-CZ" sz="600" dirty="0"/>
              <a:t>http://www.knihynainternetu.cz/foto2/0056611637_.jpeg</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dirty="0" smtClean="0">
                <a:effectLst>
                  <a:outerShdw blurRad="38100" dist="38100" dir="2700000" algn="tl">
                    <a:srgbClr val="000000">
                      <a:alpha val="43137"/>
                    </a:srgbClr>
                  </a:outerShdw>
                </a:effectLst>
              </a:rPr>
              <a:t>Tvorba</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457200" y="1600200"/>
            <a:ext cx="8229600" cy="4709120"/>
          </a:xfrm>
        </p:spPr>
        <p:txBody>
          <a:bodyPr>
            <a:normAutofit fontScale="92500"/>
          </a:bodyPr>
          <a:lstStyle/>
          <a:p>
            <a:pPr marL="0" lvl="0" indent="0">
              <a:buNone/>
            </a:pPr>
            <a:r>
              <a:rPr lang="cs-CZ" b="1" u="sng" dirty="0">
                <a:effectLst>
                  <a:outerShdw blurRad="38100" dist="38100" dir="2700000" algn="tl">
                    <a:srgbClr val="000000">
                      <a:alpha val="43137"/>
                    </a:srgbClr>
                  </a:outerShdw>
                </a:effectLst>
              </a:rPr>
              <a:t>40. </a:t>
            </a:r>
            <a:r>
              <a:rPr lang="cs-CZ" b="1" u="sng" dirty="0" smtClean="0">
                <a:effectLst>
                  <a:outerShdw blurRad="38100" dist="38100" dir="2700000" algn="tl">
                    <a:srgbClr val="000000">
                      <a:alpha val="43137"/>
                    </a:srgbClr>
                  </a:outerShdw>
                </a:effectLst>
              </a:rPr>
              <a:t>léta</a:t>
            </a:r>
          </a:p>
          <a:p>
            <a:pPr lvl="0"/>
            <a:r>
              <a:rPr lang="cs-CZ" b="1" dirty="0" smtClean="0"/>
              <a:t>Včelí </a:t>
            </a:r>
            <a:r>
              <a:rPr lang="cs-CZ" b="1" dirty="0"/>
              <a:t>plást, Země sudička, Cikády, </a:t>
            </a:r>
            <a:r>
              <a:rPr lang="cs-CZ" b="1" dirty="0" smtClean="0"/>
              <a:t/>
            </a:r>
            <a:br>
              <a:rPr lang="cs-CZ" b="1" dirty="0" smtClean="0"/>
            </a:br>
            <a:r>
              <a:rPr lang="cs-CZ" b="1" dirty="0" smtClean="0"/>
              <a:t>Mávnutí </a:t>
            </a:r>
            <a:r>
              <a:rPr lang="cs-CZ" b="1" dirty="0"/>
              <a:t>křídel </a:t>
            </a:r>
            <a:r>
              <a:rPr lang="cs-CZ" dirty="0"/>
              <a:t>– sbírky navazující </a:t>
            </a:r>
            <a:r>
              <a:rPr lang="cs-CZ" dirty="0" smtClean="0"/>
              <a:t/>
            </a:r>
            <a:br>
              <a:rPr lang="cs-CZ" dirty="0" smtClean="0"/>
            </a:br>
            <a:r>
              <a:rPr lang="cs-CZ" dirty="0" smtClean="0"/>
              <a:t>na </a:t>
            </a:r>
            <a:r>
              <a:rPr lang="cs-CZ" dirty="0"/>
              <a:t>předchozí poetiku, motiv </a:t>
            </a:r>
            <a:r>
              <a:rPr lang="cs-CZ" dirty="0" smtClean="0"/>
              <a:t>země</a:t>
            </a:r>
            <a:br>
              <a:rPr lang="cs-CZ" dirty="0" smtClean="0"/>
            </a:br>
            <a:r>
              <a:rPr lang="cs-CZ" dirty="0" smtClean="0"/>
              <a:t>jako </a:t>
            </a:r>
            <a:r>
              <a:rPr lang="cs-CZ" dirty="0"/>
              <a:t>jediné </a:t>
            </a:r>
            <a:r>
              <a:rPr lang="cs-CZ" dirty="0" smtClean="0"/>
              <a:t>jistoty</a:t>
            </a:r>
            <a:r>
              <a:rPr lang="cs-CZ" dirty="0"/>
              <a:t> </a:t>
            </a:r>
            <a:endParaRPr lang="cs-CZ" dirty="0" smtClean="0"/>
          </a:p>
          <a:p>
            <a:pPr marL="0" lvl="0" indent="0">
              <a:buNone/>
            </a:pPr>
            <a:endParaRPr lang="cs-CZ" dirty="0"/>
          </a:p>
          <a:p>
            <a:pPr marL="0" lvl="0" indent="0">
              <a:buNone/>
            </a:pPr>
            <a:r>
              <a:rPr lang="cs-CZ" b="1" u="sng" dirty="0" smtClean="0">
                <a:effectLst>
                  <a:outerShdw blurRad="38100" dist="38100" dir="2700000" algn="tl">
                    <a:srgbClr val="000000">
                      <a:alpha val="43137"/>
                    </a:srgbClr>
                  </a:outerShdw>
                </a:effectLst>
              </a:rPr>
              <a:t>1945</a:t>
            </a:r>
          </a:p>
          <a:p>
            <a:pPr lvl="0"/>
            <a:r>
              <a:rPr lang="cs-CZ" b="1" dirty="0" smtClean="0"/>
              <a:t>Chléb </a:t>
            </a:r>
            <a:r>
              <a:rPr lang="cs-CZ" b="1" dirty="0"/>
              <a:t>s ocelí </a:t>
            </a:r>
            <a:r>
              <a:rPr lang="cs-CZ" dirty="0"/>
              <a:t>– změna poetiky, objevuje se patos, ale nejde o povrchní oslavu boje proti fašismu</a:t>
            </a:r>
          </a:p>
          <a:p>
            <a:pPr marL="896938" indent="-896938">
              <a:buNone/>
            </a:pPr>
            <a:endParaRPr lang="cs-CZ" dirty="0"/>
          </a:p>
        </p:txBody>
      </p:sp>
      <p:pic>
        <p:nvPicPr>
          <p:cNvPr id="4" name="obrázek 22" descr="http://antikvariat-knihy.cz/files/88738.jpg"/>
          <p:cNvPicPr>
            <a:picLocks noChangeAspect="1"/>
          </p:cNvPicPr>
          <p:nvPr/>
        </p:nvPicPr>
        <p:blipFill rotWithShape="1">
          <a:blip r:embed="rId2" cstate="print"/>
          <a:srcRect l="5724" t="5026" r="7622" b="6790"/>
          <a:stretch/>
        </p:blipFill>
        <p:spPr bwMode="auto">
          <a:xfrm>
            <a:off x="6804248" y="2204901"/>
            <a:ext cx="1817259" cy="2487124"/>
          </a:xfrm>
          <a:prstGeom prst="rect">
            <a:avLst/>
          </a:prstGeom>
          <a:noFill/>
          <a:ln w="9525">
            <a:noFill/>
            <a:miter lim="800000"/>
            <a:headEnd/>
            <a:tailEnd/>
          </a:ln>
        </p:spPr>
      </p:pic>
      <p:sp>
        <p:nvSpPr>
          <p:cNvPr id="6" name="Obdélník 5"/>
          <p:cNvSpPr/>
          <p:nvPr/>
        </p:nvSpPr>
        <p:spPr>
          <a:xfrm>
            <a:off x="6804248" y="4725144"/>
            <a:ext cx="1502334" cy="184666"/>
          </a:xfrm>
          <a:prstGeom prst="rect">
            <a:avLst/>
          </a:prstGeom>
        </p:spPr>
        <p:txBody>
          <a:bodyPr wrap="none">
            <a:spAutoFit/>
          </a:bodyPr>
          <a:lstStyle/>
          <a:p>
            <a:r>
              <a:rPr lang="cs-CZ" sz="600" dirty="0"/>
              <a:t>http://antikvariat-knihy.cz/files/88738.jpg</a:t>
            </a:r>
          </a:p>
        </p:txBody>
      </p:sp>
    </p:spTree>
    <p:extLst>
      <p:ext uri="{BB962C8B-B14F-4D97-AF65-F5344CB8AC3E}">
        <p14:creationId xmlns:p14="http://schemas.microsoft.com/office/powerpoint/2010/main" xmlns="" val="41890744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normAutofit/>
          </a:bodyPr>
          <a:lstStyle/>
          <a:p>
            <a:r>
              <a:rPr lang="cs-CZ" b="1" dirty="0" smtClean="0">
                <a:effectLst>
                  <a:outerShdw blurRad="38100" dist="38100" dir="2700000" algn="tl">
                    <a:srgbClr val="000000">
                      <a:alpha val="43137"/>
                    </a:srgbClr>
                  </a:outerShdw>
                </a:effectLst>
              </a:rPr>
              <a:t>Hirošima </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457200" y="1600200"/>
            <a:ext cx="8435280" cy="5069160"/>
          </a:xfrm>
        </p:spPr>
        <p:txBody>
          <a:bodyPr>
            <a:normAutofit/>
          </a:bodyPr>
          <a:lstStyle/>
          <a:p>
            <a:pPr lvl="0"/>
            <a:r>
              <a:rPr lang="cs-CZ" sz="2800" dirty="0"/>
              <a:t>lyrickoepická báseň, reakce na svržení atomové bomby. Sbírka je propojením paralelních příběhů lidí, do nichž zasáhne katastrofa (žena pije víno, dva lidé se milují, chodec jde domů), objeví se záblesk. Výbuch bomby chápe jako konec starého světa.</a:t>
            </a:r>
          </a:p>
          <a:p>
            <a:r>
              <a:rPr lang="cs-CZ" sz="2800" dirty="0"/>
              <a:t>Marxistická kritika toto dílo zkritizovala a básníkovi doporučila, aby se rozhodl, zda chce budovat socialismus, nebo vyjadřovat smutek pro imperialisty. Hrubín se načas odmlčel</a:t>
            </a:r>
            <a:r>
              <a:rPr lang="cs-CZ" sz="2800" dirty="0" smtClean="0"/>
              <a:t>.</a:t>
            </a:r>
            <a:endParaRPr lang="cs-CZ" sz="2800" dirty="0"/>
          </a:p>
        </p:txBody>
      </p:sp>
    </p:spTree>
    <p:extLst>
      <p:ext uri="{BB962C8B-B14F-4D97-AF65-F5344CB8AC3E}">
        <p14:creationId xmlns:p14="http://schemas.microsoft.com/office/powerpoint/2010/main" xmlns="" val="37452282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dirty="0" smtClean="0">
                <a:effectLst>
                  <a:outerShdw blurRad="38100" dist="38100" dir="2700000" algn="tl">
                    <a:srgbClr val="000000">
                      <a:alpha val="43137"/>
                    </a:srgbClr>
                  </a:outerShdw>
                </a:effectLst>
              </a:rPr>
              <a:t>Další tvorba</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a:bodyPr>
          <a:lstStyle/>
          <a:p>
            <a:pPr lvl="0"/>
            <a:r>
              <a:rPr lang="cs-CZ" dirty="0" smtClean="0"/>
              <a:t>Další </a:t>
            </a:r>
            <a:r>
              <a:rPr lang="cs-CZ" dirty="0"/>
              <a:t>sbírky: </a:t>
            </a:r>
            <a:r>
              <a:rPr lang="cs-CZ" b="1" dirty="0"/>
              <a:t>Můj zpěv, Až do konce lásky, Lešenské </a:t>
            </a:r>
            <a:r>
              <a:rPr lang="cs-CZ" b="1" dirty="0" smtClean="0"/>
              <a:t>jesličky</a:t>
            </a:r>
          </a:p>
          <a:p>
            <a:r>
              <a:rPr lang="cs-CZ" b="1" dirty="0"/>
              <a:t>Proměna</a:t>
            </a:r>
            <a:r>
              <a:rPr lang="cs-CZ" dirty="0"/>
              <a:t> – 1957 – varuje před ohrožením planety. Prolínají se zde dva motivy – obraz klidného letního dne u Vltavy a mýtus o </a:t>
            </a:r>
            <a:r>
              <a:rPr lang="cs-CZ" dirty="0" err="1"/>
              <a:t>Daidalovi</a:t>
            </a:r>
            <a:r>
              <a:rPr lang="cs-CZ" dirty="0"/>
              <a:t> a Ikarovi. Varuje před přeceněním techniky, což může vést ke katastrofě.</a:t>
            </a:r>
          </a:p>
          <a:p>
            <a:pPr lvl="0"/>
            <a:endParaRPr lang="cs-CZ" b="1" dirty="0"/>
          </a:p>
          <a:p>
            <a:pPr marL="896938" indent="-896938">
              <a:buNone/>
            </a:pPr>
            <a:endParaRPr lang="cs-CZ" dirty="0"/>
          </a:p>
        </p:txBody>
      </p:sp>
    </p:spTree>
    <p:extLst>
      <p:ext uri="{BB962C8B-B14F-4D97-AF65-F5344CB8AC3E}">
        <p14:creationId xmlns:p14="http://schemas.microsoft.com/office/powerpoint/2010/main" xmlns="" val="36784614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normAutofit/>
          </a:bodyPr>
          <a:lstStyle/>
          <a:p>
            <a:pPr lvl="0"/>
            <a:r>
              <a:rPr lang="cs-CZ" b="1" dirty="0" smtClean="0">
                <a:effectLst>
                  <a:outerShdw blurRad="38100" dist="38100" dir="2700000" algn="tl">
                    <a:srgbClr val="000000">
                      <a:alpha val="43137"/>
                    </a:srgbClr>
                  </a:outerShdw>
                </a:effectLst>
              </a:rPr>
              <a:t>Romance </a:t>
            </a:r>
            <a:r>
              <a:rPr lang="cs-CZ" b="1" dirty="0">
                <a:effectLst>
                  <a:outerShdw blurRad="38100" dist="38100" dir="2700000" algn="tl">
                    <a:srgbClr val="000000">
                      <a:alpha val="43137"/>
                    </a:srgbClr>
                  </a:outerShdw>
                </a:effectLst>
              </a:rPr>
              <a:t>pro křídlovku </a:t>
            </a:r>
            <a:r>
              <a:rPr lang="cs-CZ" dirty="0" smtClean="0"/>
              <a:t>- 1962</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457200" y="1600200"/>
            <a:ext cx="8291264" cy="4925144"/>
          </a:xfrm>
        </p:spPr>
        <p:txBody>
          <a:bodyPr>
            <a:noAutofit/>
          </a:bodyPr>
          <a:lstStyle/>
          <a:p>
            <a:pPr lvl="0"/>
            <a:r>
              <a:rPr lang="cs-CZ" sz="2600" dirty="0"/>
              <a:t>poéma, je příběhem první, nešťastné lásky, která je chápána v několika řasových úsecích. Nejsou řazeny chronologicky, ale podle promyšleného kompozičního plánu. Obsahuje milostnou, přírodní i meditativní lyriku. </a:t>
            </a:r>
          </a:p>
          <a:p>
            <a:pPr lvl="0"/>
            <a:r>
              <a:rPr lang="cs-CZ" sz="2600" dirty="0"/>
              <a:t>Příběh se odehrává v okolí Lešan</a:t>
            </a:r>
          </a:p>
          <a:p>
            <a:r>
              <a:rPr lang="cs-CZ" sz="2600" dirty="0" smtClean="0"/>
              <a:t>Dějová </a:t>
            </a:r>
            <a:r>
              <a:rPr lang="cs-CZ" sz="2600" dirty="0"/>
              <a:t>linie stojí na příběhu mladého, bezradného chlapce, který se zamiluje osudově do 15 leté Teriny od kolotočů. Domlouvají se na společném útěku, ale Terina nakonec odjíždí. Až po letech se od svého soka Viktora dozví, že krátce nato Terina zemřela na záškrt. V jeho vzpomínkách ale zůstává mladá, čistá a krásná</a:t>
            </a:r>
            <a:r>
              <a:rPr lang="cs-CZ" sz="2600" dirty="0" smtClean="0"/>
              <a:t>.</a:t>
            </a:r>
            <a:endParaRPr lang="cs-CZ" sz="2600" dirty="0"/>
          </a:p>
        </p:txBody>
      </p:sp>
    </p:spTree>
    <p:extLst>
      <p:ext uri="{BB962C8B-B14F-4D97-AF65-F5344CB8AC3E}">
        <p14:creationId xmlns:p14="http://schemas.microsoft.com/office/powerpoint/2010/main" xmlns="" val="6848621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normAutofit/>
          </a:bodyPr>
          <a:lstStyle/>
          <a:p>
            <a:pPr lvl="0"/>
            <a:r>
              <a:rPr lang="cs-CZ" b="1" dirty="0" smtClean="0">
                <a:effectLst>
                  <a:outerShdw blurRad="38100" dist="38100" dir="2700000" algn="tl">
                    <a:srgbClr val="000000">
                      <a:alpha val="43137"/>
                    </a:srgbClr>
                  </a:outerShdw>
                </a:effectLst>
              </a:rPr>
              <a:t>Romance </a:t>
            </a:r>
            <a:r>
              <a:rPr lang="cs-CZ" b="1" dirty="0">
                <a:effectLst>
                  <a:outerShdw blurRad="38100" dist="38100" dir="2700000" algn="tl">
                    <a:srgbClr val="000000">
                      <a:alpha val="43137"/>
                    </a:srgbClr>
                  </a:outerShdw>
                </a:effectLst>
              </a:rPr>
              <a:t>pro křídlovku </a:t>
            </a:r>
            <a:r>
              <a:rPr lang="cs-CZ" dirty="0" smtClean="0"/>
              <a:t>- 1962</a:t>
            </a:r>
            <a:endParaRPr lang="cs-CZ" b="1"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2699792" y="1600200"/>
            <a:ext cx="6192688" cy="5069160"/>
          </a:xfrm>
        </p:spPr>
        <p:txBody>
          <a:bodyPr>
            <a:noAutofit/>
          </a:bodyPr>
          <a:lstStyle/>
          <a:p>
            <a:pPr lvl="0"/>
            <a:r>
              <a:rPr lang="cs-CZ" sz="2800" dirty="0" smtClean="0"/>
              <a:t>Téma</a:t>
            </a:r>
            <a:r>
              <a:rPr lang="cs-CZ" sz="2800" dirty="0"/>
              <a:t>: první setkání s láskou, ale smrtí zároveň. Hrdina se pohybuje blízko smrti, umírá mu dědeček, jeho smrt je ale na rozdíl od Terky přirozeným zakončením plného a bohatého života.</a:t>
            </a:r>
          </a:p>
          <a:p>
            <a:pPr lvl="0"/>
            <a:r>
              <a:rPr lang="cs-CZ" sz="2800" dirty="0"/>
              <a:t>Druhou dívkou je Tonka -  živočišná, je protikladem čisté Teriny</a:t>
            </a:r>
          </a:p>
          <a:p>
            <a:pPr lvl="0"/>
            <a:r>
              <a:rPr lang="cs-CZ" sz="2800" dirty="0"/>
              <a:t>Motiv křídlovky – hraje na ni Viktor, provázela lidi na venkově od narození až do smrti (svatby, tancovačky, pohřby)</a:t>
            </a:r>
          </a:p>
        </p:txBody>
      </p:sp>
      <p:pic>
        <p:nvPicPr>
          <p:cNvPr id="4" name="obrázek 16" descr="http://www2.bookfan-static.eu/images/cover/book/1/4/7/3/1/Romance-pro-kridlovku-Frantisek-Hrubin---w-245-h-354.jpg"/>
          <p:cNvPicPr/>
          <p:nvPr/>
        </p:nvPicPr>
        <p:blipFill>
          <a:blip r:embed="rId2" cstate="print"/>
          <a:srcRect/>
          <a:stretch>
            <a:fillRect/>
          </a:stretch>
        </p:blipFill>
        <p:spPr bwMode="auto">
          <a:xfrm>
            <a:off x="403884" y="2468803"/>
            <a:ext cx="2335530" cy="3376295"/>
          </a:xfrm>
          <a:prstGeom prst="rect">
            <a:avLst/>
          </a:prstGeom>
          <a:noFill/>
          <a:ln w="9525">
            <a:noFill/>
            <a:miter lim="800000"/>
            <a:headEnd/>
            <a:tailEnd/>
          </a:ln>
        </p:spPr>
      </p:pic>
      <p:sp>
        <p:nvSpPr>
          <p:cNvPr id="5" name="Obdélník 4"/>
          <p:cNvSpPr/>
          <p:nvPr/>
        </p:nvSpPr>
        <p:spPr>
          <a:xfrm>
            <a:off x="636325" y="5845098"/>
            <a:ext cx="1853952" cy="369332"/>
          </a:xfrm>
          <a:prstGeom prst="rect">
            <a:avLst/>
          </a:prstGeom>
        </p:spPr>
        <p:txBody>
          <a:bodyPr wrap="square">
            <a:spAutoFit/>
          </a:bodyPr>
          <a:lstStyle/>
          <a:p>
            <a:r>
              <a:rPr lang="cs-CZ" sz="600" dirty="0"/>
              <a:t>http://www2.bookfan-static.eu/images/cover/book/1/4/7/3/1/Romance-pro-kridlovku-Frantisek-Hrubin---w-245-h-354.jpg</a:t>
            </a:r>
          </a:p>
        </p:txBody>
      </p:sp>
    </p:spTree>
    <p:extLst>
      <p:ext uri="{BB962C8B-B14F-4D97-AF65-F5344CB8AC3E}">
        <p14:creationId xmlns:p14="http://schemas.microsoft.com/office/powerpoint/2010/main" xmlns="" val="41553899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dirty="0" smtClean="0">
                <a:effectLst>
                  <a:outerShdw blurRad="38100" dist="38100" dir="2700000" algn="tl">
                    <a:srgbClr val="000000">
                      <a:alpha val="43137"/>
                    </a:srgbClr>
                  </a:outerShdw>
                </a:effectLst>
              </a:rPr>
              <a:t>Dramata</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457200" y="1600200"/>
            <a:ext cx="8229600" cy="4997152"/>
          </a:xfrm>
        </p:spPr>
        <p:txBody>
          <a:bodyPr>
            <a:noAutofit/>
          </a:bodyPr>
          <a:lstStyle/>
          <a:p>
            <a:r>
              <a:rPr lang="cs-CZ" sz="2900" b="1" dirty="0"/>
              <a:t>Srpnová neděle </a:t>
            </a:r>
            <a:r>
              <a:rPr lang="cs-CZ" sz="2900" dirty="0"/>
              <a:t>– lyrická hra, postupně se odhalují charaktery lidí trávících dovolenou u jihočeského rybníku. Není zde žádný výrazný dramatický motiv, spíše vykreslení charakterů (připomíná Čechova). Odkrývá se jejich pocit zbytečnosti, nejsou si ani schopni naslouchat a porozumět si. Jedna </a:t>
            </a:r>
            <a:r>
              <a:rPr lang="cs-CZ" sz="2900" dirty="0" smtClean="0"/>
              <a:t>z</a:t>
            </a:r>
            <a:r>
              <a:rPr lang="cs-CZ" sz="2900" dirty="0"/>
              <a:t> postav má výrazné autobiografické rysy, vnímá okolí s ironickým nadhledem, často cynicky komentuje. Hra byla s velkým úspěchem uvedena v Národním divadle</a:t>
            </a:r>
          </a:p>
          <a:p>
            <a:r>
              <a:rPr lang="cs-CZ" sz="2900" dirty="0"/>
              <a:t>Další dramata: </a:t>
            </a:r>
            <a:r>
              <a:rPr lang="cs-CZ" sz="2900" b="1" dirty="0"/>
              <a:t>Křišťálová noc, Kráska a zvíře</a:t>
            </a:r>
          </a:p>
          <a:p>
            <a:pPr lvl="0"/>
            <a:endParaRPr lang="cs-CZ" sz="2900" b="1" dirty="0"/>
          </a:p>
          <a:p>
            <a:pPr marL="896938" indent="-896938">
              <a:buNone/>
            </a:pPr>
            <a:endParaRPr lang="cs-CZ" sz="2900" dirty="0"/>
          </a:p>
        </p:txBody>
      </p:sp>
    </p:spTree>
    <p:extLst>
      <p:ext uri="{BB962C8B-B14F-4D97-AF65-F5344CB8AC3E}">
        <p14:creationId xmlns:p14="http://schemas.microsoft.com/office/powerpoint/2010/main" xmlns="" val="24820192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r>
              <a:rPr lang="cs-CZ" dirty="0" smtClean="0">
                <a:effectLst>
                  <a:outerShdw blurRad="38100" dist="38100" dir="2700000" algn="tl">
                    <a:srgbClr val="000000">
                      <a:alpha val="43137"/>
                    </a:srgbClr>
                  </a:outerShdw>
                </a:effectLst>
              </a:rPr>
              <a:t>Próza</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457200" y="1600200"/>
            <a:ext cx="8229600" cy="4997152"/>
          </a:xfrm>
        </p:spPr>
        <p:txBody>
          <a:bodyPr>
            <a:noAutofit/>
          </a:bodyPr>
          <a:lstStyle/>
          <a:p>
            <a:r>
              <a:rPr lang="cs-CZ" sz="2800" b="1" dirty="0"/>
              <a:t>Zlatá reneta </a:t>
            </a:r>
            <a:r>
              <a:rPr lang="cs-CZ" sz="2800" dirty="0"/>
              <a:t>– hlavní hrdina je stárnoucí knihovník Jan Moulis, uvědomuje si marnost svého dosavadního života. Šancí pro něj je návrat na venkov k </a:t>
            </a:r>
            <a:r>
              <a:rPr lang="cs-CZ" sz="2800" dirty="0" smtClean="0"/>
              <a:t>místu </a:t>
            </a:r>
            <a:r>
              <a:rPr lang="cs-CZ" sz="2800" dirty="0"/>
              <a:t>schůzky se svou životní láskou, na kterou kdysi nepřišel. Klid však nepřichází, místo bylo zatopeno </a:t>
            </a:r>
            <a:r>
              <a:rPr lang="cs-CZ" sz="2800" dirty="0" smtClean="0"/>
              <a:t>Slapskou </a:t>
            </a:r>
            <a:r>
              <a:rPr lang="cs-CZ" sz="2800" dirty="0"/>
              <a:t>přehradou a tím ztrácí poslední naději, že jeho život získá nějaký smysl</a:t>
            </a:r>
          </a:p>
          <a:p>
            <a:pPr lvl="0"/>
            <a:endParaRPr lang="cs-CZ" sz="2900" b="1" dirty="0"/>
          </a:p>
          <a:p>
            <a:pPr marL="896938" indent="-896938">
              <a:buNone/>
            </a:pPr>
            <a:endParaRPr lang="cs-CZ" sz="2900" dirty="0"/>
          </a:p>
        </p:txBody>
      </p:sp>
    </p:spTree>
    <p:extLst>
      <p:ext uri="{BB962C8B-B14F-4D97-AF65-F5344CB8AC3E}">
        <p14:creationId xmlns:p14="http://schemas.microsoft.com/office/powerpoint/2010/main" xmlns="" val="12111676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cs-CZ" dirty="0" smtClean="0">
                <a:effectLst>
                  <a:outerShdw blurRad="38100" dist="38100" dir="2700000" algn="tl">
                    <a:srgbClr val="000000">
                      <a:alpha val="43137"/>
                    </a:srgbClr>
                  </a:outerShdw>
                </a:effectLst>
              </a:rPr>
              <a:t>Tvorba </a:t>
            </a:r>
            <a:r>
              <a:rPr lang="cs-CZ" dirty="0">
                <a:effectLst>
                  <a:outerShdw blurRad="38100" dist="38100" dir="2700000" algn="tl">
                    <a:srgbClr val="000000">
                      <a:alpha val="43137"/>
                    </a:srgbClr>
                  </a:outerShdw>
                </a:effectLst>
              </a:rPr>
              <a:t>pro </a:t>
            </a:r>
            <a:r>
              <a:rPr lang="cs-CZ" dirty="0" smtClean="0">
                <a:effectLst>
                  <a:outerShdw blurRad="38100" dist="38100" dir="2700000" algn="tl">
                    <a:srgbClr val="000000">
                      <a:alpha val="43137"/>
                    </a:srgbClr>
                  </a:outerShdw>
                </a:effectLst>
              </a:rPr>
              <a:t>děti</a:t>
            </a:r>
            <a:endParaRPr lang="cs-CZ"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457200" y="1600200"/>
            <a:ext cx="6023012" cy="2260848"/>
          </a:xfrm>
        </p:spPr>
        <p:txBody>
          <a:bodyPr>
            <a:noAutofit/>
          </a:bodyPr>
          <a:lstStyle/>
          <a:p>
            <a:r>
              <a:rPr lang="cs-CZ" sz="2800" b="1" dirty="0" smtClean="0"/>
              <a:t>Říkejte </a:t>
            </a:r>
            <a:r>
              <a:rPr lang="cs-CZ" sz="2800" b="1" dirty="0"/>
              <a:t>si se mnou, Zvířátka a Petrovští, Říkejte si abecedu, Ladův veselý přírodopis, Špalíček pohádek…</a:t>
            </a:r>
            <a:r>
              <a:rPr lang="cs-CZ" sz="2800" dirty="0"/>
              <a:t>,</a:t>
            </a:r>
          </a:p>
          <a:p>
            <a:r>
              <a:rPr lang="cs-CZ" sz="2800" dirty="0"/>
              <a:t>převyprávěl i např. </a:t>
            </a:r>
            <a:r>
              <a:rPr lang="cs-CZ" sz="2800" dirty="0" smtClean="0"/>
              <a:t> Pohádky </a:t>
            </a:r>
            <a:r>
              <a:rPr lang="cs-CZ" sz="2800" dirty="0"/>
              <a:t>tisíce a jedné noci</a:t>
            </a:r>
          </a:p>
          <a:p>
            <a:pPr lvl="0"/>
            <a:endParaRPr lang="cs-CZ" sz="2900" dirty="0"/>
          </a:p>
          <a:p>
            <a:pPr marL="896938" indent="-896938">
              <a:buNone/>
            </a:pPr>
            <a:endParaRPr lang="cs-CZ" sz="2900" dirty="0"/>
          </a:p>
        </p:txBody>
      </p:sp>
      <p:pic>
        <p:nvPicPr>
          <p:cNvPr id="4" name="Obrázek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7584" y="4365104"/>
            <a:ext cx="3535685" cy="2377294"/>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004048" y="4012839"/>
            <a:ext cx="3672408" cy="2478312"/>
          </a:xfrm>
          <a:prstGeom prst="rect">
            <a:avLst/>
          </a:prstGeom>
        </p:spPr>
      </p:pic>
      <p:pic>
        <p:nvPicPr>
          <p:cNvPr id="6" name="Obrázek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480212" y="1594356"/>
            <a:ext cx="1709047" cy="2277496"/>
          </a:xfrm>
          <a:prstGeom prst="rect">
            <a:avLst/>
          </a:prstGeom>
        </p:spPr>
      </p:pic>
      <p:sp>
        <p:nvSpPr>
          <p:cNvPr id="7" name="Obdélník 6"/>
          <p:cNvSpPr/>
          <p:nvPr/>
        </p:nvSpPr>
        <p:spPr>
          <a:xfrm>
            <a:off x="166025" y="5184419"/>
            <a:ext cx="661559" cy="738664"/>
          </a:xfrm>
          <a:prstGeom prst="rect">
            <a:avLst/>
          </a:prstGeom>
        </p:spPr>
        <p:txBody>
          <a:bodyPr wrap="square">
            <a:spAutoFit/>
          </a:bodyPr>
          <a:lstStyle/>
          <a:p>
            <a:r>
              <a:rPr lang="cs-CZ" sz="600" dirty="0"/>
              <a:t>http://www.amazonek.cz/obrazky/kuratko-a-obili-miler-zdenek-hrubin-frantisek-e33436-full.jpg</a:t>
            </a:r>
          </a:p>
        </p:txBody>
      </p:sp>
      <p:sp>
        <p:nvSpPr>
          <p:cNvPr id="8" name="Obdélník 7"/>
          <p:cNvSpPr/>
          <p:nvPr/>
        </p:nvSpPr>
        <p:spPr>
          <a:xfrm>
            <a:off x="8172400" y="2334826"/>
            <a:ext cx="701824" cy="830997"/>
          </a:xfrm>
          <a:prstGeom prst="rect">
            <a:avLst/>
          </a:prstGeom>
        </p:spPr>
        <p:txBody>
          <a:bodyPr wrap="square">
            <a:spAutoFit/>
          </a:bodyPr>
          <a:lstStyle/>
          <a:p>
            <a:r>
              <a:rPr lang="cs-CZ" sz="600" dirty="0"/>
              <a:t>http://img1.hyperinzerce.cz/x-cz/inz/4704/4704764-spalicek-versu-a-pohadek-frantisek-hrubin-1.jpg</a:t>
            </a:r>
          </a:p>
        </p:txBody>
      </p:sp>
      <p:sp>
        <p:nvSpPr>
          <p:cNvPr id="9" name="Obdélník 8"/>
          <p:cNvSpPr/>
          <p:nvPr/>
        </p:nvSpPr>
        <p:spPr>
          <a:xfrm>
            <a:off x="5188278" y="6557732"/>
            <a:ext cx="3654152" cy="184666"/>
          </a:xfrm>
          <a:prstGeom prst="rect">
            <a:avLst/>
          </a:prstGeom>
        </p:spPr>
        <p:txBody>
          <a:bodyPr wrap="square">
            <a:spAutoFit/>
          </a:bodyPr>
          <a:lstStyle/>
          <a:p>
            <a:r>
              <a:rPr lang="cs-CZ" sz="600" dirty="0"/>
              <a:t>http://im9.cz/iR/importprodukt-orig/a71/a71c758b70ef8fb0f5d17b205c8253f4--mmf250x250.jpg</a:t>
            </a:r>
          </a:p>
        </p:txBody>
      </p:sp>
    </p:spTree>
    <p:extLst>
      <p:ext uri="{BB962C8B-B14F-4D97-AF65-F5344CB8AC3E}">
        <p14:creationId xmlns:p14="http://schemas.microsoft.com/office/powerpoint/2010/main" xmlns="" val="6794447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p:cNvSpPr/>
          <p:nvPr/>
        </p:nvSpPr>
        <p:spPr>
          <a:xfrm>
            <a:off x="2987824" y="3526782"/>
            <a:ext cx="4968552" cy="1815882"/>
          </a:xfrm>
          <a:prstGeom prst="rect">
            <a:avLst/>
          </a:prstGeom>
        </p:spPr>
        <p:txBody>
          <a:bodyPr wrap="square">
            <a:spAutoFit/>
          </a:bodyPr>
          <a:lstStyle/>
          <a:p>
            <a:r>
              <a:rPr lang="cs-CZ" sz="3200" dirty="0" smtClean="0">
                <a:latin typeface="Signet Roundhand ATT" pitchFamily="66" charset="-18"/>
              </a:rPr>
              <a:t>František </a:t>
            </a:r>
            <a:r>
              <a:rPr lang="cs-CZ" sz="3200" dirty="0">
                <a:latin typeface="Signet Roundhand ATT" pitchFamily="66" charset="-18"/>
              </a:rPr>
              <a:t>Hrubín </a:t>
            </a:r>
            <a:r>
              <a:rPr lang="cs-CZ" sz="3200" dirty="0" smtClean="0">
                <a:latin typeface="Signet Roundhand ATT" pitchFamily="66" charset="-18"/>
              </a:rPr>
              <a:t>je</a:t>
            </a:r>
          </a:p>
          <a:p>
            <a:r>
              <a:rPr lang="cs-CZ" sz="3200" dirty="0" smtClean="0">
                <a:latin typeface="Signet Roundhand ATT" pitchFamily="66" charset="-18"/>
              </a:rPr>
              <a:t>tichý </a:t>
            </a:r>
            <a:r>
              <a:rPr lang="cs-CZ" sz="3200" dirty="0">
                <a:latin typeface="Signet Roundhand ATT" pitchFamily="66" charset="-18"/>
              </a:rPr>
              <a:t>extatik a mámivý melodik.</a:t>
            </a:r>
          </a:p>
          <a:p>
            <a:endParaRPr lang="cs-CZ" sz="2400" dirty="0" smtClean="0">
              <a:latin typeface="Signet Roundhand ATT" pitchFamily="66" charset="-18"/>
            </a:endParaRPr>
          </a:p>
          <a:p>
            <a:pPr algn="r"/>
            <a:r>
              <a:rPr lang="cs-CZ" sz="2400" dirty="0" smtClean="0">
                <a:latin typeface="Signet Roundhand ATT" pitchFamily="66" charset="-18"/>
              </a:rPr>
              <a:t>F. X. Šalda</a:t>
            </a:r>
          </a:p>
        </p:txBody>
      </p:sp>
      <p:sp>
        <p:nvSpPr>
          <p:cNvPr id="6" name="Obdélník 5"/>
          <p:cNvSpPr/>
          <p:nvPr/>
        </p:nvSpPr>
        <p:spPr>
          <a:xfrm>
            <a:off x="6455060" y="5434191"/>
            <a:ext cx="1501316" cy="276999"/>
          </a:xfrm>
          <a:prstGeom prst="rect">
            <a:avLst/>
          </a:prstGeom>
        </p:spPr>
        <p:txBody>
          <a:bodyPr wrap="square">
            <a:spAutoFit/>
          </a:bodyPr>
          <a:lstStyle/>
          <a:p>
            <a:r>
              <a:rPr lang="cs-CZ" sz="600" dirty="0"/>
              <a:t>http://cs.wikipedia.org/wiki/Franti%C5%A1ek_Hrub%C3%ADn</a:t>
            </a:r>
          </a:p>
        </p:txBody>
      </p:sp>
      <p:sp>
        <p:nvSpPr>
          <p:cNvPr id="7" name="Obdélník 6"/>
          <p:cNvSpPr/>
          <p:nvPr/>
        </p:nvSpPr>
        <p:spPr>
          <a:xfrm>
            <a:off x="7595709" y="556029"/>
            <a:ext cx="721334" cy="1323439"/>
          </a:xfrm>
          <a:prstGeom prst="rect">
            <a:avLst/>
          </a:prstGeom>
        </p:spPr>
        <p:txBody>
          <a:bodyPr wrap="square">
            <a:spAutoFit/>
          </a:bodyPr>
          <a:lstStyle/>
          <a:p>
            <a:r>
              <a:rPr lang="cs-CZ" sz="800" dirty="0"/>
              <a:t>http://</a:t>
            </a:r>
            <a:r>
              <a:rPr lang="cs-CZ" sz="800" dirty="0" smtClean="0"/>
              <a:t>upload.wikimedia.org/wikipedia/commons/thumb/f/f2/Fr_Hrubin57.png/800px-Fr_Hrubin57.png</a:t>
            </a:r>
          </a:p>
          <a:p>
            <a:endParaRPr lang="cs-CZ" sz="800" dirty="0"/>
          </a:p>
        </p:txBody>
      </p:sp>
      <p:pic>
        <p:nvPicPr>
          <p:cNvPr id="2" name="Obrázek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20536754">
            <a:off x="585626" y="1552018"/>
            <a:ext cx="6783669" cy="1534805"/>
          </a:xfrm>
          <a:prstGeom prst="rect">
            <a:avLst/>
          </a:prstGeom>
        </p:spPr>
      </p:pic>
    </p:spTree>
    <p:extLst>
      <p:ext uri="{BB962C8B-B14F-4D97-AF65-F5344CB8AC3E}">
        <p14:creationId xmlns:p14="http://schemas.microsoft.com/office/powerpoint/2010/main" xmlns="" val="35742209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1628800"/>
            <a:ext cx="8208912" cy="4525963"/>
          </a:xfrm>
        </p:spPr>
        <p:txBody>
          <a:bodyPr>
            <a:normAutofit/>
          </a:bodyPr>
          <a:lstStyle/>
          <a:p>
            <a:r>
              <a:rPr lang="cs-CZ" dirty="0" smtClean="0"/>
              <a:t>Jaký vztah měl </a:t>
            </a:r>
            <a:r>
              <a:rPr lang="cs-CZ" dirty="0" err="1" smtClean="0"/>
              <a:t>Hrubín</a:t>
            </a:r>
            <a:r>
              <a:rPr lang="cs-CZ" dirty="0" smtClean="0"/>
              <a:t> k Jižním Čechám?</a:t>
            </a:r>
          </a:p>
          <a:p>
            <a:r>
              <a:rPr lang="cs-CZ" dirty="0" smtClean="0"/>
              <a:t>Kterou sbírku oficiální kritika zkritizovala?</a:t>
            </a:r>
          </a:p>
          <a:p>
            <a:r>
              <a:rPr lang="cs-CZ" dirty="0" smtClean="0"/>
              <a:t>Co je typické pro tvorbu 30. let?</a:t>
            </a:r>
          </a:p>
          <a:p>
            <a:r>
              <a:rPr lang="cs-CZ" dirty="0" smtClean="0"/>
              <a:t>Jaký je básníkův pohled na smrt ve sbírce Romance pro křídlovku?</a:t>
            </a:r>
          </a:p>
          <a:p>
            <a:r>
              <a:rPr lang="cs-CZ" dirty="0" smtClean="0"/>
              <a:t>Jaké sbírky napsal pro děti?</a:t>
            </a:r>
          </a:p>
          <a:p>
            <a:r>
              <a:rPr lang="cs-CZ" dirty="0" smtClean="0"/>
              <a:t>Do jakých dětských časopisů přispíval?</a:t>
            </a:r>
          </a:p>
          <a:p>
            <a:endParaRPr lang="cs-CZ" dirty="0" smtClean="0"/>
          </a:p>
          <a:p>
            <a:endParaRPr lang="cs-CZ" dirty="0" smtClean="0"/>
          </a:p>
          <a:p>
            <a:endParaRPr lang="cs-CZ" dirty="0"/>
          </a:p>
        </p:txBody>
      </p:sp>
      <p:sp>
        <p:nvSpPr>
          <p:cNvPr id="4" name="Nadpis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pPr lvl="0">
              <a:defRPr/>
            </a:pPr>
            <a:r>
              <a:rPr lang="cs-CZ" dirty="0" smtClean="0">
                <a:effectLst>
                  <a:outerShdw blurRad="38100" dist="38100" dir="2700000" algn="tl">
                    <a:srgbClr val="000000">
                      <a:alpha val="43137"/>
                    </a:srgbClr>
                  </a:outerShdw>
                </a:effectLst>
              </a:rPr>
              <a:t>Otázky</a:t>
            </a:r>
            <a:endParaRPr lang="cs-CZ"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16497818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Zástupný symbol pro obsah 2"/>
          <p:cNvSpPr txBox="1">
            <a:spLocks/>
          </p:cNvSpPr>
          <p:nvPr/>
        </p:nvSpPr>
        <p:spPr>
          <a:xfrm>
            <a:off x="452437" y="1700808"/>
            <a:ext cx="8229600" cy="4525963"/>
          </a:xfrm>
          <a:prstGeom prst="rect">
            <a:avLst/>
          </a:prstGeom>
        </p:spPr>
        <p:txBody>
          <a:bodyPr>
            <a:normAutofit/>
          </a:bodyPr>
          <a:lstStyle/>
          <a:p>
            <a:pPr marL="457200" lvl="0" indent="-457200">
              <a:spcBef>
                <a:spcPct val="20000"/>
              </a:spcBef>
              <a:buFont typeface="Arial" pitchFamily="34" charset="0"/>
              <a:buChar char="•"/>
            </a:pPr>
            <a:r>
              <a:rPr lang="cs-CZ" sz="3200" dirty="0" smtClean="0"/>
              <a:t>VLADIMÍR PROKOP. Přehled české literatury 20. století. 1. </a:t>
            </a:r>
            <a:r>
              <a:rPr lang="cs-CZ" sz="3200" dirty="0" err="1" smtClean="0"/>
              <a:t>vyd</a:t>
            </a:r>
            <a:r>
              <a:rPr lang="cs-CZ" sz="3200" dirty="0" smtClean="0"/>
              <a:t>. Karlovy Vary: </a:t>
            </a:r>
            <a:r>
              <a:rPr lang="cs-CZ" sz="3200" dirty="0" err="1" smtClean="0"/>
              <a:t>O</a:t>
            </a:r>
            <a:r>
              <a:rPr lang="cs-CZ" sz="3200" dirty="0" smtClean="0"/>
              <a:t>.K.soft, 2008. </a:t>
            </a:r>
          </a:p>
          <a:p>
            <a:pPr marL="457200" lvl="0" indent="-457200">
              <a:spcBef>
                <a:spcPct val="20000"/>
              </a:spcBef>
              <a:buFont typeface="Arial" pitchFamily="34" charset="0"/>
              <a:buChar char="•"/>
            </a:pPr>
            <a:r>
              <a:rPr lang="cs-CZ" sz="3200" dirty="0" smtClean="0"/>
              <a:t>Literatura pro 3. ročník středních škol. 1. </a:t>
            </a:r>
            <a:r>
              <a:rPr lang="cs-CZ" sz="3200" dirty="0" err="1" smtClean="0"/>
              <a:t>vyd</a:t>
            </a:r>
            <a:r>
              <a:rPr lang="cs-CZ" sz="3200" dirty="0" smtClean="0"/>
              <a:t>. Brno: </a:t>
            </a:r>
            <a:r>
              <a:rPr lang="cs-CZ" sz="3200" dirty="0" err="1" smtClean="0"/>
              <a:t>Didaktis</a:t>
            </a:r>
            <a:r>
              <a:rPr lang="cs-CZ" sz="3200" dirty="0" smtClean="0"/>
              <a:t>, 2009. ISBN 978-80-7358-135-0.</a:t>
            </a:r>
          </a:p>
          <a:p>
            <a:pPr marL="457200" lvl="0" indent="-457200">
              <a:spcBef>
                <a:spcPct val="20000"/>
              </a:spcBef>
              <a:buFont typeface="Arial" pitchFamily="34" charset="0"/>
              <a:buChar char="•"/>
            </a:pPr>
            <a:r>
              <a:rPr lang="cs-CZ" sz="3200" dirty="0" smtClean="0"/>
              <a:t>Zdroje obrázků použitých knih citovány přímo v textu</a:t>
            </a:r>
          </a:p>
          <a:p>
            <a:pPr marL="457200" lvl="0" indent="-457200">
              <a:spcBef>
                <a:spcPct val="20000"/>
              </a:spcBef>
              <a:buFont typeface="Arial" pitchFamily="34" charset="0"/>
              <a:buChar char="•"/>
            </a:pPr>
            <a:endParaRPr lang="cs-CZ" sz="3200" dirty="0" smtClean="0"/>
          </a:p>
          <a:p>
            <a:pPr marL="457200" lvl="0" indent="-457200">
              <a:spcBef>
                <a:spcPct val="20000"/>
              </a:spcBef>
              <a:buFont typeface="Arial" pitchFamily="34" charset="0"/>
              <a:buChar char="•"/>
            </a:pPr>
            <a:endParaRPr lang="cs-CZ" sz="3200" dirty="0" smtClean="0"/>
          </a:p>
          <a:p>
            <a:pPr marL="457200" lvl="0" indent="-457200">
              <a:spcBef>
                <a:spcPct val="20000"/>
              </a:spcBef>
              <a:buFont typeface="Arial" pitchFamily="34" charset="0"/>
              <a:buChar char="•"/>
            </a:pPr>
            <a:endParaRPr lang="cs-CZ" sz="3200" dirty="0" smtClean="0"/>
          </a:p>
          <a:p>
            <a:pPr marL="457200" lvl="0" indent="-457200">
              <a:spcBef>
                <a:spcPct val="20000"/>
              </a:spcBef>
              <a:buFont typeface="Arial" pitchFamily="34" charset="0"/>
              <a:buChar char="•"/>
            </a:pPr>
            <a:endParaRPr kumimoji="0" lang="cs-CZ" sz="3200" b="0" i="0" u="none" strike="noStrike" kern="1200" cap="none" spc="0" normalizeH="0" baseline="0" noProof="0" dirty="0" smtClean="0">
              <a:ln>
                <a:noFill/>
              </a:ln>
              <a:solidFill>
                <a:schemeClr val="tx1"/>
              </a:solidFill>
              <a:effectLst/>
              <a:uLnTx/>
              <a:uFillTx/>
              <a:latin typeface="+mn-lt"/>
              <a:ea typeface="+mn-ea"/>
              <a:cs typeface="+mn-cs"/>
            </a:endParaRPr>
          </a:p>
          <a:p>
            <a:pPr marL="457200" marR="0" lvl="0" indent="-4572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cs-CZ" sz="3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cs-CZ"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Rectangle 2"/>
          <p:cNvSpPr txBox="1">
            <a:spLocks noChangeArrowheads="1"/>
          </p:cNvSpPr>
          <p:nvPr/>
        </p:nvSpPr>
        <p:spPr>
          <a:xfrm>
            <a:off x="445435" y="556078"/>
            <a:ext cx="8229600" cy="1371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400" b="1" dirty="0" smtClean="0"/>
              <a:t>Zdroje:</a:t>
            </a:r>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525" y="0"/>
            <a:ext cx="9153525" cy="552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46" descr="logo_pruhl"/>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969398" y="256721"/>
            <a:ext cx="857250" cy="857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4233534599"/>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353</TotalTime>
  <Words>564</Words>
  <Application>Microsoft Office PowerPoint</Application>
  <PresentationFormat>Předvádění na obrazovce (4:3)</PresentationFormat>
  <Paragraphs>95</Paragraphs>
  <Slides>16</Slides>
  <Notes>0</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Motiv sady Office</vt:lpstr>
      <vt:lpstr>Snímek 1</vt:lpstr>
      <vt:lpstr>František Hrubín</vt:lpstr>
      <vt:lpstr>Život</vt:lpstr>
      <vt:lpstr>Život</vt:lpstr>
      <vt:lpstr>Tvorba</vt:lpstr>
      <vt:lpstr>Tvorba</vt:lpstr>
      <vt:lpstr>Hirošima </vt:lpstr>
      <vt:lpstr>Další tvorba</vt:lpstr>
      <vt:lpstr>Romance pro křídlovku - 1962</vt:lpstr>
      <vt:lpstr>Romance pro křídlovku - 1962</vt:lpstr>
      <vt:lpstr>Dramata</vt:lpstr>
      <vt:lpstr>Próza</vt:lpstr>
      <vt:lpstr>Tvorba pro děti</vt:lpstr>
      <vt:lpstr>Snímek 14</vt:lpstr>
      <vt:lpstr>Otázky</vt:lpstr>
      <vt:lpstr>Snímek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David</dc:creator>
  <cp:lastModifiedBy>Lenka</cp:lastModifiedBy>
  <cp:revision>38</cp:revision>
  <dcterms:created xsi:type="dcterms:W3CDTF">2011-02-02T19:28:22Z</dcterms:created>
  <dcterms:modified xsi:type="dcterms:W3CDTF">2012-12-03T22:16:39Z</dcterms:modified>
</cp:coreProperties>
</file>