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56" r:id="rId3"/>
    <p:sldId id="257" r:id="rId4"/>
    <p:sldId id="303" r:id="rId5"/>
    <p:sldId id="261" r:id="rId6"/>
    <p:sldId id="304" r:id="rId7"/>
    <p:sldId id="305" r:id="rId8"/>
    <p:sldId id="306" r:id="rId9"/>
    <p:sldId id="288" r:id="rId10"/>
    <p:sldId id="299" r:id="rId11"/>
    <p:sldId id="307" r:id="rId12"/>
    <p:sldId id="301" r:id="rId13"/>
    <p:sldId id="294" r:id="rId14"/>
    <p:sldId id="29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32" autoAdjust="0"/>
  </p:normalViewPr>
  <p:slideViewPr>
    <p:cSldViewPr>
      <p:cViewPr varScale="1">
        <p:scale>
          <a:sx n="66" d="100"/>
          <a:sy n="66" d="100"/>
        </p:scale>
        <p:origin x="-4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me.sk/vydania/20080408/photo/f4b763a342dc39f7fec3cfee6ce9b7f3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zechfolks.com/plus/wp-content/uploads/2011/04/ANOTACE_V._Nezval__karikatura_Adolf_Hofmeister_Sloky_o_Praze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Vítězslav Nezval 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Vítězslav Nezval, poetismus, život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7739" y="537210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754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Vítězslav Nezval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1900 - 1958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03848" y="1693584"/>
            <a:ext cx="5472608" cy="4752528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narodil se v Biskoupkách u Brna</a:t>
            </a:r>
          </a:p>
          <a:p>
            <a:r>
              <a:rPr lang="cs-CZ" dirty="0"/>
              <a:t>český básník, spisovatel a překladatel, spoluzakladatel poetismu, vůdčí osobnost českého surrealismu, národní umělec</a:t>
            </a:r>
          </a:p>
          <a:p>
            <a:endParaRPr lang="cs-CZ" dirty="0"/>
          </a:p>
          <a:p>
            <a:r>
              <a:rPr lang="cs-CZ" dirty="0"/>
              <a:t>narodil se v rodině venkovského učitele, na dětství často vzpomínal i ve svém díle</a:t>
            </a:r>
          </a:p>
          <a:p>
            <a:r>
              <a:rPr lang="cs-CZ" dirty="0"/>
              <a:t> studoval práva v Brně a filozofickou fakultu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Praze, studia ale nedokončil</a:t>
            </a:r>
          </a:p>
          <a:p>
            <a:endParaRPr lang="cs-CZ" dirty="0"/>
          </a:p>
          <a:p>
            <a:r>
              <a:rPr lang="cs-CZ" dirty="0"/>
              <a:t>1922 vstoupil do Devětsilu a stal se organizátorem avantgardního hnutí - podílel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se </a:t>
            </a:r>
            <a:r>
              <a:rPr lang="cs-CZ" dirty="0"/>
              <a:t>na vzniku poetismu</a:t>
            </a:r>
          </a:p>
          <a:p>
            <a:r>
              <a:rPr lang="cs-CZ" dirty="0"/>
              <a:t>1924 vstoupil do KSČ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5877272"/>
            <a:ext cx="244835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http://upload.wikimedia.org/wikipedia/commons/5/52/V%C3%ADt%C4%9Bzslav_Nezval%2C_Dale%C5%A1ice_Bust.jpg</a:t>
            </a:r>
          </a:p>
          <a:p>
            <a:endParaRPr lang="cs-CZ" sz="600" dirty="0"/>
          </a:p>
        </p:txBody>
      </p:sp>
      <p:pic>
        <p:nvPicPr>
          <p:cNvPr id="6" name="obrázek 1" descr="Vítězslav_Nezval,_Dalešice_Bust.jpg (640×800)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93584"/>
            <a:ext cx="2592368" cy="3240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539552" y="5106878"/>
            <a:ext cx="2448352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Bysta  </a:t>
            </a:r>
            <a:r>
              <a:rPr lang="cs-CZ" dirty="0"/>
              <a:t>Vítězslava Nezvala </a:t>
            </a:r>
            <a:r>
              <a:rPr lang="cs-CZ" dirty="0" smtClean="0"/>
              <a:t>v </a:t>
            </a:r>
            <a:r>
              <a:rPr lang="cs-CZ" dirty="0"/>
              <a:t>Dalešicích.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08912" cy="5040560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od roku 1925 se věnoval výhradně </a:t>
            </a:r>
            <a:r>
              <a:rPr lang="cs-CZ" dirty="0" smtClean="0"/>
              <a:t>literatuře</a:t>
            </a:r>
            <a:endParaRPr lang="cs-CZ" dirty="0"/>
          </a:p>
          <a:p>
            <a:r>
              <a:rPr lang="cs-CZ" dirty="0"/>
              <a:t>psal do novin a časopisů - Rudé právo,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Tvorba</a:t>
            </a:r>
            <a:r>
              <a:rPr lang="cs-CZ" dirty="0"/>
              <a:t>, Odeon, Nová scéna, Lidové noviny</a:t>
            </a:r>
          </a:p>
          <a:p>
            <a:endParaRPr lang="cs-CZ" dirty="0" smtClean="0"/>
          </a:p>
          <a:p>
            <a:r>
              <a:rPr lang="cs-CZ" dirty="0" smtClean="0"/>
              <a:t>hodně </a:t>
            </a:r>
            <a:r>
              <a:rPr lang="cs-CZ" dirty="0"/>
              <a:t>cestoval - např. SSSR,  Francie, Itálie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Řecko, osobně poznal francouzské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surrealisty (</a:t>
            </a:r>
            <a:r>
              <a:rPr lang="cs-CZ" dirty="0"/>
              <a:t>André </a:t>
            </a:r>
            <a:r>
              <a:rPr lang="cs-CZ" dirty="0" smtClean="0"/>
              <a:t>Breton) </a:t>
            </a:r>
            <a:r>
              <a:rPr lang="cs-CZ" dirty="0"/>
              <a:t>a pod jeho vlivem  založil v </a:t>
            </a:r>
            <a:r>
              <a:rPr lang="cs-CZ" dirty="0" smtClean="0"/>
              <a:t>roce</a:t>
            </a:r>
            <a:br>
              <a:rPr lang="cs-CZ" dirty="0" smtClean="0"/>
            </a:br>
            <a:r>
              <a:rPr lang="cs-CZ" dirty="0" smtClean="0"/>
              <a:t>Skupinu </a:t>
            </a:r>
            <a:r>
              <a:rPr lang="cs-CZ" dirty="0"/>
              <a:t>surrealistů v ČSR</a:t>
            </a:r>
          </a:p>
          <a:p>
            <a:endParaRPr lang="cs-CZ" dirty="0"/>
          </a:p>
          <a:p>
            <a:r>
              <a:rPr lang="cs-CZ" dirty="0"/>
              <a:t>Po 2. světové válce byl velmi aktivní v KSČ, získal řadu oficiálních poct a funkcí – 5 let řídil filmový odbor na ministerstvu informací. Jeho tvorba této doby není moc kvalitní, dosahuje úrovně budovatelské poezie. </a:t>
            </a:r>
          </a:p>
          <a:p>
            <a:r>
              <a:rPr lang="cs-CZ" dirty="0"/>
              <a:t>Je pohřben je v Praze na vyšehradském hřbitově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684188" y="1628800"/>
            <a:ext cx="1992268" cy="20313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Portrét Vítězslava Nezvala na</a:t>
            </a:r>
          </a:p>
          <a:p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www.sme.sk/vydania/20080408/photo/f4b763a342dc39f7fec3cfee6ce9b7f3.jpg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050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Rysy </a:t>
            </a:r>
          </a:p>
          <a:p>
            <a:r>
              <a:rPr lang="cs-CZ" dirty="0" smtClean="0"/>
              <a:t>Lehkost </a:t>
            </a:r>
            <a:r>
              <a:rPr lang="cs-CZ" dirty="0"/>
              <a:t>tvorby, smysl pro rytmus a </a:t>
            </a:r>
            <a:r>
              <a:rPr lang="cs-CZ" dirty="0" smtClean="0"/>
              <a:t>hudebnost verše</a:t>
            </a:r>
          </a:p>
          <a:p>
            <a:r>
              <a:rPr lang="cs-CZ" dirty="0" smtClean="0"/>
              <a:t>odvaha </a:t>
            </a:r>
            <a:r>
              <a:rPr lang="cs-CZ" dirty="0"/>
              <a:t>experimentovat, hrát si se </a:t>
            </a:r>
            <a:r>
              <a:rPr lang="cs-CZ" dirty="0" smtClean="0"/>
              <a:t>slovy</a:t>
            </a:r>
          </a:p>
          <a:p>
            <a:r>
              <a:rPr lang="cs-CZ" dirty="0" smtClean="0"/>
              <a:t>Fantazie</a:t>
            </a:r>
            <a:r>
              <a:rPr lang="cs-CZ" dirty="0"/>
              <a:t>, představivost, bohaté asociace</a:t>
            </a:r>
          </a:p>
          <a:p>
            <a:r>
              <a:rPr lang="cs-CZ" dirty="0" smtClean="0"/>
              <a:t>Silně </a:t>
            </a:r>
            <a:r>
              <a:rPr lang="cs-CZ" dirty="0"/>
              <a:t>ovlivněn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evropským </a:t>
            </a:r>
            <a:br>
              <a:rPr lang="cs-CZ" dirty="0" smtClean="0"/>
            </a:br>
            <a:r>
              <a:rPr lang="cs-CZ" dirty="0" smtClean="0"/>
              <a:t>surrealismem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27984" y="4581128"/>
            <a:ext cx="3600400" cy="203132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Karikatura Vítězslava Nezvala od Adolfa </a:t>
            </a:r>
            <a:r>
              <a:rPr lang="cs-CZ" dirty="0" err="1" smtClean="0"/>
              <a:t>Hofmeistera</a:t>
            </a:r>
            <a:r>
              <a:rPr lang="cs-CZ" dirty="0" smtClean="0"/>
              <a:t> na</a:t>
            </a:r>
          </a:p>
          <a:p>
            <a:r>
              <a:rPr lang="cs-CZ" dirty="0">
                <a:hlinkClick r:id="rId2"/>
              </a:rPr>
              <a:t>http://czechfolks.com/plus/wp-content/uploads/2011/04/ANOTACE_V._Nezval__karikatura_Adolf_Hofmeister_Sloky_o_Praze.jpg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- 1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1600200"/>
            <a:ext cx="4258816" cy="4525963"/>
          </a:xfrm>
        </p:spPr>
        <p:txBody>
          <a:bodyPr>
            <a:norm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– napsán pod vlivem proletářské poezie. Odráží se zde doba </a:t>
            </a:r>
            <a:r>
              <a:rPr lang="cs-CZ" dirty="0" smtClean="0"/>
              <a:t>jeho středoškolských studií</a:t>
            </a:r>
            <a:r>
              <a:rPr lang="cs-CZ" dirty="0"/>
              <a:t>. Vzpomíná na </a:t>
            </a:r>
            <a:r>
              <a:rPr lang="cs-CZ" dirty="0" smtClean="0"/>
              <a:t>domov</a:t>
            </a:r>
            <a:r>
              <a:rPr lang="cs-CZ" dirty="0"/>
              <a:t>, ale zároveň se </a:t>
            </a:r>
            <a:r>
              <a:rPr lang="cs-CZ" dirty="0" smtClean="0"/>
              <a:t>zde </a:t>
            </a:r>
            <a:r>
              <a:rPr lang="cs-CZ" dirty="0"/>
              <a:t>zabývá </a:t>
            </a:r>
            <a:r>
              <a:rPr lang="cs-CZ" dirty="0" smtClean="0"/>
              <a:t>novými  citovými </a:t>
            </a:r>
            <a:r>
              <a:rPr lang="cs-CZ" dirty="0"/>
              <a:t>zkušenostmi.</a:t>
            </a:r>
          </a:p>
        </p:txBody>
      </p:sp>
      <p:pic>
        <p:nvPicPr>
          <p:cNvPr id="1026" name="Picture 2" descr="http://www.artbook.cz/images/Foto/a/9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3888432" cy="392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54855" y="5891929"/>
            <a:ext cx="1657826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http://www.artbook.cz/images/Foto/a/906.jpg</a:t>
            </a:r>
          </a:p>
        </p:txBody>
      </p:sp>
    </p:spTree>
    <p:extLst>
      <p:ext uri="{BB962C8B-B14F-4D97-AF65-F5344CB8AC3E}">
        <p14:creationId xmlns:p14="http://schemas.microsoft.com/office/powerpoint/2010/main" xmlns="" val="272914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- 2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období - poetismus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80920" cy="506915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Poetismus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– směr 20. let 20. století, rozvíjel se pouze v českém prostředí. Jeho propagátory byl Karel </a:t>
            </a:r>
            <a:r>
              <a:rPr lang="cs-CZ" dirty="0" err="1"/>
              <a:t>Teige</a:t>
            </a:r>
            <a:r>
              <a:rPr lang="cs-CZ" dirty="0"/>
              <a:t> a Vítězslav Nezval.</a:t>
            </a:r>
          </a:p>
          <a:p>
            <a:pPr marL="0" indent="0">
              <a:buNone/>
            </a:pPr>
            <a:endParaRPr lang="cs-CZ" dirty="0"/>
          </a:p>
          <a:p>
            <a:pPr marL="0" indent="0" algn="r">
              <a:buNone/>
            </a:pPr>
            <a:r>
              <a:rPr lang="cs-CZ" i="1" dirty="0"/>
              <a:t>Karel </a:t>
            </a:r>
            <a:r>
              <a:rPr lang="cs-CZ" i="1" dirty="0" err="1"/>
              <a:t>Teige</a:t>
            </a:r>
            <a:r>
              <a:rPr lang="cs-CZ" i="1" dirty="0"/>
              <a:t> poetismus charakterizoval  jako umění života, umění žít a užívat si.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Znaky </a:t>
            </a:r>
            <a:r>
              <a:rPr lang="cs-CZ" b="1" dirty="0"/>
              <a:t>poetismu: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Silně </a:t>
            </a:r>
            <a:r>
              <a:rPr lang="cs-CZ" dirty="0"/>
              <a:t>ovlivněn tvorbou G. </a:t>
            </a:r>
            <a:r>
              <a:rPr lang="cs-CZ" dirty="0" err="1"/>
              <a:t>Apollinaira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Obdivovali </a:t>
            </a:r>
            <a:r>
              <a:rPr lang="cs-CZ" dirty="0"/>
              <a:t>techniku, velkoměsto, exotiku a cestování. Inspirovali se cirkusovým prostředím, </a:t>
            </a:r>
            <a:r>
              <a:rPr lang="cs-CZ" dirty="0" smtClean="0"/>
              <a:t>poutěmi</a:t>
            </a:r>
            <a:r>
              <a:rPr lang="cs-CZ" dirty="0"/>
              <a:t>, filmem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Poetismus </a:t>
            </a:r>
            <a:r>
              <a:rPr lang="cs-CZ" dirty="0"/>
              <a:t>chce být živou básní.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Odmítá </a:t>
            </a:r>
            <a:r>
              <a:rPr lang="cs-CZ" dirty="0"/>
              <a:t>konvence v literatuře, hledá nové prostředky uměleckého vyjádření, tvůrčím prostředkem je zejména asociace a hra.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Manifesty </a:t>
            </a:r>
            <a:r>
              <a:rPr lang="cs-CZ" b="1" dirty="0"/>
              <a:t>poetismu</a:t>
            </a:r>
          </a:p>
          <a:p>
            <a:pPr marL="0" indent="0">
              <a:buNone/>
            </a:pPr>
            <a:r>
              <a:rPr lang="cs-CZ" dirty="0"/>
              <a:t>Karel </a:t>
            </a:r>
            <a:r>
              <a:rPr lang="cs-CZ" dirty="0" err="1"/>
              <a:t>Teige</a:t>
            </a:r>
            <a:r>
              <a:rPr lang="cs-CZ" dirty="0"/>
              <a:t> – Poetismus</a:t>
            </a:r>
          </a:p>
          <a:p>
            <a:pPr marL="0" indent="0">
              <a:buNone/>
            </a:pPr>
            <a:r>
              <a:rPr lang="cs-CZ" dirty="0"/>
              <a:t>V. Nezval – </a:t>
            </a:r>
            <a:r>
              <a:rPr lang="cs-CZ" u="sng" dirty="0"/>
              <a:t>Papoušek na motocyklu</a:t>
            </a:r>
          </a:p>
          <a:p>
            <a:pPr marL="0" indent="0">
              <a:buNone/>
            </a:pPr>
            <a:r>
              <a:rPr lang="cs-CZ" dirty="0" smtClean="0"/>
              <a:t>	- </a:t>
            </a:r>
            <a:r>
              <a:rPr lang="cs-CZ" dirty="0"/>
              <a:t>oba texty vyšly v časopise Host v roce 1924</a:t>
            </a:r>
          </a:p>
        </p:txBody>
      </p:sp>
    </p:spTree>
    <p:extLst>
      <p:ext uri="{BB962C8B-B14F-4D97-AF65-F5344CB8AC3E}">
        <p14:creationId xmlns:p14="http://schemas.microsoft.com/office/powerpoint/2010/main" xmlns="" val="51698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- 2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období - poetismus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424936" cy="53012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Podivuhodný kouzelník</a:t>
            </a:r>
          </a:p>
          <a:p>
            <a:r>
              <a:rPr lang="cs-CZ" sz="2100" dirty="0" smtClean="0"/>
              <a:t>Jedna z nejvýraznějších básní českého poetismu</a:t>
            </a:r>
          </a:p>
          <a:p>
            <a:r>
              <a:rPr lang="cs-CZ" sz="2100" dirty="0" smtClean="0"/>
              <a:t>Kouzelník uvádí člověka do tajemství a krás života, probouzí fantazii.  Chce, aby lidé odmítli vše staré, osvobodili se a radovali se ze života.</a:t>
            </a:r>
          </a:p>
          <a:p>
            <a:r>
              <a:rPr lang="cs-CZ" sz="2100" dirty="0" smtClean="0"/>
              <a:t>Kouzelník je sama poezie</a:t>
            </a:r>
          </a:p>
          <a:p>
            <a:pPr marL="0" indent="0">
              <a:buNone/>
            </a:pPr>
            <a:r>
              <a:rPr lang="cs-CZ" sz="2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Pantomima </a:t>
            </a:r>
            <a:r>
              <a:rPr lang="cs-CZ" sz="2100" dirty="0" smtClean="0"/>
              <a:t>- soubor textů, patří sem </a:t>
            </a:r>
            <a:r>
              <a:rPr lang="cs-CZ" sz="2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Depeše na kolečkách</a:t>
            </a:r>
            <a:r>
              <a:rPr lang="cs-CZ" sz="2100" dirty="0" smtClean="0"/>
              <a:t>,</a:t>
            </a:r>
            <a:r>
              <a:rPr lang="cs-CZ" sz="2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Panoptikum </a:t>
            </a:r>
            <a:r>
              <a:rPr lang="cs-CZ" sz="2100" dirty="0" smtClean="0"/>
              <a:t>a </a:t>
            </a:r>
            <a:r>
              <a:rPr lang="cs-CZ" sz="2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     Abeceda.</a:t>
            </a:r>
          </a:p>
          <a:p>
            <a:r>
              <a:rPr lang="cs-CZ" sz="2100" dirty="0" smtClean="0"/>
              <a:t>Známá je zejména báseň </a:t>
            </a:r>
            <a:br>
              <a:rPr lang="cs-CZ" sz="2100" dirty="0" smtClean="0"/>
            </a:br>
            <a:r>
              <a:rPr lang="cs-CZ" sz="2100" u="sng" dirty="0" smtClean="0"/>
              <a:t>Abeceda</a:t>
            </a:r>
            <a:r>
              <a:rPr lang="cs-CZ" sz="2100" dirty="0" smtClean="0"/>
              <a:t>, která je příkladem</a:t>
            </a:r>
            <a:br>
              <a:rPr lang="cs-CZ" sz="2100" dirty="0" smtClean="0"/>
            </a:br>
            <a:r>
              <a:rPr lang="cs-CZ" sz="2100" dirty="0" smtClean="0"/>
              <a:t> volných asociací, které se </a:t>
            </a:r>
            <a:br>
              <a:rPr lang="cs-CZ" sz="2100" dirty="0" smtClean="0"/>
            </a:br>
            <a:r>
              <a:rPr lang="cs-CZ" sz="2100" dirty="0" smtClean="0"/>
              <a:t>vynořují při pohledu na </a:t>
            </a:r>
            <a:br>
              <a:rPr lang="cs-CZ" sz="2100" dirty="0" smtClean="0"/>
            </a:br>
            <a:r>
              <a:rPr lang="cs-CZ" sz="2100" dirty="0" smtClean="0"/>
              <a:t>grafickou podobu písmen. </a:t>
            </a:r>
            <a:br>
              <a:rPr lang="cs-CZ" sz="2100" dirty="0" smtClean="0"/>
            </a:br>
            <a:r>
              <a:rPr lang="cs-CZ" sz="2100" dirty="0" smtClean="0"/>
              <a:t>Každému písmenu je </a:t>
            </a:r>
            <a:br>
              <a:rPr lang="cs-CZ" sz="2100" dirty="0" smtClean="0"/>
            </a:br>
            <a:r>
              <a:rPr lang="cs-CZ" sz="2100" dirty="0" smtClean="0"/>
              <a:t>věnováno jedno čtyřverší, </a:t>
            </a:r>
            <a:br>
              <a:rPr lang="cs-CZ" sz="2100" dirty="0" smtClean="0"/>
            </a:br>
            <a:r>
              <a:rPr lang="cs-CZ" sz="2100" dirty="0" smtClean="0"/>
              <a:t>nechal se inspirovat Rimbaudem.</a:t>
            </a:r>
            <a:endParaRPr lang="cs-CZ" sz="2100" dirty="0"/>
          </a:p>
        </p:txBody>
      </p:sp>
      <p:pic>
        <p:nvPicPr>
          <p:cNvPr id="4" name="obrázek 25" descr="http://media.novinky.cz/229/42294-top_foto2-cdatu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005064"/>
            <a:ext cx="38100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528048" y="6237312"/>
            <a:ext cx="19259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http://media.novinky.cz/229/42294-top_foto2-cdatu.jpg</a:t>
            </a:r>
          </a:p>
        </p:txBody>
      </p:sp>
    </p:spTree>
    <p:extLst>
      <p:ext uri="{BB962C8B-B14F-4D97-AF65-F5344CB8AC3E}">
        <p14:creationId xmlns:p14="http://schemas.microsoft.com/office/powerpoint/2010/main" xmlns="" val="63595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Abeceda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131024" cy="5069160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A</a:t>
            </a: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A nazváno buď prostou chatrčí </a:t>
            </a: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Ó palmy přeneste svůj rovník nad Vltavu </a:t>
            </a: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Šnek má svůj prostý dům z nějž růžky vystrčí </a:t>
            </a: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a člověk neví kam by složil hlavu </a:t>
            </a:r>
          </a:p>
          <a:p>
            <a:pPr marL="0" indent="0" algn="ctr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Segoe Print" pitchFamily="2" charset="0"/>
              </a:rPr>
              <a:t>D</a:t>
            </a:r>
            <a:endParaRPr lang="cs-CZ" sz="2800" dirty="0">
              <a:latin typeface="Segoe Print" pitchFamily="2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luk jenž od západu napíná se</a:t>
            </a: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Indián shlédl stopu na zemi</a:t>
            </a:r>
          </a:p>
          <a:p>
            <a:pPr marL="0" indent="0" algn="ctr">
              <a:buNone/>
            </a:pPr>
            <a:r>
              <a:rPr lang="cs-CZ" sz="2800" dirty="0" smtClean="0">
                <a:latin typeface="Segoe Print" pitchFamily="2" charset="0"/>
              </a:rPr>
              <a:t>Poslední </a:t>
            </a:r>
            <a:r>
              <a:rPr lang="cs-CZ" sz="2800" dirty="0">
                <a:latin typeface="Segoe Print" pitchFamily="2" charset="0"/>
              </a:rPr>
              <a:t>druhové zhynuli v dávném čase</a:t>
            </a: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a měsíc dorůstá prérie kamení</a:t>
            </a:r>
          </a:p>
          <a:p>
            <a:pPr marL="0" indent="0" algn="ctr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Segoe Print" pitchFamily="2" charset="0"/>
              </a:rPr>
              <a:t>E</a:t>
            </a:r>
            <a:endParaRPr lang="cs-CZ" sz="2800" dirty="0">
              <a:latin typeface="Segoe Print" pitchFamily="2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nevím k čemu bych tě přirovnal</a:t>
            </a: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Tři linky táhlý tón tvůj zaznívá</a:t>
            </a: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Telegrafistce někdo lásku lhal?</a:t>
            </a:r>
          </a:p>
          <a:p>
            <a:pPr marL="0" indent="0" algn="ctr">
              <a:buNone/>
            </a:pPr>
            <a:r>
              <a:rPr lang="cs-CZ" sz="2800" dirty="0">
                <a:latin typeface="Segoe Print" pitchFamily="2" charset="0"/>
              </a:rPr>
              <a:t>Tři linky každá stejně pravdivá</a:t>
            </a:r>
            <a:endParaRPr lang="cs-CZ" dirty="0">
              <a:latin typeface="Segoe Print" pitchFamily="2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2924943"/>
            <a:ext cx="3409726" cy="1723957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876256" y="4648901"/>
            <a:ext cx="18002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http://www.manhattanrarebooks.com/images/book_images/size2/img278Nezval%20Abeceda.jpg</a:t>
            </a:r>
          </a:p>
        </p:txBody>
      </p:sp>
    </p:spTree>
    <p:extLst>
      <p:ext uri="{BB962C8B-B14F-4D97-AF65-F5344CB8AC3E}">
        <p14:creationId xmlns:p14="http://schemas.microsoft.com/office/powerpoint/2010/main" xmlns="" val="374522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Edison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08912" cy="4997152"/>
          </a:xfrm>
        </p:spPr>
        <p:txBody>
          <a:bodyPr>
            <a:noAutofit/>
          </a:bodyPr>
          <a:lstStyle/>
          <a:p>
            <a:r>
              <a:rPr lang="cs-CZ" sz="1800" dirty="0"/>
              <a:t>skládá se z pěti zpěvů</a:t>
            </a:r>
          </a:p>
          <a:p>
            <a:r>
              <a:rPr lang="cs-CZ" sz="1800" dirty="0"/>
              <a:t>Rozsáhlá poéma obsahující více témat, později byla zařazena do souboru Básně noci (spolu s básní Akrobat)</a:t>
            </a:r>
          </a:p>
          <a:p>
            <a:r>
              <a:rPr lang="cs-CZ" sz="1800" dirty="0"/>
              <a:t>Inspirace apollinairovským pásmem</a:t>
            </a:r>
          </a:p>
          <a:p>
            <a:r>
              <a:rPr lang="cs-CZ" sz="1800" dirty="0"/>
              <a:t>Síla objevovat něco nového je  vždy spojena pocitem štěstí , ale zároveň je „vykoupena“  častými pochybnostmi, depresí. Tyto dva protipóly jsou vyjádřeny pravidelně se střídající </a:t>
            </a:r>
            <a:r>
              <a:rPr lang="cs-CZ" sz="1800" dirty="0" smtClean="0"/>
              <a:t>refrény</a:t>
            </a:r>
          </a:p>
          <a:p>
            <a:pPr marL="0" indent="0">
              <a:buNone/>
            </a:pPr>
            <a:r>
              <a:rPr lang="cs-CZ" sz="1800" dirty="0">
                <a:latin typeface="Segoe Print" pitchFamily="2" charset="0"/>
              </a:rPr>
              <a:t> </a:t>
            </a:r>
            <a:r>
              <a:rPr lang="cs-CZ" sz="1800" dirty="0" smtClean="0">
                <a:latin typeface="Segoe Print" pitchFamily="2" charset="0"/>
              </a:rPr>
              <a:t>   „Bylo </a:t>
            </a:r>
            <a:r>
              <a:rPr lang="cs-CZ" sz="1800" dirty="0">
                <a:latin typeface="Segoe Print" pitchFamily="2" charset="0"/>
              </a:rPr>
              <a:t>tu však něco krásného co </a:t>
            </a:r>
            <a:r>
              <a:rPr lang="cs-CZ" sz="1800" dirty="0" smtClean="0">
                <a:latin typeface="Segoe Print" pitchFamily="2" charset="0"/>
              </a:rPr>
              <a:t>drtí</a:t>
            </a:r>
          </a:p>
          <a:p>
            <a:pPr marL="0" indent="0">
              <a:buNone/>
            </a:pPr>
            <a:r>
              <a:rPr lang="cs-CZ" sz="1800" dirty="0">
                <a:latin typeface="Segoe Print" pitchFamily="2" charset="0"/>
              </a:rPr>
              <a:t> </a:t>
            </a:r>
            <a:r>
              <a:rPr lang="cs-CZ" sz="1800" dirty="0" smtClean="0">
                <a:latin typeface="Segoe Print" pitchFamily="2" charset="0"/>
              </a:rPr>
              <a:t>     odvaha </a:t>
            </a:r>
            <a:r>
              <a:rPr lang="cs-CZ" sz="1800" dirty="0">
                <a:latin typeface="Segoe Print" pitchFamily="2" charset="0"/>
              </a:rPr>
              <a:t>a radost z života i smrti“</a:t>
            </a:r>
          </a:p>
          <a:p>
            <a:pPr marL="0" indent="0" algn="ctr">
              <a:buNone/>
            </a:pPr>
            <a:r>
              <a:rPr lang="cs-CZ" sz="1800" dirty="0" smtClean="0">
                <a:latin typeface="Segoe Print" pitchFamily="2" charset="0"/>
              </a:rPr>
              <a:t>				„</a:t>
            </a:r>
            <a:r>
              <a:rPr lang="cs-CZ" sz="1800" dirty="0">
                <a:latin typeface="Segoe Print" pitchFamily="2" charset="0"/>
              </a:rPr>
              <a:t>Bylo tu však něco těžkého co drtí</a:t>
            </a:r>
          </a:p>
          <a:p>
            <a:pPr marL="0" indent="0" algn="ctr">
              <a:buNone/>
            </a:pPr>
            <a:r>
              <a:rPr lang="cs-CZ" sz="1800" dirty="0" smtClean="0">
                <a:latin typeface="Segoe Print" pitchFamily="2" charset="0"/>
              </a:rPr>
              <a:t>			smutek</a:t>
            </a:r>
            <a:r>
              <a:rPr lang="cs-CZ" sz="1800" dirty="0">
                <a:latin typeface="Segoe Print" pitchFamily="2" charset="0"/>
              </a:rPr>
              <a:t>, stesk a úzkost z života i smrti“</a:t>
            </a:r>
          </a:p>
          <a:p>
            <a:r>
              <a:rPr lang="cs-CZ" sz="1800" dirty="0"/>
              <a:t>Obdivuje   technické  vynálezy, tvůrčí sílu člověka – Edisona</a:t>
            </a:r>
          </a:p>
          <a:p>
            <a:r>
              <a:rPr lang="cs-CZ" sz="1800" dirty="0"/>
              <a:t>Nejde ale o životopisnou báseň, životem slavného vynálezce se nechává inspirovat jen volně</a:t>
            </a:r>
          </a:p>
          <a:p>
            <a:r>
              <a:rPr lang="cs-CZ" sz="1800" dirty="0"/>
              <a:t>Zamýšlí se nad tím, co zůstane po člověku po jeho smrti a dochází k závěru, že je to jeho dílo</a:t>
            </a:r>
          </a:p>
        </p:txBody>
      </p:sp>
    </p:spTree>
    <p:extLst>
      <p:ext uri="{BB962C8B-B14F-4D97-AF65-F5344CB8AC3E}">
        <p14:creationId xmlns:p14="http://schemas.microsoft.com/office/powerpoint/2010/main" xmlns="" val="309647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Edison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08912" cy="49971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1. zpěv</a:t>
            </a:r>
          </a:p>
          <a:p>
            <a:r>
              <a:rPr lang="cs-CZ" sz="1800" dirty="0"/>
              <a:t>pocit osobní deprese a smutku vyvolává představu sebevraha, který ho doprovází na cestě noční Prahou</a:t>
            </a:r>
          </a:p>
          <a:p>
            <a:r>
              <a:rPr lang="cs-CZ" sz="1800" dirty="0"/>
              <a:t>nejedná se o skutečnou postavu, ale o přízrak</a:t>
            </a:r>
          </a:p>
          <a:p>
            <a:pPr marL="0" indent="0">
              <a:buNone/>
            </a:pPr>
            <a:r>
              <a:rPr lang="cs-CZ" sz="1800" b="1" dirty="0"/>
              <a:t>2. zpěv</a:t>
            </a:r>
          </a:p>
          <a:p>
            <a:r>
              <a:rPr lang="cs-CZ" sz="1800" dirty="0"/>
              <a:t>převažuje objektivní ráz - vypovídá o otci Edisona, zmínka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i </a:t>
            </a:r>
            <a:r>
              <a:rPr lang="cs-CZ" sz="1800" dirty="0"/>
              <a:t>o otci Nezvala</a:t>
            </a:r>
          </a:p>
          <a:p>
            <a:pPr marL="0" indent="0">
              <a:buNone/>
            </a:pPr>
            <a:r>
              <a:rPr lang="cs-CZ" sz="1800" b="1" dirty="0"/>
              <a:t>3. zpěv</a:t>
            </a:r>
          </a:p>
          <a:p>
            <a:r>
              <a:rPr lang="cs-CZ" sz="1800" dirty="0"/>
              <a:t>oslava práce vynálezce</a:t>
            </a:r>
          </a:p>
          <a:p>
            <a:r>
              <a:rPr lang="cs-CZ" sz="1800" dirty="0"/>
              <a:t>oslava tvůrčí činnosti, kterou přirovnává k dobrodružství</a:t>
            </a:r>
          </a:p>
          <a:p>
            <a:r>
              <a:rPr lang="cs-CZ" sz="1800" dirty="0"/>
              <a:t>motiv žárovky jako symbol pokroku a civilizace</a:t>
            </a:r>
          </a:p>
          <a:p>
            <a:pPr marL="0" indent="0">
              <a:buNone/>
            </a:pPr>
            <a:r>
              <a:rPr lang="cs-CZ" sz="1800" b="1" dirty="0"/>
              <a:t>4. zpěv</a:t>
            </a:r>
          </a:p>
          <a:p>
            <a:r>
              <a:rPr lang="cs-CZ" sz="1800" dirty="0"/>
              <a:t>skladba </a:t>
            </a:r>
            <a:r>
              <a:rPr lang="cs-CZ" sz="1800" dirty="0" smtClean="0"/>
              <a:t>vrcholí - </a:t>
            </a:r>
          </a:p>
          <a:p>
            <a:r>
              <a:rPr lang="cs-CZ" sz="1800" dirty="0" smtClean="0"/>
              <a:t>jak Edisonovy vynálezy změnily svět, motiv uznání a slávy, ale i smutku</a:t>
            </a:r>
          </a:p>
          <a:p>
            <a:pPr marL="0" indent="0">
              <a:buNone/>
            </a:pPr>
            <a:r>
              <a:rPr lang="cs-CZ" sz="1800" b="1" dirty="0" smtClean="0"/>
              <a:t>5</a:t>
            </a:r>
            <a:r>
              <a:rPr lang="cs-CZ" sz="1800" b="1" dirty="0"/>
              <a:t>. zpěv</a:t>
            </a:r>
          </a:p>
          <a:p>
            <a:r>
              <a:rPr lang="cs-CZ" sz="1800" dirty="0"/>
              <a:t>část subjektivní, přemýšlí o práci, vynálezce připodobňuje k básníkovi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obrázek 10" descr="http://www.artbook.cz/images/Foto/a/100976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420888"/>
            <a:ext cx="19526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673564" y="5309553"/>
            <a:ext cx="178194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http://www.artbook.cz/images/Foto/a/100976.jpg</a:t>
            </a:r>
          </a:p>
        </p:txBody>
      </p:sp>
    </p:spTree>
    <p:extLst>
      <p:ext uri="{BB962C8B-B14F-4D97-AF65-F5344CB8AC3E}">
        <p14:creationId xmlns:p14="http://schemas.microsoft.com/office/powerpoint/2010/main" xmlns="" val="161862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Edison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52928" cy="492514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Usedl jsem za stůl nad kupy svých knih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pozoruje oknem padající sníh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pozoruje vločky jak své věnce vijí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se svou věčně chimérickou nostalgií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piják nezachytitelných odstínů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piják světel potopených do stínů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piják žen jichž poslouchají sny a hadi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piják žen jež pochovávají své mládí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piják krutých hazardních a krásných žen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piják rozkoše a zkrvavělých pěn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piják všeho krutého co štve a drtí</a:t>
            </a:r>
          </a:p>
          <a:p>
            <a:pPr marL="0" indent="0">
              <a:buNone/>
            </a:pPr>
            <a:r>
              <a:rPr lang="cs-CZ" sz="1700" dirty="0">
                <a:latin typeface="Segoe Print" pitchFamily="2" charset="0"/>
              </a:rPr>
              <a:t>piják hrůz a smutku z života i </a:t>
            </a:r>
            <a:r>
              <a:rPr lang="cs-CZ" sz="1700" dirty="0" smtClean="0">
                <a:latin typeface="Segoe Print" pitchFamily="2" charset="0"/>
              </a:rPr>
              <a:t>smrti</a:t>
            </a:r>
          </a:p>
          <a:p>
            <a:pPr marL="0" indent="0">
              <a:buNone/>
            </a:pPr>
            <a:endParaRPr lang="cs-CZ" sz="1700" dirty="0">
              <a:latin typeface="Segoe Print" pitchFamily="2" charset="0"/>
            </a:endParaRPr>
          </a:p>
          <a:p>
            <a:pPr marL="0" indent="0">
              <a:buNone/>
            </a:pPr>
            <a:endParaRPr lang="cs-CZ" sz="1700" dirty="0" smtClean="0">
              <a:latin typeface="Segoe Print" pitchFamily="2" charset="0"/>
            </a:endParaRPr>
          </a:p>
          <a:p>
            <a:pPr marL="182563" indent="0">
              <a:buNone/>
            </a:pPr>
            <a:endParaRPr lang="cs-CZ" sz="1700" dirty="0">
              <a:latin typeface="Segoe Print" pitchFamily="2" charset="0"/>
            </a:endParaRPr>
          </a:p>
          <a:p>
            <a:pPr marL="0" indent="0">
              <a:buNone/>
            </a:pPr>
            <a:endParaRPr lang="cs-CZ" sz="1700" dirty="0">
              <a:latin typeface="Segoe Print" pitchFamily="2" charset="0"/>
            </a:endParaRPr>
          </a:p>
          <a:p>
            <a:pPr marL="263525" indent="0">
              <a:buNone/>
            </a:pPr>
            <a:r>
              <a:rPr lang="cs-CZ" sz="1700" dirty="0">
                <a:latin typeface="Segoe Print" pitchFamily="2" charset="0"/>
              </a:rPr>
              <a:t>Řekl jsem si zapomeň už na stíny</a:t>
            </a:r>
          </a:p>
          <a:p>
            <a:pPr marL="263525" indent="0">
              <a:buNone/>
            </a:pPr>
            <a:r>
              <a:rPr lang="cs-CZ" sz="1700" dirty="0">
                <a:latin typeface="Segoe Print" pitchFamily="2" charset="0"/>
              </a:rPr>
              <a:t>otvíraje týden staré noviny</a:t>
            </a:r>
          </a:p>
          <a:p>
            <a:pPr marL="263525" indent="0">
              <a:buNone/>
            </a:pPr>
            <a:r>
              <a:rPr lang="cs-CZ" sz="1700" dirty="0">
                <a:latin typeface="Segoe Print" pitchFamily="2" charset="0"/>
              </a:rPr>
              <a:t>kde jsem v pachu novinářské </a:t>
            </a:r>
            <a:r>
              <a:rPr lang="cs-CZ" sz="1700" dirty="0" smtClean="0">
                <a:latin typeface="Segoe Print" pitchFamily="2" charset="0"/>
              </a:rPr>
              <a:t>černi tona</a:t>
            </a:r>
            <a:endParaRPr lang="cs-CZ" sz="1700" dirty="0">
              <a:latin typeface="Segoe Print" pitchFamily="2" charset="0"/>
            </a:endParaRPr>
          </a:p>
          <a:p>
            <a:pPr marL="263525" indent="0">
              <a:buNone/>
            </a:pPr>
            <a:r>
              <a:rPr lang="cs-CZ" sz="1700" dirty="0">
                <a:latin typeface="Segoe Print" pitchFamily="2" charset="0"/>
              </a:rPr>
              <a:t>uzřel velkou podobiznu Edisona</a:t>
            </a:r>
          </a:p>
          <a:p>
            <a:pPr marL="263525" indent="0">
              <a:buNone/>
            </a:pPr>
            <a:r>
              <a:rPr lang="cs-CZ" sz="1700" dirty="0">
                <a:latin typeface="Segoe Print" pitchFamily="2" charset="0"/>
              </a:rPr>
              <a:t>byl tu jeho nejnovější vynález</a:t>
            </a:r>
          </a:p>
          <a:p>
            <a:pPr marL="263525" indent="0">
              <a:buNone/>
            </a:pPr>
            <a:r>
              <a:rPr lang="cs-CZ" sz="1700" dirty="0">
                <a:latin typeface="Segoe Print" pitchFamily="2" charset="0"/>
              </a:rPr>
              <a:t>seděl v taláru jak středověký kněz</a:t>
            </a:r>
          </a:p>
          <a:p>
            <a:pPr marL="263525" indent="0">
              <a:buNone/>
            </a:pPr>
            <a:r>
              <a:rPr lang="cs-CZ" sz="1700" dirty="0">
                <a:latin typeface="Segoe Print" pitchFamily="2" charset="0"/>
              </a:rPr>
              <a:t>bylo tu však něco krásného co drtí</a:t>
            </a:r>
          </a:p>
          <a:p>
            <a:pPr marL="263525" indent="0">
              <a:buNone/>
            </a:pPr>
            <a:r>
              <a:rPr lang="cs-CZ" sz="1700" dirty="0">
                <a:latin typeface="Segoe Print" pitchFamily="2" charset="0"/>
              </a:rPr>
              <a:t>odvaha a radost z života i smrti.</a:t>
            </a:r>
          </a:p>
        </p:txBody>
      </p:sp>
    </p:spTree>
    <p:extLst>
      <p:ext uri="{BB962C8B-B14F-4D97-AF65-F5344CB8AC3E}">
        <p14:creationId xmlns:p14="http://schemas.microsoft.com/office/powerpoint/2010/main" xmlns="" val="194848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0891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Charakterizujte poetismus?</a:t>
            </a:r>
          </a:p>
          <a:p>
            <a:r>
              <a:rPr lang="cs-CZ" dirty="0" smtClean="0"/>
              <a:t>Které Nezvalovo dílo je manifestem poetismu?</a:t>
            </a:r>
          </a:p>
          <a:p>
            <a:r>
              <a:rPr lang="cs-CZ" dirty="0" smtClean="0"/>
              <a:t>Jakým francouzským básníkem se nechávají poetisté inspirovat?</a:t>
            </a:r>
          </a:p>
          <a:p>
            <a:r>
              <a:rPr lang="cs-CZ" dirty="0" smtClean="0"/>
              <a:t>Kolik částí má Edison a co je jejich obsahem?</a:t>
            </a:r>
          </a:p>
          <a:p>
            <a:r>
              <a:rPr lang="cs-CZ" dirty="0" smtClean="0"/>
              <a:t>Jaké dva refrény se v Edisonovi střídají?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lvl="0"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978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VÍTĚZSLAV NEZVAL. </a:t>
            </a:r>
            <a:r>
              <a:rPr lang="cs-CZ" sz="3200" dirty="0" smtClean="0"/>
              <a:t>Pantomima. </a:t>
            </a:r>
            <a:r>
              <a:rPr lang="cs-CZ" sz="3200" dirty="0" smtClean="0"/>
              <a:t>Praha: Akropolis, 1998. ISBN 80-7304-050-6.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VÍTĚZSLAV NEZVAL. </a:t>
            </a:r>
            <a:r>
              <a:rPr lang="cs-CZ" sz="3200" dirty="0" smtClean="0"/>
              <a:t>Edison. </a:t>
            </a:r>
            <a:r>
              <a:rPr lang="cs-CZ" sz="3200" dirty="0" smtClean="0"/>
              <a:t>Praha: Československý spisovatel, 1969. ISBN 22-066-69.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stažen 1. 12. 2012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335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876</Words>
  <Application>Microsoft Office PowerPoint</Application>
  <PresentationFormat>Předvádění na obrazovce (4:3)</PresentationFormat>
  <Paragraphs>168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Vítězslav Nezval</vt:lpstr>
      <vt:lpstr>Život</vt:lpstr>
      <vt:lpstr>Život</vt:lpstr>
      <vt:lpstr>Tvorba</vt:lpstr>
      <vt:lpstr>Tvorba - 1. období</vt:lpstr>
      <vt:lpstr>Tvorba - 2. období - poetismus</vt:lpstr>
      <vt:lpstr>Tvorba - 2. období - poetismus</vt:lpstr>
      <vt:lpstr>Abeceda</vt:lpstr>
      <vt:lpstr>Edison</vt:lpstr>
      <vt:lpstr>Edison</vt:lpstr>
      <vt:lpstr>Edison</vt:lpstr>
      <vt:lpstr>Otázky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Lenka</cp:lastModifiedBy>
  <cp:revision>48</cp:revision>
  <dcterms:created xsi:type="dcterms:W3CDTF">2011-02-02T19:28:22Z</dcterms:created>
  <dcterms:modified xsi:type="dcterms:W3CDTF">2012-12-03T22:35:14Z</dcterms:modified>
</cp:coreProperties>
</file>