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56" r:id="rId3"/>
    <p:sldId id="295" r:id="rId4"/>
    <p:sldId id="298" r:id="rId5"/>
    <p:sldId id="300" r:id="rId6"/>
    <p:sldId id="262" r:id="rId7"/>
    <p:sldId id="296" r:id="rId8"/>
    <p:sldId id="299" r:id="rId9"/>
    <p:sldId id="301" r:id="rId10"/>
    <p:sldId id="302" r:id="rId11"/>
    <p:sldId id="290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8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21002777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Karel Čapek II.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2. 12. 2012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Karel  Čapek, protifašistická díla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8297" y="538464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16415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Čapek</a:t>
            </a:r>
            <a:endParaRPr lang="cs-CZ" sz="7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1890 </a:t>
            </a:r>
            <a:r>
              <a:rPr lang="cs-CZ" sz="4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1938</a:t>
            </a:r>
            <a:endParaRPr lang="cs-CZ" sz="4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2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do roku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1928-1933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4584" y="1602234"/>
            <a:ext cx="8229600" cy="5141168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/>
              <a:t>píše povídky </a:t>
            </a:r>
            <a:r>
              <a:rPr lang="cs-CZ" sz="2800" dirty="0" smtClean="0"/>
              <a:t>(nejprve </a:t>
            </a:r>
            <a:r>
              <a:rPr lang="cs-CZ" sz="2800" dirty="0"/>
              <a:t>vycházejí v </a:t>
            </a:r>
            <a:r>
              <a:rPr lang="cs-CZ" sz="2800" dirty="0" smtClean="0"/>
              <a:t>novinách</a:t>
            </a:r>
            <a:r>
              <a:rPr lang="cs-CZ" sz="2800" dirty="0"/>
              <a:t>,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potom </a:t>
            </a:r>
            <a:r>
              <a:rPr lang="cs-CZ" sz="2800" dirty="0"/>
              <a:t>knižně)</a:t>
            </a:r>
          </a:p>
          <a:p>
            <a:r>
              <a:rPr lang="cs-CZ" sz="2800" b="1" dirty="0"/>
              <a:t>Povídky z jedné kapsy </a:t>
            </a:r>
          </a:p>
          <a:p>
            <a:r>
              <a:rPr lang="cs-CZ" sz="2800" b="1" dirty="0" smtClean="0"/>
              <a:t>Povídky </a:t>
            </a:r>
            <a:r>
              <a:rPr lang="cs-CZ" sz="2800" b="1" dirty="0"/>
              <a:t>z druhé kapsy </a:t>
            </a:r>
          </a:p>
          <a:p>
            <a:r>
              <a:rPr lang="cs-CZ" sz="2800" dirty="0"/>
              <a:t>Ze svých cest po západní Evropě vydává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cestopisné fejetony </a:t>
            </a:r>
            <a:r>
              <a:rPr lang="cs-CZ" sz="2800" b="1" dirty="0" smtClean="0"/>
              <a:t>Italské listy, </a:t>
            </a:r>
            <a:br>
              <a:rPr lang="cs-CZ" sz="2800" b="1" dirty="0" smtClean="0"/>
            </a:br>
            <a:r>
              <a:rPr lang="cs-CZ" sz="2800" b="1" dirty="0" smtClean="0"/>
              <a:t>			Anglické </a:t>
            </a:r>
            <a:r>
              <a:rPr lang="cs-CZ" sz="2800" b="1" dirty="0"/>
              <a:t>listy, Výlet do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			Španěl</a:t>
            </a:r>
            <a:r>
              <a:rPr lang="cs-CZ" sz="2800" b="1" dirty="0"/>
              <a:t>,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			Obrázky </a:t>
            </a:r>
            <a:r>
              <a:rPr lang="cs-CZ" sz="2800" b="1" dirty="0"/>
              <a:t>z </a:t>
            </a:r>
            <a:r>
              <a:rPr lang="cs-CZ" sz="2800" b="1" dirty="0" smtClean="0"/>
              <a:t>Holandska, </a:t>
            </a:r>
            <a:r>
              <a:rPr lang="cs-CZ" sz="2800" b="1" dirty="0"/>
              <a:t>Cesta na sever</a:t>
            </a:r>
            <a:r>
              <a:rPr lang="cs-CZ" sz="2800" dirty="0"/>
              <a:t> </a:t>
            </a:r>
          </a:p>
          <a:p>
            <a:pPr marL="2743200" lvl="6" indent="0">
              <a:buNone/>
            </a:pPr>
            <a:r>
              <a:rPr lang="cs-CZ" sz="3100" dirty="0"/>
              <a:t>další drobné prózy tematicky čerpají z okruhu </a:t>
            </a:r>
            <a:r>
              <a:rPr lang="cs-CZ" sz="3100" dirty="0" smtClean="0"/>
              <a:t>spisovatelových </a:t>
            </a:r>
            <a:r>
              <a:rPr lang="cs-CZ" sz="3100" dirty="0"/>
              <a:t>zájmů:  </a:t>
            </a:r>
            <a:r>
              <a:rPr lang="cs-CZ" sz="3100" b="1" dirty="0"/>
              <a:t>Zahradníkův rok , Dášeňka čili Život štěněte, Jak se co dělá, </a:t>
            </a:r>
            <a:r>
              <a:rPr lang="cs-CZ" sz="3100" b="1" dirty="0" err="1"/>
              <a:t>Marsyas</a:t>
            </a:r>
            <a:r>
              <a:rPr lang="cs-CZ" sz="3100" b="1" dirty="0"/>
              <a:t> čili Na okraj literatury</a:t>
            </a:r>
          </a:p>
        </p:txBody>
      </p:sp>
      <p:sp>
        <p:nvSpPr>
          <p:cNvPr id="7" name="Obdélník 6"/>
          <p:cNvSpPr/>
          <p:nvPr/>
        </p:nvSpPr>
        <p:spPr>
          <a:xfrm>
            <a:off x="6398277" y="2132856"/>
            <a:ext cx="46993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http://www.artbohemia.cz/img/capek-josef/16817-karelcapek1.jpg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27662"/>
            <a:ext cx="1728192" cy="2754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4016439"/>
            <a:ext cx="2381250" cy="214312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983221" y="6165304"/>
            <a:ext cx="192596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http://obalky.kosmas.cz/ArticleCovers/146044_big.jpg</a:t>
            </a:r>
          </a:p>
        </p:txBody>
      </p:sp>
    </p:spTree>
    <p:extLst>
      <p:ext uri="{BB962C8B-B14F-4D97-AF65-F5344CB8AC3E}">
        <p14:creationId xmlns:p14="http://schemas.microsoft.com/office/powerpoint/2010/main" xmlns="" val="88609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75000"/>
                  <a:shade val="30000"/>
                  <a:satMod val="115000"/>
                </a:schemeClr>
              </a:gs>
              <a:gs pos="50000">
                <a:schemeClr val="accent2">
                  <a:lumMod val="75000"/>
                  <a:shade val="67500"/>
                  <a:satMod val="115000"/>
                </a:schemeClr>
              </a:gs>
              <a:gs pos="100000">
                <a:schemeClr val="accent2">
                  <a:lumMod val="75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do roku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1933-1935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4584" y="1602234"/>
            <a:ext cx="8229600" cy="5141168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/>
              <a:t>tzv. </a:t>
            </a:r>
            <a:r>
              <a:rPr lang="cs-CZ" sz="2400" u="sng" dirty="0"/>
              <a:t>noetická trilogie (poznávací)</a:t>
            </a:r>
            <a:r>
              <a:rPr lang="cs-CZ" sz="2400" dirty="0"/>
              <a:t>, patří k vrcholům Čapkova </a:t>
            </a:r>
            <a:r>
              <a:rPr lang="cs-CZ" sz="2400" dirty="0" smtClean="0"/>
              <a:t>díla</a:t>
            </a:r>
            <a:br>
              <a:rPr lang="cs-CZ" sz="2400" dirty="0" smtClean="0"/>
            </a:br>
            <a:endParaRPr lang="cs-CZ" sz="2400" dirty="0"/>
          </a:p>
          <a:p>
            <a:pPr marL="0" indent="0">
              <a:buNone/>
            </a:pP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Hordubal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/>
              <a:t>příběh </a:t>
            </a:r>
            <a:r>
              <a:rPr lang="cs-CZ" sz="2400" dirty="0"/>
              <a:t>s detektivní zápletkou, kde </a:t>
            </a:r>
            <a:r>
              <a:rPr lang="cs-CZ" sz="2400" dirty="0" err="1"/>
              <a:t>Hordubal</a:t>
            </a:r>
            <a:r>
              <a:rPr lang="cs-CZ" sz="2400" dirty="0"/>
              <a:t>,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který </a:t>
            </a:r>
            <a:r>
              <a:rPr lang="cs-CZ" sz="2400" dirty="0"/>
              <a:t>se vrací po letech domů z Ameriky ke své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ženě (</a:t>
            </a:r>
            <a:r>
              <a:rPr lang="cs-CZ" sz="2400" dirty="0"/>
              <a:t>Podkarpatská Rus), je brutálně zavražděn,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patrně čeledínem </a:t>
            </a:r>
            <a:r>
              <a:rPr lang="cs-CZ" sz="2400" dirty="0"/>
              <a:t>Štěpánem, </a:t>
            </a:r>
            <a:r>
              <a:rPr lang="cs-CZ" sz="2400" dirty="0" smtClean="0"/>
              <a:t>milencem </a:t>
            </a:r>
            <a:r>
              <a:rPr lang="cs-CZ" sz="2400" dirty="0"/>
              <a:t>jeho </a:t>
            </a:r>
            <a:r>
              <a:rPr lang="cs-CZ" sz="2400" dirty="0" smtClean="0"/>
              <a:t>ženy.  </a:t>
            </a:r>
            <a:br>
              <a:rPr lang="cs-CZ" sz="2400" dirty="0" smtClean="0"/>
            </a:br>
            <a:r>
              <a:rPr lang="cs-CZ" sz="2400" dirty="0" smtClean="0"/>
              <a:t>Příběh </a:t>
            </a:r>
            <a:r>
              <a:rPr lang="cs-CZ" sz="2400" dirty="0"/>
              <a:t>je zde viděn </a:t>
            </a:r>
            <a:r>
              <a:rPr lang="cs-CZ" sz="2400" dirty="0" smtClean="0"/>
              <a:t>očima několika </a:t>
            </a:r>
            <a:r>
              <a:rPr lang="cs-CZ" sz="2400" dirty="0"/>
              <a:t>účastníků,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například </a:t>
            </a:r>
            <a:r>
              <a:rPr lang="cs-CZ" sz="2400" dirty="0"/>
              <a:t>četníků, </a:t>
            </a:r>
            <a:r>
              <a:rPr lang="cs-CZ" sz="2400" dirty="0" smtClean="0"/>
              <a:t>titulní </a:t>
            </a:r>
            <a:r>
              <a:rPr lang="cs-CZ" sz="2400" dirty="0"/>
              <a:t>postavy, </a:t>
            </a:r>
            <a:r>
              <a:rPr lang="cs-CZ" sz="2400" dirty="0" smtClean="0"/>
              <a:t>soudce</a:t>
            </a:r>
            <a:r>
              <a:rPr lang="cs-CZ" sz="2400" dirty="0"/>
              <a:t>. </a:t>
            </a:r>
          </a:p>
          <a:p>
            <a:pPr marL="0" indent="0"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Povětroň</a:t>
            </a:r>
          </a:p>
          <a:p>
            <a:r>
              <a:rPr lang="cs-CZ" sz="2400" dirty="0" smtClean="0"/>
              <a:t>v </a:t>
            </a:r>
            <a:r>
              <a:rPr lang="cs-CZ" sz="2400" dirty="0"/>
              <a:t>nemocnici leží umírající člověk. Je zcela bez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dokumentů </a:t>
            </a:r>
            <a:r>
              <a:rPr lang="cs-CZ" sz="2400" dirty="0"/>
              <a:t>a tři lidé - jeptiška, jasnovidec a </a:t>
            </a:r>
            <a:r>
              <a:rPr lang="cs-CZ" sz="2400" dirty="0" smtClean="0"/>
              <a:t>básník</a:t>
            </a:r>
            <a:br>
              <a:rPr lang="cs-CZ" sz="2400" dirty="0" smtClean="0"/>
            </a:br>
            <a:r>
              <a:rPr lang="cs-CZ" sz="2400" dirty="0" smtClean="0"/>
              <a:t>– se </a:t>
            </a:r>
            <a:r>
              <a:rPr lang="cs-CZ" sz="2400" dirty="0"/>
              <a:t>snaží rekonstruovat jeho život. Vznikají tak tři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verze </a:t>
            </a:r>
            <a:r>
              <a:rPr lang="cs-CZ" sz="2400" dirty="0"/>
              <a:t>jednoho lidského života.</a:t>
            </a:r>
          </a:p>
          <a:p>
            <a:pPr marL="0" indent="0">
              <a:buNone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Obyčejný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</a:p>
          <a:p>
            <a:r>
              <a:rPr lang="cs-CZ" sz="2400" dirty="0" smtClean="0"/>
              <a:t>retrospektivní </a:t>
            </a:r>
            <a:r>
              <a:rPr lang="cs-CZ" sz="2400" dirty="0"/>
              <a:t>autobiografie úředníka, který celý život pracoval na železnici.</a:t>
            </a:r>
          </a:p>
          <a:p>
            <a:pPr marL="0" indent="0">
              <a:buNone/>
            </a:pPr>
            <a:endParaRPr lang="cs-CZ" sz="3100" b="1" dirty="0"/>
          </a:p>
        </p:txBody>
      </p:sp>
      <p:sp>
        <p:nvSpPr>
          <p:cNvPr id="7" name="Obdélník 6"/>
          <p:cNvSpPr/>
          <p:nvPr/>
        </p:nvSpPr>
        <p:spPr>
          <a:xfrm>
            <a:off x="6732241" y="5476587"/>
            <a:ext cx="216024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http://www.amazonek.cz/obrazky/hordubal-povetron-obycejny-zivot-capek-karel-e178693-full.jpg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38" y="2276872"/>
            <a:ext cx="2136569" cy="3165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9377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50000"/>
                  <a:shade val="30000"/>
                  <a:satMod val="115000"/>
                </a:schemeClr>
              </a:gs>
              <a:gs pos="50000">
                <a:schemeClr val="accent2">
                  <a:lumMod val="50000"/>
                  <a:shade val="67500"/>
                  <a:satMod val="115000"/>
                </a:schemeClr>
              </a:gs>
              <a:gs pos="100000">
                <a:schemeClr val="accent2">
                  <a:lumMod val="5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1933-1935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4584" y="1602234"/>
            <a:ext cx="8229600" cy="1117719"/>
          </a:xfrm>
        </p:spPr>
        <p:txBody>
          <a:bodyPr>
            <a:normAutofit/>
          </a:bodyPr>
          <a:lstStyle/>
          <a:p>
            <a:r>
              <a:rPr lang="cs-CZ" sz="1800" dirty="0"/>
              <a:t>díla </a:t>
            </a:r>
            <a:r>
              <a:rPr lang="cs-CZ" sz="1800" u="sng" dirty="0"/>
              <a:t>protifašistická a filozofická   </a:t>
            </a:r>
          </a:p>
          <a:p>
            <a:pPr marL="0" indent="0">
              <a:buNone/>
            </a:pPr>
            <a:r>
              <a:rPr lang="cs-CZ" sz="1800" b="1" dirty="0"/>
              <a:t>Hovory s T. G. M. </a:t>
            </a:r>
            <a:r>
              <a:rPr lang="cs-CZ" sz="1800" dirty="0"/>
              <a:t>– </a:t>
            </a:r>
            <a:r>
              <a:rPr lang="cs-CZ" sz="1800" dirty="0" smtClean="0"/>
              <a:t> rozhovory </a:t>
            </a:r>
            <a:r>
              <a:rPr lang="cs-CZ" sz="1800" dirty="0"/>
              <a:t>s </a:t>
            </a:r>
            <a:r>
              <a:rPr lang="cs-CZ" sz="1800" dirty="0" smtClean="0"/>
              <a:t>prezidentem Tomášem </a:t>
            </a:r>
            <a:r>
              <a:rPr lang="cs-CZ" sz="1800" dirty="0" err="1"/>
              <a:t>Garriguem</a:t>
            </a:r>
            <a:r>
              <a:rPr lang="cs-CZ" sz="1800" dirty="0"/>
              <a:t> </a:t>
            </a:r>
            <a:r>
              <a:rPr lang="cs-CZ" sz="1800" dirty="0" smtClean="0"/>
              <a:t>Masarykem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6305902" y="2719953"/>
            <a:ext cx="250202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http://www3.bookfan-static.eu/images/cover/book/2/0/6/2/5/Valka-s-mloky-Karel-Capek---w-280-h-350.jpg</a:t>
            </a:r>
          </a:p>
        </p:txBody>
      </p:sp>
      <p:pic>
        <p:nvPicPr>
          <p:cNvPr id="10" name="obrázek 52" descr="http://www3.bookfan-static.eu/images/cover/book/2/0/6/2/5/Valka-s-mloky-Karel-Capek---w-280-h-350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63781" y="3234614"/>
            <a:ext cx="2672715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01903" y="2420888"/>
            <a:ext cx="5661877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Válka s </a:t>
            </a:r>
            <a:r>
              <a:rPr lang="cs-CZ" b="1" dirty="0" smtClean="0"/>
              <a:t>mloky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protifašistický </a:t>
            </a:r>
            <a:r>
              <a:rPr lang="cs-CZ" dirty="0"/>
              <a:t>utopický román z roku 1936, kde je rozpínavost mloků předzvěstí rozpínajícího se fašismu. I v tomto díle je zneužito něco, co mělo lidem nejprve pomáhat. Lidé zjistí, že se inteligentní mloci   mohou stát levnou pracovní silou. Mloci se ale osamostatní a chtějí pro sebe co </a:t>
            </a:r>
            <a:r>
              <a:rPr lang="cs-CZ" dirty="0" smtClean="0"/>
              <a:t>největší </a:t>
            </a:r>
            <a:r>
              <a:rPr lang="cs-CZ" dirty="0"/>
              <a:t>životní prostor. Rozšiřují svá území stejně jako se v tehdejší době rozšiřoval vliv fašismu v Evropě.</a:t>
            </a:r>
          </a:p>
          <a:p>
            <a:r>
              <a:rPr lang="cs-CZ" b="1" dirty="0"/>
              <a:t>Bílá </a:t>
            </a:r>
            <a:r>
              <a:rPr lang="cs-CZ" b="1" dirty="0" smtClean="0"/>
              <a:t>nemoc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divadelní  </a:t>
            </a:r>
            <a:r>
              <a:rPr lang="cs-CZ" dirty="0"/>
              <a:t>hra,  protiválečná, antimilitaristická. Hlavním hrdinou je doktor </a:t>
            </a:r>
            <a:r>
              <a:rPr lang="cs-CZ" dirty="0" err="1"/>
              <a:t>Galén</a:t>
            </a:r>
            <a:r>
              <a:rPr lang="cs-CZ" dirty="0"/>
              <a:t>, který odmítá vydat lék, dokud na světě nebude mír. Vůdce Maršál nejprve nesouhlasí, ale poté, co sám onemocní, slíbí </a:t>
            </a:r>
            <a:r>
              <a:rPr lang="cs-CZ" dirty="0" err="1"/>
              <a:t>Galénovi</a:t>
            </a:r>
            <a:r>
              <a:rPr lang="cs-CZ" dirty="0"/>
              <a:t> mír. </a:t>
            </a:r>
            <a:r>
              <a:rPr lang="cs-CZ" dirty="0" err="1"/>
              <a:t>Galén</a:t>
            </a:r>
            <a:r>
              <a:rPr lang="cs-CZ" dirty="0"/>
              <a:t> nese lék, je ale ušlapán zfanatizovaným davem.</a:t>
            </a:r>
          </a:p>
        </p:txBody>
      </p:sp>
    </p:spTree>
    <p:extLst>
      <p:ext uri="{BB962C8B-B14F-4D97-AF65-F5344CB8AC3E}">
        <p14:creationId xmlns:p14="http://schemas.microsoft.com/office/powerpoint/2010/main" xmlns="" val="164333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9832" y="1556792"/>
            <a:ext cx="5616624" cy="515719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500" b="1" dirty="0">
                <a:latin typeface="Segoe Print" pitchFamily="2" charset="0"/>
              </a:rPr>
              <a:t>DR. GALÉN: Ne! Válka ne! Nesmí být žádná válka! Poslyšte, ne, válka nesmí být!</a:t>
            </a:r>
          </a:p>
          <a:p>
            <a:pPr>
              <a:buNone/>
            </a:pPr>
            <a:r>
              <a:rPr lang="cs-CZ" sz="1500" b="1" dirty="0">
                <a:latin typeface="Segoe Print" pitchFamily="2" charset="0"/>
              </a:rPr>
              <a:t>Výkřiky: Co to říkal? Zrádce! Zbabělec! Mažte ho!</a:t>
            </a:r>
          </a:p>
          <a:p>
            <a:pPr>
              <a:buNone/>
            </a:pPr>
            <a:r>
              <a:rPr lang="cs-CZ" sz="1500" b="1" dirty="0">
                <a:latin typeface="Segoe Print" pitchFamily="2" charset="0"/>
              </a:rPr>
              <a:t>DR. GALÉN: Musí být mír! Pusťte mne - já jdu k maršálovi -</a:t>
            </a:r>
          </a:p>
          <a:p>
            <a:pPr>
              <a:buNone/>
            </a:pPr>
            <a:r>
              <a:rPr lang="cs-CZ" sz="1500" b="1" dirty="0">
                <a:latin typeface="Segoe Print" pitchFamily="2" charset="0"/>
              </a:rPr>
              <a:t>Výkřiky: Urazil maršála! Na lucernu! </a:t>
            </a:r>
            <a:r>
              <a:rPr lang="cs-CZ" sz="1500" b="1" dirty="0" err="1">
                <a:latin typeface="Segoe Print" pitchFamily="2" charset="0"/>
              </a:rPr>
              <a:t>Zabte</a:t>
            </a:r>
            <a:r>
              <a:rPr lang="cs-CZ" sz="1500" b="1" dirty="0">
                <a:latin typeface="Segoe Print" pitchFamily="2" charset="0"/>
              </a:rPr>
              <a:t> ho!</a:t>
            </a:r>
          </a:p>
          <a:p>
            <a:pPr>
              <a:buNone/>
            </a:pPr>
            <a:r>
              <a:rPr lang="cs-CZ" sz="1500" b="1" dirty="0">
                <a:latin typeface="Segoe Print" pitchFamily="2" charset="0"/>
              </a:rPr>
              <a:t>Hlučící zástup se zavře kolem doktora </a:t>
            </a:r>
            <a:r>
              <a:rPr lang="cs-CZ" sz="1500" b="1" dirty="0" err="1">
                <a:latin typeface="Segoe Print" pitchFamily="2" charset="0"/>
              </a:rPr>
              <a:t>Galéna</a:t>
            </a:r>
            <a:r>
              <a:rPr lang="cs-CZ" sz="1500" b="1" dirty="0">
                <a:latin typeface="Segoe Print" pitchFamily="2" charset="0"/>
              </a:rPr>
              <a:t>. Zmatená vřava.</a:t>
            </a:r>
          </a:p>
          <a:p>
            <a:pPr>
              <a:buNone/>
            </a:pPr>
            <a:r>
              <a:rPr lang="cs-CZ" sz="1500" b="1" dirty="0">
                <a:latin typeface="Segoe Print" pitchFamily="2" charset="0"/>
              </a:rPr>
              <a:t>Zástup se rozestupuje. Na zemi leží dr. </a:t>
            </a:r>
            <a:r>
              <a:rPr lang="cs-CZ" sz="1500" b="1" dirty="0" err="1">
                <a:latin typeface="Segoe Print" pitchFamily="2" charset="0"/>
              </a:rPr>
              <a:t>Galén</a:t>
            </a:r>
            <a:r>
              <a:rPr lang="cs-CZ" sz="1500" b="1" dirty="0">
                <a:latin typeface="Segoe Print" pitchFamily="2" charset="0"/>
              </a:rPr>
              <a:t> a jeho kufřík.</a:t>
            </a:r>
          </a:p>
          <a:p>
            <a:pPr>
              <a:buNone/>
            </a:pPr>
            <a:r>
              <a:rPr lang="cs-CZ" sz="1500" b="1" dirty="0">
                <a:latin typeface="Segoe Print" pitchFamily="2" charset="0"/>
              </a:rPr>
              <a:t>Syn kopne do něho: Vstávej, potvoro! Koukej mazat, nebo -</a:t>
            </a:r>
          </a:p>
          <a:p>
            <a:pPr>
              <a:buNone/>
            </a:pPr>
            <a:r>
              <a:rPr lang="cs-CZ" sz="1500" b="1" dirty="0">
                <a:latin typeface="Segoe Print" pitchFamily="2" charset="0"/>
              </a:rPr>
              <a:t>Jedem ze zástupu klekne k ležícímu: Počkat, občane. Ono je po něm.</a:t>
            </a:r>
          </a:p>
          <a:p>
            <a:pPr>
              <a:buNone/>
            </a:pPr>
            <a:r>
              <a:rPr lang="cs-CZ" sz="1500" b="1" dirty="0">
                <a:latin typeface="Segoe Print" pitchFamily="2" charset="0"/>
              </a:rPr>
              <a:t>SYN: Žádná škoda. O jednoho zrádce míň. Sláva maršálovi!</a:t>
            </a:r>
          </a:p>
          <a:p>
            <a:pPr>
              <a:buNone/>
            </a:pPr>
            <a:r>
              <a:rPr lang="cs-CZ" sz="1500" b="1" dirty="0">
                <a:latin typeface="Segoe Print" pitchFamily="2" charset="0"/>
              </a:rPr>
              <a:t>Zástup: Ať žije maršál! Maršál! </a:t>
            </a:r>
            <a:r>
              <a:rPr lang="cs-CZ" sz="1500" b="1" dirty="0" err="1">
                <a:latin typeface="Segoe Print" pitchFamily="2" charset="0"/>
              </a:rPr>
              <a:t>Mar</a:t>
            </a:r>
            <a:r>
              <a:rPr lang="cs-CZ" sz="1500" b="1" dirty="0">
                <a:latin typeface="Segoe Print" pitchFamily="2" charset="0"/>
              </a:rPr>
              <a:t>-šál!</a:t>
            </a:r>
          </a:p>
          <a:p>
            <a:pPr>
              <a:buNone/>
            </a:pPr>
            <a:r>
              <a:rPr lang="cs-CZ" sz="1500" b="1" dirty="0">
                <a:latin typeface="Segoe Print" pitchFamily="2" charset="0"/>
              </a:rPr>
              <a:t>Syn otevře kufřík: Hele, byl to nějaký doktor! Rozbíjí lahvičky s léky a dupe na ně. Tak! Ať žije válka! Ať žije maršál!</a:t>
            </a:r>
            <a:endParaRPr lang="cs-CZ" sz="1500" b="1" dirty="0" smtClean="0">
              <a:latin typeface="Segoe Print" pitchFamily="2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Bílá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nemoc - ukázka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3118"/>
            <a:ext cx="2533650" cy="407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35385" y="5877272"/>
            <a:ext cx="170993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http://www.antikbuddha.com/photos/7048.jpg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50000"/>
                  <a:shade val="30000"/>
                  <a:satMod val="115000"/>
                </a:schemeClr>
              </a:gs>
              <a:gs pos="50000">
                <a:schemeClr val="accent2">
                  <a:lumMod val="50000"/>
                  <a:shade val="67500"/>
                  <a:satMod val="115000"/>
                </a:schemeClr>
              </a:gs>
              <a:gs pos="100000">
                <a:schemeClr val="accent2">
                  <a:lumMod val="5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</a:t>
            </a:r>
            <a:r>
              <a:rPr lang="cs-CZ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1933-1935 – další díla </a:t>
            </a:r>
            <a:endParaRPr lang="cs-CZ" dirty="0"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16216" y="6459687"/>
            <a:ext cx="216110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http://www.ebookeater.cz/upload/img/catalog/products/gallery/detail/201207/254-250-1341302340.png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199" y="1600200"/>
            <a:ext cx="8220125" cy="52578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Matka</a:t>
            </a:r>
          </a:p>
          <a:p>
            <a:r>
              <a:rPr lang="cs-CZ" dirty="0" smtClean="0"/>
              <a:t>hra </a:t>
            </a:r>
            <a:r>
              <a:rPr lang="cs-CZ" dirty="0"/>
              <a:t>o třech dějstvích, drama matky, která ve válce přišla o muže a své tři syny. Čtvrtého, nejmladšího syna </a:t>
            </a:r>
            <a:r>
              <a:rPr lang="cs-CZ" dirty="0" err="1"/>
              <a:t>Toniho</a:t>
            </a:r>
            <a:r>
              <a:rPr lang="cs-CZ" dirty="0"/>
              <a:t>, nechce pustit bojovat, aby nepřišla o vše, co ji na  světě </a:t>
            </a:r>
            <a:r>
              <a:rPr lang="cs-CZ" dirty="0" smtClean="0"/>
              <a:t>zbylo. </a:t>
            </a:r>
            <a:r>
              <a:rPr lang="cs-CZ" dirty="0"/>
              <a:t>Své rozhodnutí, ale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přehodnotí</a:t>
            </a:r>
            <a:r>
              <a:rPr lang="cs-CZ" dirty="0"/>
              <a:t>, když v rozhlase slyší o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válečných </a:t>
            </a:r>
            <a:r>
              <a:rPr lang="cs-CZ" dirty="0"/>
              <a:t>hrůzách a zabíjení dětí. Končí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tím</a:t>
            </a:r>
            <a:r>
              <a:rPr lang="cs-CZ" dirty="0"/>
              <a:t>, že </a:t>
            </a:r>
            <a:r>
              <a:rPr lang="cs-CZ" dirty="0" err="1"/>
              <a:t>Tonimu</a:t>
            </a:r>
            <a:r>
              <a:rPr lang="cs-CZ" dirty="0"/>
              <a:t> podává pušku a říká: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„</a:t>
            </a:r>
            <a:r>
              <a:rPr lang="cs-CZ" dirty="0"/>
              <a:t>Jdi“. Gesto matky symbolizuje zároveň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výzvu </a:t>
            </a:r>
            <a:r>
              <a:rPr lang="cs-CZ" dirty="0"/>
              <a:t>k boji českého národa proti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fašistickému </a:t>
            </a:r>
            <a:r>
              <a:rPr lang="cs-CZ" dirty="0"/>
              <a:t>nebezpečí. </a:t>
            </a:r>
          </a:p>
          <a:p>
            <a:r>
              <a:rPr lang="cs-CZ" dirty="0" smtClean="0"/>
              <a:t>román </a:t>
            </a:r>
            <a:r>
              <a:rPr lang="cs-CZ" b="1" dirty="0"/>
              <a:t>První parta</a:t>
            </a:r>
          </a:p>
          <a:p>
            <a:pPr marL="0" indent="0">
              <a:buNone/>
            </a:pPr>
            <a:r>
              <a:rPr lang="cs-CZ" b="1" dirty="0"/>
              <a:t>Život a dílo skladatele </a:t>
            </a:r>
            <a:r>
              <a:rPr lang="cs-CZ" b="1" dirty="0" smtClean="0"/>
              <a:t>Foltýna</a:t>
            </a:r>
          </a:p>
          <a:p>
            <a:r>
              <a:rPr lang="cs-CZ" dirty="0" smtClean="0"/>
              <a:t>nedokončený </a:t>
            </a:r>
            <a:r>
              <a:rPr lang="cs-CZ" dirty="0"/>
              <a:t>román. 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39624"/>
            <a:ext cx="2161109" cy="322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1220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08912" cy="511256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300" b="1" dirty="0" smtClean="0">
                <a:latin typeface="Segoe Print" pitchFamily="2" charset="0"/>
              </a:rPr>
              <a:t>ŽENSKÝ </a:t>
            </a:r>
            <a:r>
              <a:rPr lang="cs-CZ" sz="1300" b="1" dirty="0">
                <a:latin typeface="Segoe Print" pitchFamily="2" charset="0"/>
              </a:rPr>
              <a:t>HLAS V AMPLIONU: Slyšte, slyšte, slyšte! Voláme všechny muže. Voláme národ do boje. Vlast volá své děti. Do zbraně! Do zbraně!</a:t>
            </a:r>
          </a:p>
          <a:p>
            <a:pPr>
              <a:buNone/>
            </a:pPr>
            <a:r>
              <a:rPr lang="cs-CZ" sz="1300" b="1" dirty="0">
                <a:latin typeface="Segoe Print" pitchFamily="2" charset="0"/>
              </a:rPr>
              <a:t>MATKA: Co, ty ještě křičíš? Ještě nemáš dost, ty matko? Ještě tam posíláš jiné?</a:t>
            </a:r>
          </a:p>
          <a:p>
            <a:pPr>
              <a:buNone/>
            </a:pPr>
            <a:r>
              <a:rPr lang="cs-CZ" sz="1300" b="1" dirty="0">
                <a:latin typeface="Segoe Print" pitchFamily="2" charset="0"/>
              </a:rPr>
              <a:t>MUŽSKÝ HLAS V AMPLIONU: Halo, halo! Velitelství západního úseku hlásí: Bojujeme na celé frontě proti pře­sile. Boj na obou stranách nabývá nebývalé zuřivosti. Naši letci hlásí nástup nových nepřátelských divisí</a:t>
            </a:r>
          </a:p>
          <a:p>
            <a:pPr>
              <a:buNone/>
            </a:pPr>
            <a:r>
              <a:rPr lang="cs-CZ" sz="1300" b="1" dirty="0">
                <a:latin typeface="Segoe Print" pitchFamily="2" charset="0"/>
              </a:rPr>
              <a:t>(Bušení na dveře.) HLAS TONIHO: Mami! Maminko!</a:t>
            </a:r>
          </a:p>
          <a:p>
            <a:pPr>
              <a:buNone/>
            </a:pPr>
            <a:r>
              <a:rPr lang="cs-CZ" sz="1300" b="1" dirty="0">
                <a:latin typeface="Segoe Print" pitchFamily="2" charset="0"/>
              </a:rPr>
              <a:t>MATKA (otočí knoflíkem radia): Ticho!</a:t>
            </a:r>
          </a:p>
          <a:p>
            <a:pPr>
              <a:buNone/>
            </a:pPr>
            <a:r>
              <a:rPr lang="cs-CZ" sz="1300" b="1" dirty="0">
                <a:latin typeface="Segoe Print" pitchFamily="2" charset="0"/>
              </a:rPr>
              <a:t>(Bušení na dveře.)</a:t>
            </a:r>
          </a:p>
          <a:p>
            <a:pPr>
              <a:buNone/>
            </a:pPr>
            <a:r>
              <a:rPr lang="cs-CZ" sz="1300" b="1" dirty="0">
                <a:latin typeface="Segoe Print" pitchFamily="2" charset="0"/>
              </a:rPr>
              <a:t>HLAS TONIHO: Maminko, jsi tam?</a:t>
            </a:r>
          </a:p>
          <a:p>
            <a:pPr>
              <a:buNone/>
            </a:pPr>
            <a:r>
              <a:rPr lang="cs-CZ" sz="1300" b="1" dirty="0" smtClean="0">
                <a:latin typeface="Segoe Print" pitchFamily="2" charset="0"/>
              </a:rPr>
              <a:t>MATKA</a:t>
            </a:r>
            <a:r>
              <a:rPr lang="cs-CZ" sz="1300" b="1" dirty="0">
                <a:latin typeface="Segoe Print" pitchFamily="2" charset="0"/>
              </a:rPr>
              <a:t>: Ano, maličký. (Dává znamení, aby někdo zhasil.) Už jdu.</a:t>
            </a:r>
          </a:p>
          <a:p>
            <a:pPr>
              <a:buNone/>
            </a:pPr>
            <a:r>
              <a:rPr lang="cs-CZ" sz="1300" b="1" dirty="0" smtClean="0">
                <a:latin typeface="Segoe Print" pitchFamily="2" charset="0"/>
              </a:rPr>
              <a:t>...</a:t>
            </a:r>
            <a:endParaRPr lang="cs-CZ" sz="1300" b="1" dirty="0">
              <a:latin typeface="Segoe Print" pitchFamily="2" charset="0"/>
            </a:endParaRPr>
          </a:p>
          <a:p>
            <a:pPr>
              <a:buNone/>
            </a:pPr>
            <a:r>
              <a:rPr lang="cs-CZ" sz="1300" b="1" dirty="0">
                <a:latin typeface="Segoe Print" pitchFamily="2" charset="0"/>
              </a:rPr>
              <a:t>ŽENSKÝ HLAS V AMPLIONU: Slyšte, slyšte, slyšte! Voláme k amplionu celý svět! Voláme lidi! Nepřátelská letadla napadla dnes ráno vesnici </a:t>
            </a:r>
            <a:r>
              <a:rPr lang="cs-CZ" sz="1300" b="1" dirty="0" err="1">
                <a:latin typeface="Segoe Print" pitchFamily="2" charset="0"/>
              </a:rPr>
              <a:t>Borgo</a:t>
            </a:r>
            <a:r>
              <a:rPr lang="cs-CZ" sz="1300" b="1" dirty="0">
                <a:latin typeface="Segoe Print" pitchFamily="2" charset="0"/>
              </a:rPr>
              <a:t> a svrhla pumy na obecnou školu. Do prchajících dětí střílela ze strojních pušek. Osmdesát dětí bylo raněno. Devatenáct dětí po­stříleno. Třicet pět dětí bylo výbuchem... roztrháno.</a:t>
            </a:r>
          </a:p>
          <a:p>
            <a:pPr>
              <a:buNone/>
            </a:pPr>
            <a:r>
              <a:rPr lang="cs-CZ" sz="1300" b="1" dirty="0">
                <a:latin typeface="Segoe Print" pitchFamily="2" charset="0"/>
              </a:rPr>
              <a:t>MATKA: Co říkáš? Děti? Copak někdo zabíjí děti?</a:t>
            </a:r>
          </a:p>
          <a:p>
            <a:pPr>
              <a:buNone/>
            </a:pPr>
            <a:r>
              <a:rPr lang="cs-CZ" sz="1300" b="1" dirty="0">
                <a:latin typeface="Segoe Print" pitchFamily="2" charset="0"/>
              </a:rPr>
              <a:t>TONI (hledá na mapě): Kde to je... kde to je ...</a:t>
            </a:r>
          </a:p>
          <a:p>
            <a:pPr>
              <a:buNone/>
            </a:pPr>
            <a:r>
              <a:rPr lang="cs-CZ" sz="1300" b="1" dirty="0">
                <a:latin typeface="Segoe Print" pitchFamily="2" charset="0"/>
              </a:rPr>
              <a:t>MATKA (stoji jako zkamenělá): Děti! Malé, usmrkané děti!</a:t>
            </a:r>
          </a:p>
          <a:p>
            <a:pPr>
              <a:buNone/>
            </a:pPr>
            <a:r>
              <a:rPr lang="cs-CZ" sz="1300" b="1" dirty="0">
                <a:latin typeface="Segoe Print" pitchFamily="2" charset="0"/>
              </a:rPr>
              <a:t>(Ticho.)</a:t>
            </a:r>
          </a:p>
          <a:p>
            <a:pPr>
              <a:buNone/>
            </a:pPr>
            <a:r>
              <a:rPr lang="cs-CZ" sz="1300" b="1" dirty="0">
                <a:latin typeface="Segoe Print" pitchFamily="2" charset="0"/>
              </a:rPr>
              <a:t>MATKA (strhne se stěny pušku a podává ji oběma rukama </a:t>
            </a:r>
            <a:r>
              <a:rPr lang="cs-CZ" sz="1300" b="1" dirty="0" err="1">
                <a:latin typeface="Segoe Print" pitchFamily="2" charset="0"/>
              </a:rPr>
              <a:t>Tonimu</a:t>
            </a:r>
            <a:r>
              <a:rPr lang="cs-CZ" sz="1300" b="1" dirty="0">
                <a:latin typeface="Segoe Print" pitchFamily="2" charset="0"/>
              </a:rPr>
              <a:t>. S velkým gestem): Jdi!</a:t>
            </a:r>
            <a:endParaRPr lang="cs-CZ" sz="1300" b="1" dirty="0" smtClean="0">
              <a:latin typeface="Segoe Print" pitchFamily="2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Matka -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ukázka</a:t>
            </a:r>
          </a:p>
        </p:txBody>
      </p:sp>
    </p:spTree>
    <p:extLst>
      <p:ext uri="{BB962C8B-B14F-4D97-AF65-F5344CB8AC3E}">
        <p14:creationId xmlns:p14="http://schemas.microsoft.com/office/powerpoint/2010/main" xmlns="" val="1705468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997152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psal pohádky</a:t>
            </a:r>
          </a:p>
          <a:p>
            <a:r>
              <a:rPr lang="cs-CZ" dirty="0"/>
              <a:t>rysy Čapkových pohádek: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pohádkové </a:t>
            </a:r>
            <a:r>
              <a:rPr lang="cs-CZ" dirty="0"/>
              <a:t>bytosti jsou polidštěné, mají lidské vlastnosti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pohádky </a:t>
            </a:r>
            <a:r>
              <a:rPr lang="cs-CZ" dirty="0"/>
              <a:t>se </a:t>
            </a:r>
            <a:r>
              <a:rPr lang="cs-CZ" dirty="0" smtClean="0"/>
              <a:t>odehrávají na </a:t>
            </a:r>
            <a:r>
              <a:rPr lang="cs-CZ" dirty="0"/>
              <a:t>skutečných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místech </a:t>
            </a:r>
            <a:r>
              <a:rPr lang="cs-CZ" dirty="0"/>
              <a:t>(např. Úpice, Hronov..)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žádná </a:t>
            </a:r>
            <a:r>
              <a:rPr lang="cs-CZ" dirty="0"/>
              <a:t>postava není jen záporná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hra </a:t>
            </a:r>
            <a:r>
              <a:rPr lang="cs-CZ" dirty="0"/>
              <a:t>s jazykem, </a:t>
            </a:r>
            <a:r>
              <a:rPr lang="cs-CZ" dirty="0" smtClean="0"/>
              <a:t>např</a:t>
            </a:r>
            <a:r>
              <a:rPr lang="cs-CZ" dirty="0"/>
              <a:t>. hromadění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synonym, </a:t>
            </a:r>
            <a:r>
              <a:rPr lang="cs-CZ" dirty="0"/>
              <a:t>novotvarů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/>
              <a:t>Devatero pohádek</a:t>
            </a:r>
          </a:p>
          <a:p>
            <a:pPr marL="0" indent="0">
              <a:buNone/>
            </a:pPr>
            <a:r>
              <a:rPr lang="cs-CZ" b="1" dirty="0"/>
              <a:t>Dášeňka čili Život štěněte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děti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58" descr="http://www1.bookfan-static.eu/images/cover/book/2/0/5/8/2/Devatero-pohadek-Karel-Capek---w-235-h-354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924944"/>
            <a:ext cx="2236470" cy="33762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467526" y="5562575"/>
            <a:ext cx="81896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http://www1.bookfan-static.eu/images/cover/book/2/0/5/8/2/Devatero-pohadek-Karel-Capek---w-235-h-354.jpg</a:t>
            </a:r>
          </a:p>
        </p:txBody>
      </p:sp>
    </p:spTree>
    <p:extLst>
      <p:ext uri="{BB962C8B-B14F-4D97-AF65-F5344CB8AC3E}">
        <p14:creationId xmlns:p14="http://schemas.microsoft.com/office/powerpoint/2010/main" xmlns="" val="88646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File:Karel-Capek-Grave-With-Robot-To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34172"/>
            <a:ext cx="3960440" cy="2970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le:Karel Capek 1925 carto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76672"/>
            <a:ext cx="41052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64595">
            <a:off x="339263" y="787088"/>
            <a:ext cx="4454927" cy="21421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36712" y="6334327"/>
            <a:ext cx="3222104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 smtClean="0"/>
              <a:t>http://upload.wikimedia.org/wikipedia/commons/5/52/Karel-Capek-Grave-With-Robot-Toy.jpg</a:t>
            </a:r>
            <a:endParaRPr lang="cs-CZ" sz="600" dirty="0"/>
          </a:p>
        </p:txBody>
      </p:sp>
      <p:sp>
        <p:nvSpPr>
          <p:cNvPr id="5" name="Obdélník 4"/>
          <p:cNvSpPr/>
          <p:nvPr/>
        </p:nvSpPr>
        <p:spPr>
          <a:xfrm>
            <a:off x="5229609" y="6212169"/>
            <a:ext cx="293407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http://upload.wikimedia.org/wikipedia/commons/c/c3/Karel_Capek_1925_cartoon.jpg</a:t>
            </a:r>
          </a:p>
        </p:txBody>
      </p:sp>
      <p:sp>
        <p:nvSpPr>
          <p:cNvPr id="6" name="Obdélník 5"/>
          <p:cNvSpPr/>
          <p:nvPr/>
        </p:nvSpPr>
        <p:spPr>
          <a:xfrm rot="20585314">
            <a:off x="492466" y="684794"/>
            <a:ext cx="2943609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http://upload.wikimedia.org/wikipedia/commons/b/b8/PODPISKARLA%C4%8CAPKA.jpg</a:t>
            </a:r>
          </a:p>
        </p:txBody>
      </p:sp>
    </p:spTree>
    <p:extLst>
      <p:ext uri="{BB962C8B-B14F-4D97-AF65-F5344CB8AC3E}">
        <p14:creationId xmlns:p14="http://schemas.microsoft.com/office/powerpoint/2010/main" xmlns="" val="2761364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060848"/>
            <a:ext cx="748883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Ve kterém dramatu vystupuje doktor </a:t>
            </a:r>
            <a:r>
              <a:rPr lang="cs-CZ" sz="3200" dirty="0" err="1" smtClean="0"/>
              <a:t>Galén</a:t>
            </a:r>
            <a:r>
              <a:rPr lang="cs-CZ" sz="3200" dirty="0" smtClean="0"/>
              <a:t>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Proč matka nechce </a:t>
            </a:r>
            <a:r>
              <a:rPr lang="cs-CZ" sz="3200" dirty="0" err="1" smtClean="0"/>
              <a:t>Toniho</a:t>
            </a:r>
            <a:r>
              <a:rPr lang="cs-CZ" sz="3200" dirty="0" smtClean="0"/>
              <a:t> pustit bojovat?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Co ji přiměje změnit názor?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Zjistěte, jak končí román Válka s mloky.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Jaké jsou rysy Čapkových pohádek?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http://commons.wikimedia.org/wiki/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Materiál </a:t>
            </a:r>
            <a:r>
              <a:rPr lang="cs-CZ" sz="3200" dirty="0" smtClean="0"/>
              <a:t>stažen 3.12.2012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KAREL ČAPEK. </a:t>
            </a:r>
            <a:r>
              <a:rPr lang="cs-CZ" sz="3200" dirty="0" smtClean="0"/>
              <a:t>Bílá nemoc. </a:t>
            </a:r>
            <a:r>
              <a:rPr lang="cs-CZ" sz="3200" dirty="0" smtClean="0"/>
              <a:t>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Praha: Artur, 2011. ISBN 978-80-87128-52-7. 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KAREL ČAPEK. </a:t>
            </a:r>
            <a:r>
              <a:rPr lang="cs-CZ" sz="3200" i="1" dirty="0" smtClean="0"/>
              <a:t>Matka</a:t>
            </a:r>
            <a:r>
              <a:rPr lang="cs-CZ" sz="3200" dirty="0" smtClean="0"/>
              <a:t>. 2.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Praha, 2010. ISBN 9788087128534.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6385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</TotalTime>
  <Words>948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Karel Čapek</vt:lpstr>
      <vt:lpstr>Tvorba do roku 1928-1933</vt:lpstr>
      <vt:lpstr>Tvorba do roku 1933-1935 </vt:lpstr>
      <vt:lpstr>Tvorba 1933-1935 </vt:lpstr>
      <vt:lpstr>Bílá nemoc - ukázka</vt:lpstr>
      <vt:lpstr>Tvorba 1933-1935 – další díla </vt:lpstr>
      <vt:lpstr>Matka - ukázka</vt:lpstr>
      <vt:lpstr>Tvorba pro děti</vt:lpstr>
      <vt:lpstr>Snímek 10</vt:lpstr>
      <vt:lpstr>Otázky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</dc:creator>
  <cp:lastModifiedBy>Lenka</cp:lastModifiedBy>
  <cp:revision>42</cp:revision>
  <dcterms:created xsi:type="dcterms:W3CDTF">2011-02-02T19:28:22Z</dcterms:created>
  <dcterms:modified xsi:type="dcterms:W3CDTF">2012-12-03T23:59:29Z</dcterms:modified>
</cp:coreProperties>
</file>