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3" r:id="rId6"/>
    <p:sldId id="260" r:id="rId7"/>
    <p:sldId id="262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35AB6F-E455-4073-A171-5863BAEA14F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758CD00-D851-4AE4-946A-B28016A9C615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Capital: Juneau</a:t>
          </a:r>
          <a:endParaRPr lang="cs-CZ" sz="2400" dirty="0">
            <a:solidFill>
              <a:schemeClr val="bg1"/>
            </a:solidFill>
          </a:endParaRPr>
        </a:p>
      </dgm:t>
    </dgm:pt>
    <dgm:pt modelId="{6AB06543-9975-46BB-9473-EAB96B9B1702}" type="parTrans" cxnId="{4271EF49-FA31-43A1-A598-BF7D37093F1E}">
      <dgm:prSet/>
      <dgm:spPr/>
      <dgm:t>
        <a:bodyPr/>
        <a:lstStyle/>
        <a:p>
          <a:endParaRPr lang="cs-CZ"/>
        </a:p>
      </dgm:t>
    </dgm:pt>
    <dgm:pt modelId="{9F00A1ED-C857-482D-8BEA-E980DD6E482B}" type="sibTrans" cxnId="{4271EF49-FA31-43A1-A598-BF7D37093F1E}">
      <dgm:prSet/>
      <dgm:spPr/>
      <dgm:t>
        <a:bodyPr/>
        <a:lstStyle/>
        <a:p>
          <a:endParaRPr lang="cs-CZ"/>
        </a:p>
      </dgm:t>
    </dgm:pt>
    <dgm:pt modelId="{4503444E-3ABF-4E28-842E-26B96C1A13B1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Population:  </a:t>
          </a:r>
          <a:r>
            <a:rPr lang="cs-CZ" sz="2400" dirty="0" smtClean="0">
              <a:solidFill>
                <a:schemeClr val="bg1"/>
              </a:solidFill>
            </a:rPr>
            <a:t>710,231</a:t>
          </a:r>
          <a:endParaRPr lang="cs-CZ" sz="2400" dirty="0">
            <a:solidFill>
              <a:schemeClr val="bg1"/>
            </a:solidFill>
          </a:endParaRPr>
        </a:p>
      </dgm:t>
    </dgm:pt>
    <dgm:pt modelId="{B706BE50-193D-425D-B882-087356287391}" type="parTrans" cxnId="{5FEE4FEA-4FD4-471B-B2D3-90323099C187}">
      <dgm:prSet/>
      <dgm:spPr/>
      <dgm:t>
        <a:bodyPr/>
        <a:lstStyle/>
        <a:p>
          <a:endParaRPr lang="cs-CZ"/>
        </a:p>
      </dgm:t>
    </dgm:pt>
    <dgm:pt modelId="{013CFD66-BEEE-4677-934F-1041ACE15E8E}" type="sibTrans" cxnId="{5FEE4FEA-4FD4-471B-B2D3-90323099C187}">
      <dgm:prSet/>
      <dgm:spPr/>
      <dgm:t>
        <a:bodyPr/>
        <a:lstStyle/>
        <a:p>
          <a:endParaRPr lang="cs-CZ"/>
        </a:p>
      </dgm:t>
    </dgm:pt>
    <dgm:pt modelId="{95ECF1C5-4BE5-4F5B-8ED8-1819A4D739FA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Area: 1,717,854 km </a:t>
          </a:r>
          <a:r>
            <a:rPr lang="cs-CZ" sz="2400" baseline="30000" dirty="0" smtClean="0">
              <a:solidFill>
                <a:schemeClr val="bg1"/>
              </a:solidFill>
            </a:rPr>
            <a:t>2</a:t>
          </a:r>
          <a:endParaRPr lang="cs-CZ" sz="2400" dirty="0">
            <a:solidFill>
              <a:schemeClr val="bg1"/>
            </a:solidFill>
          </a:endParaRPr>
        </a:p>
      </dgm:t>
    </dgm:pt>
    <dgm:pt modelId="{8EFC71AB-7352-4568-B0E1-0431D3AC83EF}" type="parTrans" cxnId="{BD5046D2-82CD-49BF-B643-E0C852A71D20}">
      <dgm:prSet/>
      <dgm:spPr/>
      <dgm:t>
        <a:bodyPr/>
        <a:lstStyle/>
        <a:p>
          <a:endParaRPr lang="cs-CZ"/>
        </a:p>
      </dgm:t>
    </dgm:pt>
    <dgm:pt modelId="{E33C5CB4-9F71-4195-943A-577A3DF91621}" type="sibTrans" cxnId="{BD5046D2-82CD-49BF-B643-E0C852A71D20}">
      <dgm:prSet/>
      <dgm:spPr/>
      <dgm:t>
        <a:bodyPr/>
        <a:lstStyle/>
        <a:p>
          <a:endParaRPr lang="cs-CZ"/>
        </a:p>
      </dgm:t>
    </dgm:pt>
    <dgm:pt modelId="{689F2E5B-0071-45DA-9C69-290F16074D0E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Official language: NONE</a:t>
          </a:r>
        </a:p>
      </dgm:t>
    </dgm:pt>
    <dgm:pt modelId="{6D48E69A-587E-4EAE-A406-1E0C86EEDABB}" type="parTrans" cxnId="{72F3C0FE-819C-4C2D-B913-8A73CDCB158A}">
      <dgm:prSet/>
      <dgm:spPr/>
      <dgm:t>
        <a:bodyPr/>
        <a:lstStyle/>
        <a:p>
          <a:endParaRPr lang="cs-CZ"/>
        </a:p>
      </dgm:t>
    </dgm:pt>
    <dgm:pt modelId="{DCC77CD1-884B-4127-9CA1-14B6BFB2685E}" type="sibTrans" cxnId="{72F3C0FE-819C-4C2D-B913-8A73CDCB158A}">
      <dgm:prSet/>
      <dgm:spPr/>
      <dgm:t>
        <a:bodyPr/>
        <a:lstStyle/>
        <a:p>
          <a:endParaRPr lang="cs-CZ"/>
        </a:p>
      </dgm:t>
    </dgm:pt>
    <dgm:pt modelId="{2901E8AE-C28E-4983-8AC0-56ECDB28B49A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Spoken languages: English, Native North American, Spanish</a:t>
          </a:r>
        </a:p>
      </dgm:t>
    </dgm:pt>
    <dgm:pt modelId="{FE9E1BAE-8928-46BC-B615-4A214DD0483E}" type="parTrans" cxnId="{CE80FC22-5596-4B56-B8D7-301927B33072}">
      <dgm:prSet/>
      <dgm:spPr/>
      <dgm:t>
        <a:bodyPr/>
        <a:lstStyle/>
        <a:p>
          <a:endParaRPr lang="cs-CZ"/>
        </a:p>
      </dgm:t>
    </dgm:pt>
    <dgm:pt modelId="{830D2F1D-0331-4725-BA22-FCDE658D68AE}" type="sibTrans" cxnId="{CE80FC22-5596-4B56-B8D7-301927B33072}">
      <dgm:prSet/>
      <dgm:spPr/>
      <dgm:t>
        <a:bodyPr/>
        <a:lstStyle/>
        <a:p>
          <a:endParaRPr lang="cs-CZ"/>
        </a:p>
      </dgm:t>
    </dgm:pt>
    <dgm:pt modelId="{6F0C3669-7F47-4972-A85B-1E506CBD3047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Largest city: Anchorage, Barrow, Adak</a:t>
          </a:r>
          <a:endParaRPr lang="cs-CZ" sz="2400" dirty="0">
            <a:solidFill>
              <a:schemeClr val="bg1"/>
            </a:solidFill>
          </a:endParaRPr>
        </a:p>
      </dgm:t>
    </dgm:pt>
    <dgm:pt modelId="{861BE9BD-E73F-402A-9C3D-855748D149F8}" type="parTrans" cxnId="{F68E3EE3-1C27-4924-9517-EB4EC10A9D87}">
      <dgm:prSet/>
      <dgm:spPr/>
      <dgm:t>
        <a:bodyPr/>
        <a:lstStyle/>
        <a:p>
          <a:endParaRPr lang="cs-CZ"/>
        </a:p>
      </dgm:t>
    </dgm:pt>
    <dgm:pt modelId="{30E8013D-DD2C-4DD0-9F49-2EA38FD4F7F2}" type="sibTrans" cxnId="{F68E3EE3-1C27-4924-9517-EB4EC10A9D87}">
      <dgm:prSet/>
      <dgm:spPr/>
      <dgm:t>
        <a:bodyPr/>
        <a:lstStyle/>
        <a:p>
          <a:endParaRPr lang="cs-CZ"/>
        </a:p>
      </dgm:t>
    </dgm:pt>
    <dgm:pt modelId="{60C5C16D-AED7-4262-A524-E48A5A5D0529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Highest mountain: Mount McKinley (6,198m)</a:t>
          </a:r>
          <a:endParaRPr lang="cs-CZ" dirty="0">
            <a:solidFill>
              <a:schemeClr val="bg1"/>
            </a:solidFill>
          </a:endParaRPr>
        </a:p>
      </dgm:t>
    </dgm:pt>
    <dgm:pt modelId="{D60DE2F7-5959-4D6F-A365-9186B008FFBE}" type="sibTrans" cxnId="{7B70DDA6-4627-48AF-8BD2-C840E5C75476}">
      <dgm:prSet/>
      <dgm:spPr/>
      <dgm:t>
        <a:bodyPr/>
        <a:lstStyle/>
        <a:p>
          <a:endParaRPr lang="cs-CZ"/>
        </a:p>
      </dgm:t>
    </dgm:pt>
    <dgm:pt modelId="{D997DC2D-DB1F-4386-98C0-D45F749A4891}" type="parTrans" cxnId="{7B70DDA6-4627-48AF-8BD2-C840E5C75476}">
      <dgm:prSet/>
      <dgm:spPr/>
      <dgm:t>
        <a:bodyPr/>
        <a:lstStyle/>
        <a:p>
          <a:endParaRPr lang="cs-CZ"/>
        </a:p>
      </dgm:t>
    </dgm:pt>
    <dgm:pt modelId="{57C67828-92E1-4388-A2FA-089CF2F3468E}" type="pres">
      <dgm:prSet presAssocID="{2435AB6F-E455-4073-A171-5863BAEA14F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2210F0-2872-42D3-B723-0D341F9DDC07}" type="pres">
      <dgm:prSet presAssocID="{1758CD00-D851-4AE4-946A-B28016A9C61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A93013-9256-4D3E-A2BE-9EE87BAB5CEC}" type="pres">
      <dgm:prSet presAssocID="{1758CD00-D851-4AE4-946A-B28016A9C615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81AF90-2F4A-4A9C-B1D5-82E272E5F86A}" type="pres">
      <dgm:prSet presAssocID="{4503444E-3ABF-4E28-842E-26B96C1A13B1}" presName="parentText" presStyleLbl="node1" presStyleIdx="1" presStyleCnt="5" custLinFactNeighborX="-7000" custLinFactNeighborY="-11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E53502-D418-4B1F-9253-7621562DDD84}" type="pres">
      <dgm:prSet presAssocID="{013CFD66-BEEE-4677-934F-1041ACE15E8E}" presName="spacer" presStyleCnt="0"/>
      <dgm:spPr/>
    </dgm:pt>
    <dgm:pt modelId="{BED096C6-41F1-4ECB-848D-5E791FE8C189}" type="pres">
      <dgm:prSet presAssocID="{95ECF1C5-4BE5-4F5B-8ED8-1819A4D739F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595CA4-9356-4F33-869F-A47D7AB79FE6}" type="pres">
      <dgm:prSet presAssocID="{E33C5CB4-9F71-4195-943A-577A3DF91621}" presName="spacer" presStyleCnt="0"/>
      <dgm:spPr/>
    </dgm:pt>
    <dgm:pt modelId="{3A951BD6-7539-45A1-A949-D70010907E1E}" type="pres">
      <dgm:prSet presAssocID="{689F2E5B-0071-45DA-9C69-290F16074D0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6B7D75-06CE-480F-A9E2-F91296BE0DD5}" type="pres">
      <dgm:prSet presAssocID="{689F2E5B-0071-45DA-9C69-290F16074D0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D4777A-930E-4184-8B83-347B8FC95FB4}" type="pres">
      <dgm:prSet presAssocID="{60C5C16D-AED7-4262-A524-E48A5A5D052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CA89A4-48A6-4A13-9889-7E2AEB2588BB}" type="presOf" srcId="{60C5C16D-AED7-4262-A524-E48A5A5D0529}" destId="{D0D4777A-930E-4184-8B83-347B8FC95FB4}" srcOrd="0" destOrd="0" presId="urn:microsoft.com/office/officeart/2005/8/layout/vList2"/>
    <dgm:cxn modelId="{7B70DDA6-4627-48AF-8BD2-C840E5C75476}" srcId="{2435AB6F-E455-4073-A171-5863BAEA14F9}" destId="{60C5C16D-AED7-4262-A524-E48A5A5D0529}" srcOrd="4" destOrd="0" parTransId="{D997DC2D-DB1F-4386-98C0-D45F749A4891}" sibTransId="{D60DE2F7-5959-4D6F-A365-9186B008FFBE}"/>
    <dgm:cxn modelId="{971577A7-B8EF-4E8E-A8FF-0660C166E69F}" type="presOf" srcId="{2435AB6F-E455-4073-A171-5863BAEA14F9}" destId="{57C67828-92E1-4388-A2FA-089CF2F3468E}" srcOrd="0" destOrd="0" presId="urn:microsoft.com/office/officeart/2005/8/layout/vList2"/>
    <dgm:cxn modelId="{5FEE4FEA-4FD4-471B-B2D3-90323099C187}" srcId="{2435AB6F-E455-4073-A171-5863BAEA14F9}" destId="{4503444E-3ABF-4E28-842E-26B96C1A13B1}" srcOrd="1" destOrd="0" parTransId="{B706BE50-193D-425D-B882-087356287391}" sibTransId="{013CFD66-BEEE-4677-934F-1041ACE15E8E}"/>
    <dgm:cxn modelId="{8CEF80AD-1809-4F33-8ED2-F13535F3D98F}" type="presOf" srcId="{2901E8AE-C28E-4983-8AC0-56ECDB28B49A}" destId="{4F6B7D75-06CE-480F-A9E2-F91296BE0DD5}" srcOrd="0" destOrd="0" presId="urn:microsoft.com/office/officeart/2005/8/layout/vList2"/>
    <dgm:cxn modelId="{D1B4AAE5-7F02-45E5-AA47-878F88C0B3D7}" type="presOf" srcId="{95ECF1C5-4BE5-4F5B-8ED8-1819A4D739FA}" destId="{BED096C6-41F1-4ECB-848D-5E791FE8C189}" srcOrd="0" destOrd="0" presId="urn:microsoft.com/office/officeart/2005/8/layout/vList2"/>
    <dgm:cxn modelId="{78E43DB7-F0B1-488C-8168-D52276471775}" type="presOf" srcId="{1758CD00-D851-4AE4-946A-B28016A9C615}" destId="{3F2210F0-2872-42D3-B723-0D341F9DDC07}" srcOrd="0" destOrd="0" presId="urn:microsoft.com/office/officeart/2005/8/layout/vList2"/>
    <dgm:cxn modelId="{72F3C0FE-819C-4C2D-B913-8A73CDCB158A}" srcId="{2435AB6F-E455-4073-A171-5863BAEA14F9}" destId="{689F2E5B-0071-45DA-9C69-290F16074D0E}" srcOrd="3" destOrd="0" parTransId="{6D48E69A-587E-4EAE-A406-1E0C86EEDABB}" sibTransId="{DCC77CD1-884B-4127-9CA1-14B6BFB2685E}"/>
    <dgm:cxn modelId="{29126F70-5CF9-42C0-AE12-B91A73BF946D}" type="presOf" srcId="{4503444E-3ABF-4E28-842E-26B96C1A13B1}" destId="{6A81AF90-2F4A-4A9C-B1D5-82E272E5F86A}" srcOrd="0" destOrd="0" presId="urn:microsoft.com/office/officeart/2005/8/layout/vList2"/>
    <dgm:cxn modelId="{ED0A84FA-95F6-420B-B28D-CCC37517D313}" type="presOf" srcId="{689F2E5B-0071-45DA-9C69-290F16074D0E}" destId="{3A951BD6-7539-45A1-A949-D70010907E1E}" srcOrd="0" destOrd="0" presId="urn:microsoft.com/office/officeart/2005/8/layout/vList2"/>
    <dgm:cxn modelId="{CE80FC22-5596-4B56-B8D7-301927B33072}" srcId="{689F2E5B-0071-45DA-9C69-290F16074D0E}" destId="{2901E8AE-C28E-4983-8AC0-56ECDB28B49A}" srcOrd="0" destOrd="0" parTransId="{FE9E1BAE-8928-46BC-B615-4A214DD0483E}" sibTransId="{830D2F1D-0331-4725-BA22-FCDE658D68AE}"/>
    <dgm:cxn modelId="{4271EF49-FA31-43A1-A598-BF7D37093F1E}" srcId="{2435AB6F-E455-4073-A171-5863BAEA14F9}" destId="{1758CD00-D851-4AE4-946A-B28016A9C615}" srcOrd="0" destOrd="0" parTransId="{6AB06543-9975-46BB-9473-EAB96B9B1702}" sibTransId="{9F00A1ED-C857-482D-8BEA-E980DD6E482B}"/>
    <dgm:cxn modelId="{F68E3EE3-1C27-4924-9517-EB4EC10A9D87}" srcId="{1758CD00-D851-4AE4-946A-B28016A9C615}" destId="{6F0C3669-7F47-4972-A85B-1E506CBD3047}" srcOrd="0" destOrd="0" parTransId="{861BE9BD-E73F-402A-9C3D-855748D149F8}" sibTransId="{30E8013D-DD2C-4DD0-9F49-2EA38FD4F7F2}"/>
    <dgm:cxn modelId="{BD5046D2-82CD-49BF-B643-E0C852A71D20}" srcId="{2435AB6F-E455-4073-A171-5863BAEA14F9}" destId="{95ECF1C5-4BE5-4F5B-8ED8-1819A4D739FA}" srcOrd="2" destOrd="0" parTransId="{8EFC71AB-7352-4568-B0E1-0431D3AC83EF}" sibTransId="{E33C5CB4-9F71-4195-943A-577A3DF91621}"/>
    <dgm:cxn modelId="{5630E300-6204-423A-B886-96379BF9B7BB}" type="presOf" srcId="{6F0C3669-7F47-4972-A85B-1E506CBD3047}" destId="{08A93013-9256-4D3E-A2BE-9EE87BAB5CEC}" srcOrd="0" destOrd="0" presId="urn:microsoft.com/office/officeart/2005/8/layout/vList2"/>
    <dgm:cxn modelId="{96C3CA67-EC70-400F-82C6-DA850304EF75}" type="presParOf" srcId="{57C67828-92E1-4388-A2FA-089CF2F3468E}" destId="{3F2210F0-2872-42D3-B723-0D341F9DDC07}" srcOrd="0" destOrd="0" presId="urn:microsoft.com/office/officeart/2005/8/layout/vList2"/>
    <dgm:cxn modelId="{17E1D065-5E36-45FC-82B0-EB919B7E31C3}" type="presParOf" srcId="{57C67828-92E1-4388-A2FA-089CF2F3468E}" destId="{08A93013-9256-4D3E-A2BE-9EE87BAB5CEC}" srcOrd="1" destOrd="0" presId="urn:microsoft.com/office/officeart/2005/8/layout/vList2"/>
    <dgm:cxn modelId="{DBA01404-44F3-4B1F-BA23-1E50CA597AD6}" type="presParOf" srcId="{57C67828-92E1-4388-A2FA-089CF2F3468E}" destId="{6A81AF90-2F4A-4A9C-B1D5-82E272E5F86A}" srcOrd="2" destOrd="0" presId="urn:microsoft.com/office/officeart/2005/8/layout/vList2"/>
    <dgm:cxn modelId="{40821136-9994-46D9-A9E1-FB78DBCFEB6A}" type="presParOf" srcId="{57C67828-92E1-4388-A2FA-089CF2F3468E}" destId="{1FE53502-D418-4B1F-9253-7621562DDD84}" srcOrd="3" destOrd="0" presId="urn:microsoft.com/office/officeart/2005/8/layout/vList2"/>
    <dgm:cxn modelId="{BD14D4E7-A1E6-460F-90C1-C6D5F9920629}" type="presParOf" srcId="{57C67828-92E1-4388-A2FA-089CF2F3468E}" destId="{BED096C6-41F1-4ECB-848D-5E791FE8C189}" srcOrd="4" destOrd="0" presId="urn:microsoft.com/office/officeart/2005/8/layout/vList2"/>
    <dgm:cxn modelId="{18AD9E1A-1B47-468D-B84B-CCFAE3594CC6}" type="presParOf" srcId="{57C67828-92E1-4388-A2FA-089CF2F3468E}" destId="{3E595CA4-9356-4F33-869F-A47D7AB79FE6}" srcOrd="5" destOrd="0" presId="urn:microsoft.com/office/officeart/2005/8/layout/vList2"/>
    <dgm:cxn modelId="{6220EB5E-F3B5-4DDC-9442-939B9D65162C}" type="presParOf" srcId="{57C67828-92E1-4388-A2FA-089CF2F3468E}" destId="{3A951BD6-7539-45A1-A949-D70010907E1E}" srcOrd="6" destOrd="0" presId="urn:microsoft.com/office/officeart/2005/8/layout/vList2"/>
    <dgm:cxn modelId="{8DEF9662-4508-4290-8D8E-4F51393B21AA}" type="presParOf" srcId="{57C67828-92E1-4388-A2FA-089CF2F3468E}" destId="{4F6B7D75-06CE-480F-A9E2-F91296BE0DD5}" srcOrd="7" destOrd="0" presId="urn:microsoft.com/office/officeart/2005/8/layout/vList2"/>
    <dgm:cxn modelId="{1E77DDD1-84D8-44DA-AA9C-789FEC3ABC51}" type="presParOf" srcId="{57C67828-92E1-4388-A2FA-089CF2F3468E}" destId="{D0D4777A-930E-4184-8B83-347B8FC95FB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2210F0-2872-42D3-B723-0D341F9DDC07}">
      <dsp:nvSpPr>
        <dsp:cNvPr id="0" name=""/>
        <dsp:cNvSpPr/>
      </dsp:nvSpPr>
      <dsp:spPr>
        <a:xfrm>
          <a:off x="0" y="57528"/>
          <a:ext cx="8229600" cy="6219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Capital: Juneau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30360" y="87888"/>
        <a:ext cx="8168880" cy="561208"/>
      </dsp:txXfrm>
    </dsp:sp>
    <dsp:sp modelId="{08A93013-9256-4D3E-A2BE-9EE87BAB5CEC}">
      <dsp:nvSpPr>
        <dsp:cNvPr id="0" name=""/>
        <dsp:cNvSpPr/>
      </dsp:nvSpPr>
      <dsp:spPr>
        <a:xfrm>
          <a:off x="0" y="679456"/>
          <a:ext cx="8229600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400" kern="1200" dirty="0" smtClean="0">
              <a:solidFill>
                <a:schemeClr val="bg1"/>
              </a:solidFill>
            </a:rPr>
            <a:t>Largest city: Anchorage, Barrow, Adak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0" y="679456"/>
        <a:ext cx="8229600" cy="447120"/>
      </dsp:txXfrm>
    </dsp:sp>
    <dsp:sp modelId="{6A81AF90-2F4A-4A9C-B1D5-82E272E5F86A}">
      <dsp:nvSpPr>
        <dsp:cNvPr id="0" name=""/>
        <dsp:cNvSpPr/>
      </dsp:nvSpPr>
      <dsp:spPr>
        <a:xfrm>
          <a:off x="0" y="1117360"/>
          <a:ext cx="8229600" cy="6219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Population:  </a:t>
          </a:r>
          <a:r>
            <a:rPr lang="cs-CZ" sz="2400" kern="1200" dirty="0" smtClean="0">
              <a:solidFill>
                <a:schemeClr val="bg1"/>
              </a:solidFill>
            </a:rPr>
            <a:t>710,231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30360" y="1147720"/>
        <a:ext cx="8168880" cy="561208"/>
      </dsp:txXfrm>
    </dsp:sp>
    <dsp:sp modelId="{BED096C6-41F1-4ECB-848D-5E791FE8C189}">
      <dsp:nvSpPr>
        <dsp:cNvPr id="0" name=""/>
        <dsp:cNvSpPr/>
      </dsp:nvSpPr>
      <dsp:spPr>
        <a:xfrm>
          <a:off x="0" y="1826264"/>
          <a:ext cx="8229600" cy="6219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Area: 1,717,854 km </a:t>
          </a:r>
          <a:r>
            <a:rPr lang="cs-CZ" sz="2400" kern="1200" baseline="30000" dirty="0" smtClean="0">
              <a:solidFill>
                <a:schemeClr val="bg1"/>
              </a:solidFill>
            </a:rPr>
            <a:t>2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30360" y="1856624"/>
        <a:ext cx="8168880" cy="561208"/>
      </dsp:txXfrm>
    </dsp:sp>
    <dsp:sp modelId="{3A951BD6-7539-45A1-A949-D70010907E1E}">
      <dsp:nvSpPr>
        <dsp:cNvPr id="0" name=""/>
        <dsp:cNvSpPr/>
      </dsp:nvSpPr>
      <dsp:spPr>
        <a:xfrm>
          <a:off x="0" y="2525953"/>
          <a:ext cx="8229600" cy="6219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Official language: NONE</a:t>
          </a:r>
        </a:p>
      </dsp:txBody>
      <dsp:txXfrm>
        <a:off x="30360" y="2556313"/>
        <a:ext cx="8168880" cy="561208"/>
      </dsp:txXfrm>
    </dsp:sp>
    <dsp:sp modelId="{4F6B7D75-06CE-480F-A9E2-F91296BE0DD5}">
      <dsp:nvSpPr>
        <dsp:cNvPr id="0" name=""/>
        <dsp:cNvSpPr/>
      </dsp:nvSpPr>
      <dsp:spPr>
        <a:xfrm>
          <a:off x="0" y="3147881"/>
          <a:ext cx="8229600" cy="698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400" kern="1200" dirty="0" smtClean="0">
              <a:solidFill>
                <a:schemeClr val="bg1"/>
              </a:solidFill>
            </a:rPr>
            <a:t>Spoken languages: English, Native North American, Spanish</a:t>
          </a:r>
        </a:p>
      </dsp:txBody>
      <dsp:txXfrm>
        <a:off x="0" y="3147881"/>
        <a:ext cx="8229600" cy="698625"/>
      </dsp:txXfrm>
    </dsp:sp>
    <dsp:sp modelId="{D0D4777A-930E-4184-8B83-347B8FC95FB4}">
      <dsp:nvSpPr>
        <dsp:cNvPr id="0" name=""/>
        <dsp:cNvSpPr/>
      </dsp:nvSpPr>
      <dsp:spPr>
        <a:xfrm>
          <a:off x="0" y="3846506"/>
          <a:ext cx="8229600" cy="6219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>
              <a:solidFill>
                <a:schemeClr val="bg1"/>
              </a:solidFill>
            </a:rPr>
            <a:t>Highest mountain: Mount McKinley (6,198m)</a:t>
          </a:r>
          <a:endParaRPr lang="cs-CZ" sz="2700" kern="1200" dirty="0">
            <a:solidFill>
              <a:schemeClr val="bg1"/>
            </a:solidFill>
          </a:endParaRPr>
        </a:p>
      </dsp:txBody>
      <dsp:txXfrm>
        <a:off x="30360" y="3876866"/>
        <a:ext cx="8168880" cy="561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320479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bg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Jazyk a jazyková komunikace, Anglický jazyk, </a:t>
            </a:r>
            <a:r>
              <a:rPr lang="cs-CZ" sz="2400" b="0" dirty="0">
                <a:solidFill>
                  <a:schemeClr val="bg1"/>
                </a:solidFill>
                <a:effectLst/>
              </a:rPr>
              <a:t> 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Aljaška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Autor: Michaela </a:t>
            </a:r>
            <a:r>
              <a:rPr lang="cs-CZ" sz="2400" b="0" dirty="0" err="1" smtClean="0">
                <a:solidFill>
                  <a:schemeClr val="bg1"/>
                </a:solidFill>
                <a:effectLst/>
              </a:rPr>
              <a:t>Galbavá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, </a:t>
            </a:r>
            <a:r>
              <a:rPr lang="cs-CZ" sz="2400" b="0" dirty="0" err="1" smtClean="0">
                <a:solidFill>
                  <a:schemeClr val="bg1"/>
                </a:solidFill>
                <a:effectLst/>
              </a:rPr>
              <a:t>DiS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.</a:t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Název materiálu: </a:t>
            </a:r>
            <a:r>
              <a:rPr lang="cs-CZ" sz="2400" dirty="0" smtClean="0">
                <a:solidFill>
                  <a:schemeClr val="bg1"/>
                </a:solidFill>
                <a:effectLst/>
              </a:rPr>
              <a:t>VY_22_INOVACE_33/I.SADA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>
                <a:solidFill>
                  <a:schemeClr val="bg1"/>
                </a:solidFill>
                <a:effectLst/>
              </a:rPr>
              <a:t/>
            </a:r>
            <a:br>
              <a:rPr lang="cs-CZ" sz="2400" b="0" dirty="0">
                <a:solidFill>
                  <a:schemeClr val="bg1"/>
                </a:solidFill>
                <a:effectLst/>
              </a:rPr>
            </a:br>
            <a:r>
              <a:rPr lang="cs-CZ" sz="2400" dirty="0" smtClean="0">
                <a:solidFill>
                  <a:schemeClr val="bg1"/>
                </a:solidFill>
                <a:effectLst/>
              </a:rPr>
              <a:t>Anotace: 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Prezentace je určena pro žáky </a:t>
            </a:r>
            <a:r>
              <a:rPr lang="cs-CZ" sz="2400" b="0" dirty="0" err="1" smtClean="0">
                <a:solidFill>
                  <a:schemeClr val="bg1"/>
                </a:solidFill>
                <a:effectLst/>
              </a:rPr>
              <a:t>II.stupně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 ZŠ, slouží k výkladu 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a opakování učiva Aljaška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Období: září – prosinec 2011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třída 5A\AppData\Local\Microsoft\Windows\Temporary Internet Files\Content.IE5\67U3ZZ6V\MC900349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69254">
            <a:off x="3223329" y="2594699"/>
            <a:ext cx="4849869" cy="3765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50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Alaska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6635080" cy="3556992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largest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state in the USA by the area.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It is situated in the northwest of the North America continent.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It is the least densely populated state of the USA.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It is also known as </a:t>
            </a:r>
            <a:r>
              <a:rPr lang="en-US" dirty="0" err="1" smtClean="0">
                <a:solidFill>
                  <a:schemeClr val="bg1"/>
                </a:solidFill>
              </a:rPr>
              <a:t>Alyeska</a:t>
            </a:r>
            <a:r>
              <a:rPr lang="en-US" dirty="0" smtClean="0">
                <a:solidFill>
                  <a:schemeClr val="bg1"/>
                </a:solidFill>
              </a:rPr>
              <a:t> – the great land (an Aleut word)</a:t>
            </a:r>
          </a:p>
          <a:p>
            <a:endParaRPr lang="en-US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365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Alaska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0651362"/>
              </p:ext>
            </p:extLst>
          </p:nvPr>
        </p:nvGraphicFramePr>
        <p:xfrm>
          <a:off x="395536" y="126876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882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History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Alaska </a:t>
            </a:r>
            <a:r>
              <a:rPr lang="en-US" dirty="0" smtClean="0">
                <a:solidFill>
                  <a:schemeClr val="bg1"/>
                </a:solidFill>
              </a:rPr>
              <a:t>was purchased from Russia for </a:t>
            </a:r>
            <a:r>
              <a:rPr lang="en-US" dirty="0">
                <a:solidFill>
                  <a:schemeClr val="bg1"/>
                </a:solidFill>
              </a:rPr>
              <a:t>$7.2 </a:t>
            </a:r>
            <a:r>
              <a:rPr lang="en-US" dirty="0" smtClean="0">
                <a:solidFill>
                  <a:schemeClr val="bg1"/>
                </a:solidFill>
              </a:rPr>
              <a:t>million in 1867.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Alaska became the 49</a:t>
            </a:r>
            <a:r>
              <a:rPr lang="en-US" baseline="30000" dirty="0" smtClean="0">
                <a:solidFill>
                  <a:schemeClr val="bg1"/>
                </a:solidFill>
              </a:rPr>
              <a:t>th</a:t>
            </a:r>
            <a:r>
              <a:rPr lang="en-US" dirty="0" smtClean="0">
                <a:solidFill>
                  <a:schemeClr val="bg1"/>
                </a:solidFill>
              </a:rPr>
              <a:t> state of the USA in 1959.</a:t>
            </a:r>
          </a:p>
        </p:txBody>
      </p:sp>
      <p:pic>
        <p:nvPicPr>
          <p:cNvPr id="2050" name="Picture 2" descr="C:\Users\třída 5A\AppData\Local\Microsoft\Windows\Temporary Internet Files\Content.IE5\D255VUM6\MC90043694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0808"/>
            <a:ext cx="384396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69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Native people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Aleut people (Eskimos) are indigenous people of the Aleutian Islands and Alaska.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y</a:t>
            </a:r>
            <a:r>
              <a:rPr lang="en-US" dirty="0" smtClean="0">
                <a:solidFill>
                  <a:schemeClr val="bg1"/>
                </a:solidFill>
              </a:rPr>
              <a:t> live along the coast in the south part of Alaska.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They are allowed to kill whales.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They are good hunters and fishermen. For fishing they use special boat - </a:t>
            </a:r>
            <a:r>
              <a:rPr lang="en-US" dirty="0" err="1" smtClean="0">
                <a:solidFill>
                  <a:schemeClr val="bg1"/>
                </a:solidFill>
              </a:rPr>
              <a:t>umiak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třída 5A\AppData\Local\Microsoft\Windows\Temporary Internet Files\Content.IE5\ONCBMYT5\MC900229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825142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řída 5A\AppData\Local\Microsoft\Windows\Temporary Internet Files\Content.IE5\D255VUM6\MC900229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42028"/>
            <a:ext cx="1709928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třída 5A\AppData\Local\Microsoft\Windows\Temporary Internet Files\Content.IE5\67U3ZZ6V\MC9002290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569589"/>
            <a:ext cx="1825396" cy="159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řída 5A\AppData\Local\Microsoft\Windows\Temporary Internet Files\Content.IE5\IO8TK3KV\MC9002290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13929"/>
            <a:ext cx="1642262" cy="165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třída 5A\AppData\Local\Microsoft\Windows\Temporary Internet Files\Content.IE5\ONCBMYT5\MC9002290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725" y="4569589"/>
            <a:ext cx="1826971" cy="160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24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16633"/>
            <a:ext cx="4040188" cy="720080"/>
          </a:xfrm>
        </p:spPr>
        <p:txBody>
          <a:bodyPr>
            <a:noAutofit/>
          </a:bodyPr>
          <a:lstStyle/>
          <a:p>
            <a:r>
              <a:rPr lang="en-US" sz="33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Geography</a:t>
            </a:r>
            <a:endParaRPr lang="cs-CZ" sz="3300" spc="50" dirty="0">
              <a:ln w="1333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11560" y="908720"/>
            <a:ext cx="4040188" cy="5073427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</a:t>
            </a:r>
            <a:r>
              <a:rPr lang="en-US" dirty="0" smtClean="0">
                <a:solidFill>
                  <a:schemeClr val="bg1"/>
                </a:solidFill>
              </a:rPr>
              <a:t>here </a:t>
            </a:r>
            <a:r>
              <a:rPr lang="en-US" dirty="0">
                <a:solidFill>
                  <a:schemeClr val="bg1"/>
                </a:solidFill>
              </a:rPr>
              <a:t>are six generally accepted </a:t>
            </a:r>
            <a:r>
              <a:rPr lang="en-US" dirty="0" smtClean="0">
                <a:solidFill>
                  <a:schemeClr val="bg1"/>
                </a:solidFill>
              </a:rPr>
              <a:t>regions.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 climate is different. In the north the weather is extreme (subarctic).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 Aleutian Islands are part of Alaska.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On these islands there are many active volcanoes.</a:t>
            </a:r>
          </a:p>
          <a:p>
            <a:endParaRPr lang="en-US" dirty="0" smtClean="0">
              <a:solidFill>
                <a:schemeClr val="bg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260648"/>
            <a:ext cx="4041775" cy="576064"/>
          </a:xfrm>
        </p:spPr>
        <p:txBody>
          <a:bodyPr>
            <a:normAutofit fontScale="92500" lnSpcReduction="10000"/>
          </a:bodyPr>
          <a:lstStyle/>
          <a:p>
            <a:r>
              <a:rPr lang="en-US" sz="36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Natural </a:t>
            </a:r>
            <a:r>
              <a:rPr lang="en-US" sz="3600" spc="50" dirty="0" smtClean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features</a:t>
            </a:r>
            <a:endParaRPr lang="cs-CZ" sz="3600" spc="50" dirty="0">
              <a:ln w="1333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052736"/>
            <a:ext cx="4041775" cy="5073427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Alaska has more than three million lakes.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Permafrost cover really huge area.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Alaska has half of the world</a:t>
            </a:r>
            <a:r>
              <a:rPr lang="en-US" dirty="0" smtClean="0">
                <a:solidFill>
                  <a:schemeClr val="bg1"/>
                </a:solidFill>
                <a:latin typeface="Trebuchet MS"/>
              </a:rPr>
              <a:t>‘s glaciers.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3074" name="Picture 2" descr="C:\Users\třída 5A\AppData\Local\Microsoft\Windows\Temporary Internet Files\Content.IE5\IO8TK3KV\MP900401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1"/>
            <a:ext cx="2533288" cy="16881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řída 5A\AppData\Local\Microsoft\Windows\Temporary Internet Files\Content.IE5\ONCBMYT5\MP9004072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806692"/>
            <a:ext cx="2518971" cy="16786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31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Denali</a:t>
            </a:r>
            <a:r>
              <a:rPr lang="en-US" sz="3200" dirty="0" smtClean="0">
                <a:solidFill>
                  <a:schemeClr val="bg1"/>
                </a:solidFill>
              </a:rPr>
              <a:t> National Park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err="1">
                <a:solidFill>
                  <a:schemeClr val="bg1"/>
                </a:solidFill>
              </a:rPr>
              <a:t>Denali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contains:	</a:t>
            </a:r>
          </a:p>
          <a:p>
            <a:pPr lvl="1"/>
            <a:r>
              <a:rPr lang="en-US" sz="2400" dirty="0" smtClean="0">
                <a:solidFill>
                  <a:schemeClr val="bg1"/>
                </a:solidFill>
              </a:rPr>
              <a:t>The highest mountain of the U.S. – Mount McKinley (it is also called Denali)</a:t>
            </a:r>
          </a:p>
          <a:p>
            <a:pPr lvl="1"/>
            <a:r>
              <a:rPr lang="en-US" sz="2400" dirty="0" smtClean="0">
                <a:solidFill>
                  <a:schemeClr val="bg1"/>
                </a:solidFill>
              </a:rPr>
              <a:t>The longest glacier – </a:t>
            </a:r>
            <a:r>
              <a:rPr lang="en-US" sz="2400" dirty="0" err="1" smtClean="0">
                <a:solidFill>
                  <a:schemeClr val="bg1"/>
                </a:solidFill>
              </a:rPr>
              <a:t>Kalhiltna</a:t>
            </a:r>
            <a:r>
              <a:rPr lang="en-US" sz="2400" dirty="0" smtClean="0">
                <a:solidFill>
                  <a:schemeClr val="bg1"/>
                </a:solidFill>
              </a:rPr>
              <a:t> glacier.</a:t>
            </a:r>
          </a:p>
          <a:p>
            <a:pPr lvl="1"/>
            <a:r>
              <a:rPr lang="en-US" sz="2400" dirty="0" smtClean="0">
                <a:solidFill>
                  <a:schemeClr val="bg1"/>
                </a:solidFill>
              </a:rPr>
              <a:t>Denali national park is home of many animals, that are typical for Alaska. It is for example:</a:t>
            </a:r>
          </a:p>
          <a:p>
            <a:pPr lvl="2"/>
            <a:r>
              <a:rPr lang="en-US" sz="2400" dirty="0" smtClean="0">
                <a:solidFill>
                  <a:schemeClr val="bg1"/>
                </a:solidFill>
              </a:rPr>
              <a:t>Polar bear, polar fox, elk, moose, whale, grizzly bear, salmon etc. </a:t>
            </a:r>
          </a:p>
        </p:txBody>
      </p:sp>
    </p:spTree>
    <p:extLst>
      <p:ext uri="{BB962C8B-B14F-4D97-AF65-F5344CB8AC3E}">
        <p14:creationId xmlns:p14="http://schemas.microsoft.com/office/powerpoint/2010/main" val="3421082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Fauna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/>
          </a:p>
        </p:txBody>
      </p:sp>
      <p:pic>
        <p:nvPicPr>
          <p:cNvPr id="4098" name="Picture 2" descr="C:\Users\třída 5A\AppData\Local\Microsoft\Windows\Temporary Internet Files\Content.IE5\IO8TK3KV\MP9004066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3067236" cy="20448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třída 5A\AppData\Local\Microsoft\Windows\Temporary Internet Files\Content.IE5\D255VUM6\MP9004070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980728"/>
            <a:ext cx="1944216" cy="20448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řída 5A\AppData\Local\Microsoft\Windows\Temporary Internet Files\Content.IE5\D255VUM6\MP90018070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224" y="980728"/>
            <a:ext cx="2690240" cy="20448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třída 5A\AppData\Local\Microsoft\Windows\Temporary Internet Files\Content.IE5\67U3ZZ6V\MP90026282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356992"/>
            <a:ext cx="3067237" cy="230657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třída 5A\AppData\Local\Microsoft\Windows\Temporary Internet Files\Content.IE5\IO8TK3KV\MP9004278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59313"/>
            <a:ext cx="1944216" cy="230425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třída 5A\AppData\Local\Microsoft\Windows\Temporary Internet Files\Content.IE5\67U3ZZ6V\MP9004033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27492"/>
            <a:ext cx="2736304" cy="223607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6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What is the capital of Alaska?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Do you know the name of the highest mountain?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Can you name three typical animals for Alaska?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Is Alaska part of the USA?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Who are the Native people?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Are they allowed to kill whales?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Can you name other cities in Alaska?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261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750" y="404664"/>
            <a:ext cx="8305800" cy="2016224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1"/>
                </a:solidFill>
              </a:rPr>
              <a:t>Pou</a:t>
            </a:r>
            <a:r>
              <a:rPr lang="cs-CZ" sz="2400" dirty="0" smtClean="0">
                <a:solidFill>
                  <a:schemeClr val="tx1"/>
                </a:solidFill>
              </a:rPr>
              <a:t>žité zdroje: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Všechny obrázky prezentace použity z galerie Office.microsoft.com, citováno 18.11.2011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	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53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Vlastní 2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244582"/>
      </a:accent2>
      <a:accent3>
        <a:srgbClr val="FF0000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191</TotalTime>
  <Words>298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Název školy: ZŠ Varnsdorf, Edisonova 2821, okres Děčín, příspěvková organizace Jazyk a jazyková komunikace, Anglický jazyk,  Aljaška Autor: Michaela Galbavá, DiS. Název materiálu: VY_22_INOVACE_33/I.SADA  Anotace: Prezentace je určena pro žáky II.stupně ZŠ, slouží k výkladu a opakování učiva Aljaška Období: září – prosinec 2011</vt:lpstr>
      <vt:lpstr>Alaska</vt:lpstr>
      <vt:lpstr>Alaska</vt:lpstr>
      <vt:lpstr>History</vt:lpstr>
      <vt:lpstr>Native people</vt:lpstr>
      <vt:lpstr>Prezentace aplikace PowerPoint</vt:lpstr>
      <vt:lpstr>Denali National Park</vt:lpstr>
      <vt:lpstr>Fauna </vt:lpstr>
      <vt:lpstr>Review:</vt:lpstr>
      <vt:lpstr>Použité zdroje: Všechny obrázky prezentace použity z galerie Office.microsoft.com, citováno 18.11.2011    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Alaska</dc:title>
  <dc:creator>Michaela Galbavá</dc:creator>
  <cp:lastModifiedBy>Michaela</cp:lastModifiedBy>
  <cp:revision>28</cp:revision>
  <dcterms:created xsi:type="dcterms:W3CDTF">2011-10-14T13:22:45Z</dcterms:created>
  <dcterms:modified xsi:type="dcterms:W3CDTF">2012-01-07T18:51:53Z</dcterms:modified>
</cp:coreProperties>
</file>