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84" r:id="rId3"/>
    <p:sldId id="257" r:id="rId4"/>
    <p:sldId id="258" r:id="rId5"/>
    <p:sldId id="259" r:id="rId6"/>
    <p:sldId id="260" r:id="rId7"/>
    <p:sldId id="266" r:id="rId8"/>
    <p:sldId id="261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>
        <p:scale>
          <a:sx n="75" d="100"/>
          <a:sy n="75" d="100"/>
        </p:scale>
        <p:origin x="-5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469315-E03F-4CF2-9F1E-9EFF30219FCF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76075F-38D4-431D-957F-8F7FE0E80A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6.xml"/><Relationship Id="rId2" Type="http://schemas.openxmlformats.org/officeDocument/2006/relationships/slide" Target="slide3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4.xml"/><Relationship Id="rId28" Type="http://schemas.openxmlformats.org/officeDocument/2006/relationships/image" Target="../media/image7.wmf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503287"/>
              </p:ext>
            </p:extLst>
          </p:nvPr>
        </p:nvGraphicFramePr>
        <p:xfrm>
          <a:off x="1524000" y="1397000"/>
          <a:ext cx="6720408" cy="3037840"/>
        </p:xfrm>
        <a:graphic>
          <a:graphicData uri="http://schemas.openxmlformats.org/drawingml/2006/table">
            <a:tbl>
              <a:tblPr firstRow="1" bandRow="1"/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Mgr. Eva Bartošová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VY_32_Inovace_6.1.8 opakování </a:t>
                      </a: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nauky o významu slov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Název sady: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Český jazyk pro 7. ročník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algn="l"/>
                      <a:r>
                        <a:rPr lang="cs-CZ" dirty="0" smtClean="0"/>
                        <a:t>Žáci si hravou formou zopakují</a:t>
                      </a:r>
                      <a:r>
                        <a:rPr lang="cs-CZ" baseline="0" dirty="0" smtClean="0"/>
                        <a:t> kapitolu o významu slov. Materiál je zpracován </a:t>
                      </a:r>
                      <a:r>
                        <a:rPr lang="cs-CZ" baseline="0" dirty="0" smtClean="0"/>
                        <a:t>jako soutěž </a:t>
                      </a:r>
                      <a:r>
                        <a:rPr lang="cs-CZ" baseline="0" smtClean="0"/>
                        <a:t>pro družstva. 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2414" y="548680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79385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76470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SOUSLOVÍ</a:t>
            </a:r>
            <a:endParaRPr lang="cs-CZ" sz="2000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2843808" y="7647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3758208" y="7647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4672608" y="7647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587008" y="7647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Obdélník 6">
            <a:hlinkClick r:id="rId6" action="ppaction://hlinksldjump"/>
          </p:cNvPr>
          <p:cNvSpPr/>
          <p:nvPr/>
        </p:nvSpPr>
        <p:spPr>
          <a:xfrm>
            <a:off x="6501408" y="7647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27983" y="167910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PŘÍSLOVÍ</a:t>
            </a:r>
            <a:endParaRPr lang="cs-CZ" sz="2000" b="1" dirty="0"/>
          </a:p>
        </p:txBody>
      </p:sp>
      <p:sp>
        <p:nvSpPr>
          <p:cNvPr id="10" name="Obdélník 9">
            <a:hlinkClick r:id="rId7" action="ppaction://hlinksldjump"/>
          </p:cNvPr>
          <p:cNvSpPr/>
          <p:nvPr/>
        </p:nvSpPr>
        <p:spPr>
          <a:xfrm>
            <a:off x="2843808" y="1679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Obdélník 10">
            <a:hlinkClick r:id="rId8" action="ppaction://hlinksldjump"/>
          </p:cNvPr>
          <p:cNvSpPr/>
          <p:nvPr/>
        </p:nvSpPr>
        <p:spPr>
          <a:xfrm>
            <a:off x="3758208" y="1679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Obdélník 11">
            <a:hlinkClick r:id="rId9" action="ppaction://hlinksldjump"/>
          </p:cNvPr>
          <p:cNvSpPr/>
          <p:nvPr/>
        </p:nvSpPr>
        <p:spPr>
          <a:xfrm>
            <a:off x="4672608" y="1679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Obdélník 12">
            <a:hlinkClick r:id="rId10" action="ppaction://hlinksldjump"/>
          </p:cNvPr>
          <p:cNvSpPr/>
          <p:nvPr/>
        </p:nvSpPr>
        <p:spPr>
          <a:xfrm>
            <a:off x="5587008" y="1679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Obdélník 13">
            <a:hlinkClick r:id="rId11" action="ppaction://hlinksldjump"/>
          </p:cNvPr>
          <p:cNvSpPr/>
          <p:nvPr/>
        </p:nvSpPr>
        <p:spPr>
          <a:xfrm>
            <a:off x="6501408" y="1679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115616" y="259350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SYNONYMA</a:t>
            </a:r>
            <a:endParaRPr lang="cs-CZ" sz="2000" b="1" dirty="0"/>
          </a:p>
        </p:txBody>
      </p:sp>
      <p:sp>
        <p:nvSpPr>
          <p:cNvPr id="9" name="Obdélník 8">
            <a:hlinkClick r:id="rId12" action="ppaction://hlinksldjump"/>
          </p:cNvPr>
          <p:cNvSpPr/>
          <p:nvPr/>
        </p:nvSpPr>
        <p:spPr>
          <a:xfrm>
            <a:off x="2843808" y="25935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Obdélník 15">
            <a:hlinkClick r:id="rId13" action="ppaction://hlinksldjump"/>
          </p:cNvPr>
          <p:cNvSpPr/>
          <p:nvPr/>
        </p:nvSpPr>
        <p:spPr>
          <a:xfrm>
            <a:off x="3758208" y="25976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" name="Obdélník 17">
            <a:hlinkClick r:id="rId14" action="ppaction://hlinksldjump"/>
          </p:cNvPr>
          <p:cNvSpPr/>
          <p:nvPr/>
        </p:nvSpPr>
        <p:spPr>
          <a:xfrm>
            <a:off x="4672608" y="25935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0" name="Obdélník 19">
            <a:hlinkClick r:id="rId15" action="ppaction://hlinksldjump"/>
          </p:cNvPr>
          <p:cNvSpPr/>
          <p:nvPr/>
        </p:nvSpPr>
        <p:spPr>
          <a:xfrm>
            <a:off x="5587008" y="25935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Obdélník 20">
            <a:hlinkClick r:id="rId16" action="ppaction://hlinksldjump"/>
          </p:cNvPr>
          <p:cNvSpPr/>
          <p:nvPr/>
        </p:nvSpPr>
        <p:spPr>
          <a:xfrm>
            <a:off x="6501408" y="25976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115616" y="3512096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ANTONYMA</a:t>
            </a:r>
            <a:endParaRPr lang="cs-CZ" sz="2000" b="1" dirty="0"/>
          </a:p>
        </p:txBody>
      </p:sp>
      <p:sp>
        <p:nvSpPr>
          <p:cNvPr id="23" name="Obdélník 22">
            <a:hlinkClick r:id="rId17" action="ppaction://hlinksldjump"/>
          </p:cNvPr>
          <p:cNvSpPr/>
          <p:nvPr/>
        </p:nvSpPr>
        <p:spPr>
          <a:xfrm>
            <a:off x="2843808" y="3512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Obdélník 23">
            <a:hlinkClick r:id="rId18" action="ppaction://hlinksldjump"/>
          </p:cNvPr>
          <p:cNvSpPr/>
          <p:nvPr/>
        </p:nvSpPr>
        <p:spPr>
          <a:xfrm>
            <a:off x="3758208" y="3512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Obdélník 24">
            <a:hlinkClick r:id="rId19" action="ppaction://hlinksldjump"/>
          </p:cNvPr>
          <p:cNvSpPr/>
          <p:nvPr/>
        </p:nvSpPr>
        <p:spPr>
          <a:xfrm>
            <a:off x="4672608" y="35006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6" name="Obdélník 25">
            <a:hlinkClick r:id="rId20" action="ppaction://hlinksldjump"/>
          </p:cNvPr>
          <p:cNvSpPr/>
          <p:nvPr/>
        </p:nvSpPr>
        <p:spPr>
          <a:xfrm>
            <a:off x="5587008" y="35006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" name="Obdélník 26">
            <a:hlinkClick r:id="rId21" action="ppaction://hlinksldjump"/>
          </p:cNvPr>
          <p:cNvSpPr/>
          <p:nvPr/>
        </p:nvSpPr>
        <p:spPr>
          <a:xfrm>
            <a:off x="6501408" y="35079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115615" y="4415020"/>
            <a:ext cx="172819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HOMONYMA</a:t>
            </a:r>
            <a:endParaRPr lang="cs-CZ" sz="2000" b="1" dirty="0"/>
          </a:p>
        </p:txBody>
      </p:sp>
      <p:sp>
        <p:nvSpPr>
          <p:cNvPr id="30" name="Obdélník 29">
            <a:hlinkClick r:id="rId22" action="ppaction://hlinksldjump"/>
          </p:cNvPr>
          <p:cNvSpPr/>
          <p:nvPr/>
        </p:nvSpPr>
        <p:spPr>
          <a:xfrm>
            <a:off x="2843808" y="44150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1" name="Obdélník 30">
            <a:hlinkClick r:id="rId23" action="ppaction://hlinksldjump"/>
          </p:cNvPr>
          <p:cNvSpPr/>
          <p:nvPr/>
        </p:nvSpPr>
        <p:spPr>
          <a:xfrm>
            <a:off x="3758208" y="44150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2" name="Obdélník 31">
            <a:hlinkClick r:id="rId24" action="ppaction://hlinksldjump"/>
          </p:cNvPr>
          <p:cNvSpPr/>
          <p:nvPr/>
        </p:nvSpPr>
        <p:spPr>
          <a:xfrm>
            <a:off x="4672608" y="44150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3" name="Obdélník 32">
            <a:hlinkClick r:id="rId25" action="ppaction://hlinksldjump"/>
          </p:cNvPr>
          <p:cNvSpPr/>
          <p:nvPr/>
        </p:nvSpPr>
        <p:spPr>
          <a:xfrm>
            <a:off x="5587008" y="44150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4" name="Obdélník 33">
            <a:hlinkClick r:id="rId26" action="ppaction://hlinksldjump"/>
          </p:cNvPr>
          <p:cNvSpPr/>
          <p:nvPr/>
        </p:nvSpPr>
        <p:spPr>
          <a:xfrm>
            <a:off x="6501408" y="441502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27" name="Picture 3" descr="C:\Users\bartosova\AppData\Local\Microsoft\Windows\Temporary Internet Files\Content.IE5\9S3725G8\MC900438000[1].wmf"/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9583" y="508518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15456" y="5720181"/>
            <a:ext cx="6285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  <a:latin typeface="Arial Narrow" pitchFamily="34" charset="0"/>
              </a:rPr>
              <a:t>Vybírej otázky a počítej body za správné odpovědi.</a:t>
            </a:r>
            <a:endParaRPr lang="cs-CZ" sz="2400" b="1" i="1" dirty="0">
              <a:solidFill>
                <a:srgbClr val="7030A0"/>
              </a:solidFill>
              <a:latin typeface="Arial Narrow" pitchFamily="34" charset="0"/>
            </a:endParaRPr>
          </a:p>
        </p:txBody>
      </p:sp>
      <p:pic>
        <p:nvPicPr>
          <p:cNvPr id="1031" name="Picture 7" descr="C:\Users\bartosova\AppData\Local\Microsoft\Windows\Temporary Internet Files\Content.IE5\O4PZIY3K\MC900434411[1].wmf"/>
          <p:cNvPicPr>
            <a:picLocks noChangeAspect="1" noChangeArrowheads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808" y="18864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12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9" grpId="0" animBg="1"/>
      <p:bldP spid="16" grpId="0" animBg="1"/>
      <p:bldP spid="18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slovo tak, aby vzniklo sousloví: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jazyk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např. mateřský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, cizí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12360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bartosova\AppData\Local\Microsoft\Windows\Temporary Internet Files\Content.IE5\PSBFHVVI\MC9004379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248875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237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fronta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např. studená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1359" y="548292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rgbClr val="4E3B30"/>
                </a:solidFill>
              </a:rPr>
              <a:t>Doplň slovo tak, aby vzniklo sousloví:</a:t>
            </a:r>
            <a:endParaRPr lang="cs-CZ" dirty="0"/>
          </a:p>
        </p:txBody>
      </p:sp>
      <p:pic>
        <p:nvPicPr>
          <p:cNvPr id="7170" name="Picture 2" descr="C:\Users\bartosova\AppData\Local\Microsoft\Windows\Temporary Internet Files\Content.IE5\50RHYVP1\MP9003900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01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rgbClr val="4E3B30"/>
                </a:solidFill>
              </a:rPr>
              <a:t>Doplň slovo tak, aby vzniklo sousloví: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horečka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např. cestovní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bartosova\AppData\Local\Microsoft\Windows\Temporary Internet Files\Content.IE5\9S3725G8\MC9002296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367" y="2171030"/>
            <a:ext cx="2040646" cy="190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93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>
                <a:solidFill>
                  <a:srgbClr val="4E3B30"/>
                </a:solidFill>
              </a:rPr>
              <a:t>Doplň slovo tak, aby vzniklo sousloví: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/>
              <a:t>volské</a:t>
            </a:r>
            <a:r>
              <a:rPr lang="cs-CZ" dirty="0" smtClean="0"/>
              <a:t>				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oko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200" dirty="0" smtClean="0"/>
              <a:t>Achillova </a:t>
            </a:r>
          </a:p>
          <a:p>
            <a:endParaRPr lang="cs-CZ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pata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66124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bartosova\AppData\Local\Microsoft\Windows\Temporary Internet Files\Content.IE5\PSBFHVVI\MP900400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artosova\AppData\Local\Microsoft\Windows\Temporary Internet Files\Content.IE5\50RHYVP1\MC9002305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49277"/>
            <a:ext cx="2633050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479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4E3B30"/>
                </a:solidFill>
              </a:rPr>
              <a:t>Doplň slovo tak, aby vzniklo sousloví: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psí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víno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olivová</a:t>
            </a:r>
          </a:p>
          <a:p>
            <a:endParaRPr lang="cs-CZ" sz="36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ratolest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554936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bartosova\AppData\Local\Microsoft\Windows\Temporary Internet Files\Content.IE5\PSBFHVVI\MC9004332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29575"/>
            <a:ext cx="2348488" cy="2850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bartosova\AppData\Local\Microsoft\Windows\Temporary Internet Files\Content.IE5\PSBFHVVI\MC900330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29574"/>
            <a:ext cx="3154156" cy="1715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31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část přísloví: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Hlad je </a:t>
            </a:r>
          </a:p>
          <a:p>
            <a:pPr marL="0" indent="0">
              <a:buNone/>
            </a:pPr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			      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nejlepší</a:t>
            </a:r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 kuchař.</a:t>
            </a:r>
            <a:endParaRPr lang="cs-CZ" sz="4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bartosova\AppData\Local\Microsoft\Windows\Temporary Internet Files\Content.IE5\O4PZIY3K\MP9004465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03" y="2708920"/>
            <a:ext cx="2759163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29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chybějící část přísloví: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Dlouhé vlasy,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			     krátký rozum.</a:t>
            </a:r>
            <a:endParaRPr lang="cs-CZ" sz="4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51723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bartosova\AppData\Local\Microsoft\Windows\Temporary Internet Files\Content.IE5\PSBFHVVI\MP9004422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33987"/>
            <a:ext cx="3075806" cy="410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870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chybějící část přísloví: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Nechval dne</a:t>
            </a:r>
          </a:p>
          <a:p>
            <a:endParaRPr lang="cs-CZ" dirty="0"/>
          </a:p>
          <a:p>
            <a:pPr marL="2286000" lvl="5" indent="0"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před</a:t>
            </a:r>
            <a:r>
              <a:rPr lang="cs-CZ" sz="34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večerem</a:t>
            </a:r>
            <a:r>
              <a:rPr lang="cs-CZ" sz="34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3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524328" y="551723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5" name="Picture 3" descr="C:\Users\bartosova\AppData\Local\Microsoft\Windows\Temporary Internet Files\Content.IE5\O4PZIY3K\MP9001825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93305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434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chybějící část přísloví: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slepými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		jednooký králem.</a:t>
            </a:r>
            <a:endParaRPr lang="cs-CZ" sz="4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524328" y="544522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 descr="C:\Users\bartosova\AppData\Local\Microsoft\Windows\Temporary Internet Files\Content.IE5\50RHYVP1\MC9000890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2"/>
            <a:ext cx="2664296" cy="281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32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chybějící část přísloví: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Kuj železo,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</a:rPr>
              <a:t>			dokud je žhavé.</a:t>
            </a:r>
            <a:endParaRPr lang="cs-CZ" sz="4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812360" y="551723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 descr="C:\Users\bartosova\AppData\Local\Microsoft\Windows\Temporary Internet Files\Content.IE5\50RHYVP1\MC900282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07102"/>
            <a:ext cx="1872208" cy="313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9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Uveď synonymum: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mrak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oblak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66124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 descr="C:\Users\bartosova\AppData\Local\Microsoft\Windows\Temporary Internet Files\Content.IE5\9S3725G8\MC90044152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12776"/>
            <a:ext cx="2463631" cy="272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821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Uveď synonymum: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rovný</a:t>
            </a:r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přímý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C:\Users\bartosova\AppData\Local\Microsoft\Windows\Temporary Internet Files\Content.IE5\O4PZIY3K\MP9003138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671" y="155679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661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Uveď synonymum: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louže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kaluž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12360" y="550008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 descr="C:\Users\bartosova\AppData\Local\Microsoft\Windows\Temporary Internet Files\Content.IE5\9S3725G8\MC9002326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034353"/>
            <a:ext cx="3384376" cy="403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85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Uveď synonymum: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gramatika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mluvnice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12360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C:\Users\bartosova\AppData\Local\Microsoft\Windows\Temporary Internet Files\Content.IE5\O4PZIY3K\MP9004482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2808312" cy="422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39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uveď tři synonyma: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hezky</a:t>
            </a:r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krásně, půvabně, úhledně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2751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2" name="Picture 2" descr="C:\Users\bartosova\AppData\Local\Microsoft\Windows\Temporary Internet Files\Content.IE5\O4PZIY3K\MC900444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56792"/>
            <a:ext cx="2550408" cy="3302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81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Vytvoř antonymum: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dirty="0" smtClean="0"/>
              <a:t>mluvit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mlčet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475137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bartosova\AppData\Local\Microsoft\Windows\Temporary Internet Files\Content.IE5\O4PZIY3K\MC90043780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92896"/>
            <a:ext cx="2664296" cy="265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3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4E3B30"/>
                </a:solidFill>
              </a:rPr>
              <a:t>Vytvoř antonymum: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bída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bohatství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445224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bartosova\AppData\Local\Microsoft\Windows\Temporary Internet Files\Content.IE5\50RHYVP1\MC9002310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2370499" cy="3307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262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4E3B30"/>
                </a:solidFill>
              </a:rPr>
              <a:t>Vytvoř antonymum: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dirty="0" smtClean="0"/>
              <a:t>usmívat se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mračit se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spát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bdít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740352" y="5554936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bartosova\AppData\Local\Microsoft\Windows\Temporary Internet Files\Content.IE5\PSBFHVVI\MC90043004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2664296" cy="230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artosova\AppData\Local\Microsoft\Windows\Temporary Internet Files\Content.IE5\9S3725G8\MC9002901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47261"/>
            <a:ext cx="2337802" cy="143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35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4E3B30"/>
                </a:solidFill>
              </a:rPr>
              <a:t>Vytvoř </a:t>
            </a:r>
            <a:r>
              <a:rPr lang="cs-CZ" b="1" dirty="0" smtClean="0">
                <a:solidFill>
                  <a:srgbClr val="4E3B30"/>
                </a:solidFill>
              </a:rPr>
              <a:t>dvě antonyma: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dirty="0" smtClean="0"/>
              <a:t>boháč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chudák, žebrák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4800600" y="1600200"/>
            <a:ext cx="4343400" cy="47244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71467" y="5589240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bartosova\AppData\Local\Microsoft\Windows\Temporary Internet Files\Content.IE5\O4PZIY3K\MC900301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340768"/>
            <a:ext cx="3967310" cy="410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4E3B30"/>
                </a:solidFill>
              </a:rPr>
              <a:t>Vytvoř </a:t>
            </a:r>
            <a:r>
              <a:rPr lang="cs-CZ" b="1" dirty="0" smtClean="0">
                <a:solidFill>
                  <a:srgbClr val="4E3B30"/>
                </a:solidFill>
              </a:rPr>
              <a:t> tři antonyma: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dirty="0" smtClean="0"/>
              <a:t>stmívání</a:t>
            </a:r>
          </a:p>
          <a:p>
            <a:endParaRPr lang="cs-CZ" sz="3600" dirty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svítání, rozbřesk,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kuropění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733256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bartosova\AppData\Local\Microsoft\Windows\Temporary Internet Files\Content.IE5\9S3725G8\MP9004013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5679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08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dokaž, že jde o homonymum: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rys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 zvíře x výkres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84368" y="557815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bartosova\AppData\Local\Microsoft\Windows\Temporary Internet Files\Content.IE5\O4PZIY3K\MC9003470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416" y="1752320"/>
            <a:ext cx="3176928" cy="293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93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dokaž, že jde o homonymum: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jez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ve vodě x rozkaz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od slovesa jíst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588007" y="5746727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Users\bartosova\AppData\Local\Microsoft\Windows\Temporary Internet Files\Content.IE5\50RHYVP1\MC900149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068" y="1772816"/>
            <a:ext cx="3277053" cy="260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16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dokaž, že jde o homonymum: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vinice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místo pro pěstování révy x vinná žena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12360" y="557208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6" name="Picture 4" descr="C:\Users\bartosova\AppData\Local\Microsoft\Windows\Temporary Internet Files\Content.IE5\50RHYVP1\MP9004330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00808"/>
            <a:ext cx="4176464" cy="2756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48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dokaž, že jde o homonymum: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travička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žena užívající jed x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zdrobnělina od trávy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668344" y="5420103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9" name="Picture 3" descr="C:\Users\bartosova\AppData\Local\Microsoft\Windows\Temporary Internet Files\Content.IE5\O4PZIY3K\MP9004385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68760"/>
            <a:ext cx="2681448" cy="4010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43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4E3B30"/>
                </a:solidFill>
              </a:rPr>
              <a:t>u homonyma uveď tři významy: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3600" dirty="0" smtClean="0"/>
              <a:t>jeřáb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pták x stroj x strom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7812360" y="566124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3" name="Picture 3" descr="C:\Users\bartosova\AppData\Local\Microsoft\Windows\Temporary Internet Files\Content.IE5\9S3725G8\MP9001806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4644512" cy="30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868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1800" dirty="0">
                <a:solidFill>
                  <a:prstClr val="black"/>
                </a:solidFill>
                <a:latin typeface="Century Gothic"/>
              </a:rPr>
              <a:t>ilustrace klipart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5999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235</TotalTime>
  <Words>344</Words>
  <Application>Microsoft Office PowerPoint</Application>
  <PresentationFormat>Předvádění na obrazovce (4:3)</PresentationFormat>
  <Paragraphs>186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Cesta</vt:lpstr>
      <vt:lpstr>Prezentace aplikace PowerPoint</vt:lpstr>
      <vt:lpstr>Prezentace aplikace PowerPoint</vt:lpstr>
      <vt:lpstr>Doplň slovo tak, aby vzniklo sousloví:</vt:lpstr>
      <vt:lpstr>Doplň slovo tak, aby vzniklo sousloví:</vt:lpstr>
      <vt:lpstr>Doplň slovo tak, aby vzniklo sousloví:</vt:lpstr>
      <vt:lpstr>Doplň slovo tak, aby vzniklo sousloví:</vt:lpstr>
      <vt:lpstr>Doplň slovo tak, aby vzniklo sousloví:</vt:lpstr>
      <vt:lpstr>Doplň chybějící část přísloví:</vt:lpstr>
      <vt:lpstr>Doplň chybějící část přísloví:</vt:lpstr>
      <vt:lpstr>Doplň chybějící část přísloví:</vt:lpstr>
      <vt:lpstr>Doplň chybějící část přísloví:</vt:lpstr>
      <vt:lpstr>Doplň chybějící část přísloví:</vt:lpstr>
      <vt:lpstr>Uveď synonymum:</vt:lpstr>
      <vt:lpstr>Uveď synonymum:</vt:lpstr>
      <vt:lpstr>Uveď synonymum:</vt:lpstr>
      <vt:lpstr>Uveď synonymum:</vt:lpstr>
      <vt:lpstr>uveď tři synonyma: </vt:lpstr>
      <vt:lpstr>Vytvoř antonymum:</vt:lpstr>
      <vt:lpstr>Vytvoř antonymum:</vt:lpstr>
      <vt:lpstr>Vytvoř antonymum:</vt:lpstr>
      <vt:lpstr>Vytvoř dvě antonyma:</vt:lpstr>
      <vt:lpstr>Vytvoř  tři antonyma:</vt:lpstr>
      <vt:lpstr>dokaž, že jde o homonymum: </vt:lpstr>
      <vt:lpstr>dokaž, že jde o homonymum: </vt:lpstr>
      <vt:lpstr>dokaž, že jde o homonymum: </vt:lpstr>
      <vt:lpstr>dokaž, že jde o homonymum: </vt:lpstr>
      <vt:lpstr>u homonyma uveď tři významy:</vt:lpstr>
      <vt:lpstr>Zdroj: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Bartošová</dc:creator>
  <cp:lastModifiedBy>Eva Bartošová</cp:lastModifiedBy>
  <cp:revision>46</cp:revision>
  <dcterms:created xsi:type="dcterms:W3CDTF">2012-10-08T06:14:20Z</dcterms:created>
  <dcterms:modified xsi:type="dcterms:W3CDTF">2012-10-23T18:00:31Z</dcterms:modified>
</cp:coreProperties>
</file>