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9"/>
  </p:notesMasterIdLst>
  <p:sldIdLst>
    <p:sldId id="256" r:id="rId2"/>
    <p:sldId id="257" r:id="rId3"/>
    <p:sldId id="259" r:id="rId4"/>
    <p:sldId id="260" r:id="rId5"/>
    <p:sldId id="261" r:id="rId6"/>
    <p:sldId id="263" r:id="rId7"/>
    <p:sldId id="272" r:id="rId8"/>
    <p:sldId id="258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ADAABF65-01A9-46FD-A879-2F0555F293E2}">
          <p14:sldIdLst>
            <p14:sldId id="256"/>
            <p14:sldId id="257"/>
            <p14:sldId id="259"/>
            <p14:sldId id="260"/>
          </p14:sldIdLst>
        </p14:section>
        <p14:section name="Oddíl bez názvu" id="{07916214-0AF4-441B-8B53-1764A501A7C8}">
          <p14:sldIdLst>
            <p14:sldId id="261"/>
            <p14:sldId id="262"/>
            <p14:sldId id="263"/>
            <p14:sldId id="264"/>
            <p14:sldId id="258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FB9BB"/>
    <a:srgbClr val="00CC00"/>
    <a:srgbClr val="006600"/>
    <a:srgbClr val="082905"/>
    <a:srgbClr val="12127C"/>
    <a:srgbClr val="161C1C"/>
    <a:srgbClr val="6600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3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endParaRPr lang="cs-CZ" sz="1400" dirty="0" smtClean="0"/>
        </a:p>
        <a:p>
          <a:r>
            <a:rPr lang="cs-CZ" sz="1400" dirty="0" smtClean="0"/>
            <a:t>Název </a:t>
          </a:r>
          <a:r>
            <a:rPr lang="cs-CZ" sz="1400" dirty="0"/>
            <a:t>školy</a:t>
          </a:r>
          <a:r>
            <a:rPr lang="cs-CZ" sz="1400" dirty="0" smtClean="0"/>
            <a:t>:  Dětský domov, Základní škola praktická, Praktická škola a Školní jídelna, Dlažkovice 1, příspěvková organizace 411 15 Třebívlice    </a:t>
          </a:r>
        </a:p>
        <a:p>
          <a:pPr algn="l"/>
          <a:r>
            <a:rPr lang="cs-CZ" sz="1100" dirty="0" smtClean="0"/>
            <a:t>   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 custT="1"/>
      <dgm:spPr/>
      <dgm:t>
        <a:bodyPr/>
        <a:lstStyle/>
        <a:p>
          <a:pPr algn="l"/>
          <a:r>
            <a:rPr lang="cs-CZ" sz="1600" dirty="0"/>
            <a:t>Autor</a:t>
          </a:r>
          <a:r>
            <a:rPr lang="cs-CZ" sz="1600" dirty="0" smtClean="0"/>
            <a:t>: </a:t>
          </a:r>
          <a:r>
            <a:rPr lang="cs-CZ" sz="1600" dirty="0" err="1" smtClean="0"/>
            <a:t>Mgr.Lenka</a:t>
          </a:r>
          <a:r>
            <a:rPr lang="cs-CZ" sz="1600" dirty="0" smtClean="0"/>
            <a:t> </a:t>
          </a:r>
          <a:r>
            <a:rPr lang="cs-CZ" sz="1600" dirty="0" err="1" smtClean="0"/>
            <a:t>Preisová</a:t>
          </a:r>
          <a:r>
            <a:rPr lang="cs-CZ" sz="1600" dirty="0" smtClean="0"/>
            <a:t> </a:t>
          </a:r>
          <a:endParaRPr lang="cs-CZ" sz="160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600" dirty="0"/>
            <a:t>Název : </a:t>
          </a:r>
          <a:r>
            <a:rPr lang="cs-CZ" sz="1600" dirty="0" smtClean="0"/>
            <a:t>VY_32_INOVACE_13_</a:t>
          </a:r>
          <a:r>
            <a:rPr lang="cs-CZ" sz="1600" smtClean="0"/>
            <a:t>Vo_CHKO </a:t>
          </a:r>
          <a:r>
            <a:rPr lang="cs-CZ" sz="1600" dirty="0" smtClean="0"/>
            <a:t>Beskydy</a:t>
          </a:r>
          <a:endParaRPr lang="cs-CZ" sz="160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 custT="1"/>
      <dgm:spPr/>
      <dgm:t>
        <a:bodyPr/>
        <a:lstStyle/>
        <a:p>
          <a:pPr algn="l"/>
          <a:r>
            <a:rPr lang="cs-CZ" sz="1600" dirty="0"/>
            <a:t>Téma</a:t>
          </a:r>
          <a:r>
            <a:rPr lang="cs-CZ" sz="1600" dirty="0" smtClean="0"/>
            <a:t>: </a:t>
          </a:r>
          <a:r>
            <a:rPr lang="cs-CZ" sz="1600" dirty="0" smtClean="0"/>
            <a:t>CHKO Beskydy</a:t>
          </a:r>
          <a:endParaRPr lang="cs-CZ" sz="1600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 custT="1"/>
      <dgm:spPr/>
      <dgm:t>
        <a:bodyPr/>
        <a:lstStyle/>
        <a:p>
          <a:r>
            <a:rPr lang="cs-CZ" sz="1600" dirty="0"/>
            <a:t>Číslo </a:t>
          </a:r>
          <a:r>
            <a:rPr lang="cs-CZ" sz="1600" dirty="0" smtClean="0"/>
            <a:t>projektu: CZ.1.07/1.4.00/21.2189</a:t>
          </a:r>
        </a:p>
        <a:p>
          <a:pPr algn="l"/>
          <a:r>
            <a:rPr lang="cs-CZ" sz="1100" dirty="0" smtClean="0"/>
            <a:t> </a:t>
          </a:r>
          <a:endParaRPr lang="cs-CZ" sz="1100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 custScaleY="137143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 smtClean="0"/>
        </a:p>
        <a:p>
          <a:pPr lvl="0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</a:t>
          </a:r>
          <a:r>
            <a:rPr lang="cs-CZ" sz="1400" kern="1200" dirty="0"/>
            <a:t>školy</a:t>
          </a:r>
          <a:r>
            <a:rPr lang="cs-CZ" sz="1400" kern="1200" dirty="0" smtClean="0"/>
            <a:t>:  Dětský domov, Základní škola praktická, Praktická škola a Školní jídelna, Dlažkovice 1, příspěvková organizace 411 15 Třebívlice    </a:t>
          </a:r>
        </a:p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   </a:t>
          </a:r>
          <a:endParaRPr lang="cs-CZ" sz="11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</a:t>
          </a:r>
          <a:r>
            <a:rPr lang="cs-CZ" sz="1600" kern="1200" dirty="0" err="1" smtClean="0"/>
            <a:t>Mgr.Lenka</a:t>
          </a:r>
          <a:r>
            <a:rPr lang="cs-CZ" sz="1600" kern="1200" dirty="0" smtClean="0"/>
            <a:t> </a:t>
          </a:r>
          <a:r>
            <a:rPr lang="cs-CZ" sz="1600" kern="1200" dirty="0" err="1" smtClean="0"/>
            <a:t>Preisová</a:t>
          </a:r>
          <a:r>
            <a:rPr lang="cs-CZ" sz="1600" kern="1200" dirty="0" smtClean="0"/>
            <a:t> </a:t>
          </a:r>
          <a:endParaRPr lang="cs-CZ" sz="16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VY_32_INOVACE_13_</a:t>
          </a:r>
          <a:r>
            <a:rPr lang="cs-CZ" sz="1600" kern="1200" smtClean="0"/>
            <a:t>Vo_CHKO </a:t>
          </a:r>
          <a:r>
            <a:rPr lang="cs-CZ" sz="1600" kern="1200" dirty="0" smtClean="0"/>
            <a:t>Beskydy</a:t>
          </a:r>
          <a:endParaRPr lang="cs-CZ" sz="16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</a:t>
          </a:r>
          <a:r>
            <a:rPr lang="cs-CZ" sz="1600" kern="1200" dirty="0" smtClean="0"/>
            <a:t>CHKO Beskydy</a:t>
          </a:r>
          <a:endParaRPr lang="cs-CZ" sz="16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460944"/>
          <a:ext cx="4752528" cy="88483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</a:t>
          </a:r>
          <a:r>
            <a:rPr lang="cs-CZ" sz="1600" kern="1200" dirty="0" smtClean="0"/>
            <a:t>projektu: CZ.1.07/1.4.00/21.2189</a:t>
          </a:r>
        </a:p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 </a:t>
          </a:r>
          <a:endParaRPr lang="cs-CZ" sz="1100" kern="1200" dirty="0"/>
        </a:p>
      </dsp:txBody>
      <dsp:txXfrm>
        <a:off x="2016223" y="2460944"/>
        <a:ext cx="4752528" cy="8848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9F69E4-B79B-4F2E-9A43-519A6E766923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EEC408-5281-4E5E-B4C7-DF3F12F9C82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EEC408-5281-4E5E-B4C7-DF3F12F9C82F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402CD3B8-8B97-4C13-ABBD-C0BF8712391E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402CD3B8-8B97-4C13-ABBD-C0BF8712391E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blinds dir="vert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blinds dir="vert"/>
  </p:transition>
  <p:timing>
    <p:tnLst>
      <p:par>
        <p:cTn id="1" dur="indefinite" restart="never" nodeType="tmRoot"/>
      </p:par>
    </p:tnLst>
  </p:timing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1.xml"/><Relationship Id="rId5" Type="http://schemas.openxmlformats.org/officeDocument/2006/relationships/slide" Target="slide10.xml"/><Relationship Id="rId4" Type="http://schemas.openxmlformats.org/officeDocument/2006/relationships/slide" Target="slide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4.xml"/><Relationship Id="rId6" Type="http://schemas.openxmlformats.org/officeDocument/2006/relationships/slide" Target="slide17.xml"/><Relationship Id="rId5" Type="http://schemas.openxmlformats.org/officeDocument/2006/relationships/slide" Target="slide16.xml"/><Relationship Id="rId4" Type="http://schemas.openxmlformats.org/officeDocument/2006/relationships/slide" Target="slide1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rodina.cz/kolarikovci/album/krajina.jpg" TargetMode="External"/><Relationship Id="rId3" Type="http://schemas.openxmlformats.org/officeDocument/2006/relationships/hyperlink" Target="http://nature.hyperlink.cz/Beskydy/" TargetMode="External"/><Relationship Id="rId7" Type="http://schemas.openxmlformats.org/officeDocument/2006/relationships/hyperlink" Target="http://mm.denik.cz/1/71/sokol_hlava_detail_denik_clanek_solo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img.ihned.cz/attachment.php/680/20894680/43fHobhdAWpQz9sJ8RemIuVtLw0nGTN1/lesy_185x122.jpg" TargetMode="External"/><Relationship Id="rId5" Type="http://schemas.openxmlformats.org/officeDocument/2006/relationships/hyperlink" Target="http://hadopasi.org/ostatni/JoVo/pictures/stromy3.jpg" TargetMode="External"/><Relationship Id="rId10" Type="http://schemas.openxmlformats.org/officeDocument/2006/relationships/hyperlink" Target="http://leossmiricky.kek.cz/photo/996_detail.jpg" TargetMode="External"/><Relationship Id="rId4" Type="http://schemas.openxmlformats.org/officeDocument/2006/relationships/hyperlink" Target="http://www.boubinsky-prales.cz/chranene-druhy.php" TargetMode="External"/><Relationship Id="rId9" Type="http://schemas.openxmlformats.org/officeDocument/2006/relationships/hyperlink" Target="http://www.polska.cz/fotogalery/mini/krajina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www.boubinsky-prales.cz/fotky/rostliny-dripatka.jpg" TargetMode="External"/><Relationship Id="rId1" Type="http://schemas.openxmlformats.org/officeDocument/2006/relationships/slideLayout" Target="../slideLayouts/slideLayout4.xml"/><Relationship Id="rId6" Type="http://schemas.openxmlformats.org/officeDocument/2006/relationships/slide" Target="slide5.xml"/><Relationship Id="rId5" Type="http://schemas.openxmlformats.org/officeDocument/2006/relationships/image" Target="../media/image10.jpeg"/><Relationship Id="rId4" Type="http://schemas.openxmlformats.org/officeDocument/2006/relationships/hyperlink" Target="http://www.boubinsky-prales.cz/fotky/rostliny-marinka.jp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Relationship Id="rId4" Type="http://schemas.openxmlformats.org/officeDocument/2006/relationships/slide" Target="slide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5" Type="http://schemas.openxmlformats.org/officeDocument/2006/relationships/slide" Target="slide5.xml"/><Relationship Id="rId4" Type="http://schemas.openxmlformats.org/officeDocument/2006/relationships/image" Target="../media/image1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5" Type="http://schemas.openxmlformats.org/officeDocument/2006/relationships/slide" Target="slide5.xml"/><Relationship Id="rId4" Type="http://schemas.openxmlformats.org/officeDocument/2006/relationships/image" Target="../media/image18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5" Type="http://schemas.openxmlformats.org/officeDocument/2006/relationships/slide" Target="slide5.xml"/><Relationship Id="rId4" Type="http://schemas.openxmlformats.org/officeDocument/2006/relationships/image" Target="../media/image21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95485646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40296" y="4678854"/>
            <a:ext cx="269985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Datum tvorby: 10.11.2012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metodický pokyn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Materiál určen pro žáky </a:t>
            </a:r>
            <a:r>
              <a:rPr lang="cs-CZ" dirty="0" smtClean="0"/>
              <a:t>7.třídy </a:t>
            </a:r>
            <a:r>
              <a:rPr lang="cs-CZ" dirty="0"/>
              <a:t>praktické školy</a:t>
            </a:r>
          </a:p>
          <a:p>
            <a:r>
              <a:rPr lang="cs-CZ" dirty="0"/>
              <a:t>Využitelný při práci s interaktivní </a:t>
            </a:r>
            <a:r>
              <a:rPr lang="cs-CZ" dirty="0" smtClean="0"/>
              <a:t>tabulí</a:t>
            </a:r>
          </a:p>
          <a:p>
            <a:r>
              <a:rPr lang="cs-CZ" dirty="0" smtClean="0"/>
              <a:t>Práce s textem</a:t>
            </a:r>
          </a:p>
          <a:p>
            <a:r>
              <a:rPr lang="cs-CZ" dirty="0" smtClean="0"/>
              <a:t>Druh realizace: prezentace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02295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 descr="Česk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209550" cy="142875"/>
          </a:xfrm>
          <a:prstGeom prst="rect">
            <a:avLst/>
          </a:prstGeom>
          <a:noFill/>
        </p:spPr>
      </p:pic>
      <p:sp>
        <p:nvSpPr>
          <p:cNvPr id="7" name="Podnadpis 6"/>
          <p:cNvSpPr>
            <a:spLocks noGrp="1"/>
          </p:cNvSpPr>
          <p:nvPr>
            <p:ph type="subTitle" idx="1"/>
          </p:nvPr>
        </p:nvSpPr>
        <p:spPr>
          <a:xfrm>
            <a:off x="1371600" y="3501008"/>
            <a:ext cx="6400800" cy="1296144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CHKO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Beskydy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8" name="Picture 4" descr="http://nature.hyperlink.cz/img/Beskydy_logo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692696"/>
            <a:ext cx="2448269" cy="244827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789181981"/>
      </p:ext>
    </p:extLst>
  </p:cSld>
  <p:clrMapOvr>
    <a:masterClrMapping/>
  </p:clrMapOvr>
  <p:transition spd="slow">
    <p:random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CHKO Beskydy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CHKO Beskydy je svou rozlohou největší chráněnou krajinou oblastí v České republice</a:t>
            </a:r>
          </a:p>
          <a:p>
            <a:r>
              <a:rPr lang="cs-CZ" dirty="0" smtClean="0"/>
              <a:t>Důvodem vyhlášení CHKO Beskydy byly její výjimečné přírodní hodnoty, zejména původní horské pralesovité porosty s výskytem vzácných živočichů a rostlin</a:t>
            </a:r>
          </a:p>
          <a:p>
            <a:endParaRPr lang="cs-CZ" dirty="0" smtClean="0"/>
          </a:p>
        </p:txBody>
      </p:sp>
      <p:pic>
        <p:nvPicPr>
          <p:cNvPr id="5122" name="Picture 2" descr="http://nature.hyperlink.cz/Beskydy/photos/CHKO/Bycinec_2005-05-2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3789040"/>
            <a:ext cx="4176464" cy="278671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956320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Elipsa 6"/>
          <p:cNvSpPr/>
          <p:nvPr/>
        </p:nvSpPr>
        <p:spPr>
          <a:xfrm>
            <a:off x="6876256" y="2852936"/>
            <a:ext cx="2088232" cy="151216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2" action="ppaction://hlinksldjump"/>
              </a:rPr>
              <a:t>ochrana všech hodnot krajiny</a:t>
            </a:r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323528" y="2996952"/>
            <a:ext cx="2088232" cy="151216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3" action="ppaction://hlinksldjump"/>
              </a:rPr>
              <a:t>ochrana chráněných rostlin</a:t>
            </a:r>
            <a:endParaRPr lang="cs-CZ" dirty="0"/>
          </a:p>
        </p:txBody>
      </p:sp>
      <p:sp>
        <p:nvSpPr>
          <p:cNvPr id="10" name="Elipsa 9"/>
          <p:cNvSpPr/>
          <p:nvPr/>
        </p:nvSpPr>
        <p:spPr>
          <a:xfrm>
            <a:off x="6516216" y="4725144"/>
            <a:ext cx="2088232" cy="151216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4" action="ppaction://hlinksldjump"/>
              </a:rPr>
              <a:t>ochrana volně žijících živočichů </a:t>
            </a:r>
            <a:endParaRPr lang="cs-CZ" dirty="0"/>
          </a:p>
        </p:txBody>
      </p:sp>
      <p:sp>
        <p:nvSpPr>
          <p:cNvPr id="11" name="Elipsa 10"/>
          <p:cNvSpPr/>
          <p:nvPr/>
        </p:nvSpPr>
        <p:spPr>
          <a:xfrm>
            <a:off x="1331640" y="4797152"/>
            <a:ext cx="2088232" cy="151216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5" action="ppaction://hlinksldjump"/>
              </a:rPr>
              <a:t>ochrana přírodních zdrojů</a:t>
            </a:r>
            <a:endParaRPr lang="cs-CZ" dirty="0"/>
          </a:p>
        </p:txBody>
      </p:sp>
      <p:sp>
        <p:nvSpPr>
          <p:cNvPr id="12" name="Elipsa 11"/>
          <p:cNvSpPr/>
          <p:nvPr/>
        </p:nvSpPr>
        <p:spPr>
          <a:xfrm>
            <a:off x="3131840" y="404664"/>
            <a:ext cx="3240360" cy="324036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posláním CHKO je</a:t>
            </a:r>
          </a:p>
          <a:p>
            <a:pPr algn="ctr"/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zejména:</a:t>
            </a:r>
          </a:p>
          <a:p>
            <a:pPr algn="ctr"/>
            <a:endParaRPr lang="cs-CZ" dirty="0"/>
          </a:p>
        </p:txBody>
      </p:sp>
      <p:cxnSp>
        <p:nvCxnSpPr>
          <p:cNvPr id="17" name="Přímá spojovací šipka 16"/>
          <p:cNvCxnSpPr>
            <a:stCxn id="12" idx="2"/>
          </p:cNvCxnSpPr>
          <p:nvPr/>
        </p:nvCxnSpPr>
        <p:spPr>
          <a:xfrm flipH="1">
            <a:off x="2195736" y="2024844"/>
            <a:ext cx="936104" cy="111612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>
            <a:stCxn id="12" idx="4"/>
          </p:cNvCxnSpPr>
          <p:nvPr/>
        </p:nvCxnSpPr>
        <p:spPr>
          <a:xfrm>
            <a:off x="4752020" y="3645024"/>
            <a:ext cx="108012" cy="86409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>
            <a:stCxn id="12" idx="5"/>
          </p:cNvCxnSpPr>
          <p:nvPr/>
        </p:nvCxnSpPr>
        <p:spPr>
          <a:xfrm>
            <a:off x="5897660" y="3170485"/>
            <a:ext cx="1050604" cy="1554659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>
            <a:stCxn id="12" idx="6"/>
          </p:cNvCxnSpPr>
          <p:nvPr/>
        </p:nvCxnSpPr>
        <p:spPr>
          <a:xfrm>
            <a:off x="6372200" y="2024844"/>
            <a:ext cx="864096" cy="82809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>
            <a:stCxn id="12" idx="3"/>
          </p:cNvCxnSpPr>
          <p:nvPr/>
        </p:nvCxnSpPr>
        <p:spPr>
          <a:xfrm flipH="1">
            <a:off x="2771800" y="3170485"/>
            <a:ext cx="834580" cy="148265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Elipsa 29"/>
          <p:cNvSpPr/>
          <p:nvPr/>
        </p:nvSpPr>
        <p:spPr>
          <a:xfrm>
            <a:off x="3851920" y="4869160"/>
            <a:ext cx="2088232" cy="151216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6" action="ppaction://hlinksldjump"/>
              </a:rPr>
              <a:t>ochrana lesů, stromů, půdy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16338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10" grpId="0" animBg="1"/>
      <p:bldP spid="11" grpId="0" animBg="1"/>
      <p:bldP spid="12" grpId="0" animBg="1"/>
      <p:bldP spid="3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Zóny CHKO Beskydy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2"/>
          </p:nvPr>
        </p:nvSpPr>
        <p:spPr>
          <a:xfrm>
            <a:off x="6228184" y="1628800"/>
            <a:ext cx="2520280" cy="4681728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Zóna 1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Zóna 2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Zóna 3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Zóna 4</a:t>
            </a:r>
            <a:endParaRPr lang="cs-CZ" b="1" dirty="0"/>
          </a:p>
        </p:txBody>
      </p:sp>
      <p:pic>
        <p:nvPicPr>
          <p:cNvPr id="3074" name="Picture 2" descr="Zonace CHKO Beskyd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844824"/>
            <a:ext cx="5328592" cy="4320481"/>
          </a:xfrm>
          <a:prstGeom prst="rect">
            <a:avLst/>
          </a:prstGeom>
          <a:noFill/>
        </p:spPr>
      </p:pic>
      <p:sp>
        <p:nvSpPr>
          <p:cNvPr id="11" name="Obdélník 10">
            <a:hlinkClick r:id="rId3" action="ppaction://hlinksldjump"/>
          </p:cNvPr>
          <p:cNvSpPr/>
          <p:nvPr/>
        </p:nvSpPr>
        <p:spPr>
          <a:xfrm>
            <a:off x="6516216" y="2060848"/>
            <a:ext cx="914400" cy="504056"/>
          </a:xfrm>
          <a:prstGeom prst="rect">
            <a:avLst/>
          </a:prstGeom>
          <a:solidFill>
            <a:srgbClr val="006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>
            <a:hlinkClick r:id="rId4" action="ppaction://hlinksldjump"/>
          </p:cNvPr>
          <p:cNvSpPr/>
          <p:nvPr/>
        </p:nvSpPr>
        <p:spPr>
          <a:xfrm>
            <a:off x="6516216" y="2996952"/>
            <a:ext cx="914400" cy="504056"/>
          </a:xfrm>
          <a:prstGeom prst="rect">
            <a:avLst/>
          </a:prstGeom>
          <a:solidFill>
            <a:srgbClr val="00CC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>
            <a:hlinkClick r:id="rId5" action="ppaction://hlinksldjump"/>
          </p:cNvPr>
          <p:cNvSpPr/>
          <p:nvPr/>
        </p:nvSpPr>
        <p:spPr>
          <a:xfrm>
            <a:off x="6516216" y="3933056"/>
            <a:ext cx="914400" cy="504056"/>
          </a:xfrm>
          <a:prstGeom prst="rect">
            <a:avLst/>
          </a:prstGeom>
          <a:solidFill>
            <a:srgbClr val="5FB9B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>
            <a:hlinkClick r:id="rId6" action="ppaction://hlinksldjump"/>
          </p:cNvPr>
          <p:cNvSpPr/>
          <p:nvPr/>
        </p:nvSpPr>
        <p:spPr>
          <a:xfrm>
            <a:off x="6516216" y="4797152"/>
            <a:ext cx="936104" cy="50405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673131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11" grpId="0" animBg="1"/>
      <p:bldP spid="16" grpId="0" animBg="1"/>
      <p:bldP spid="17" grpId="0" animBg="1"/>
      <p:bldP spid="1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Ukázka informačních tabulí v CHKO</a:t>
            </a:r>
            <a:endParaRPr lang="cs-CZ" sz="3200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1506" name="Picture 2" descr="http://nature.hyperlink.cz/Beskydy/photos/CHKO/NS_Mions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556792"/>
            <a:ext cx="6696744" cy="477053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1400" dirty="0" smtClean="0">
                <a:solidFill>
                  <a:srgbClr val="000000"/>
                </a:solidFill>
                <a:latin typeface="Tahoma"/>
                <a:hlinkClick r:id="rId3"/>
              </a:rPr>
              <a:t>http://nature.hyperlink.cz/Beskydy/</a:t>
            </a:r>
            <a:endParaRPr lang="cs-CZ" sz="1400" dirty="0" smtClean="0">
              <a:solidFill>
                <a:srgbClr val="000000"/>
              </a:solidFill>
              <a:latin typeface="Tahoma"/>
            </a:endParaRPr>
          </a:p>
          <a:p>
            <a:pPr>
              <a:buFont typeface="Arial" pitchFamily="34" charset="0"/>
              <a:buChar char="•"/>
            </a:pPr>
            <a:r>
              <a:rPr lang="cs-CZ" sz="1400" dirty="0" smtClean="0">
                <a:solidFill>
                  <a:srgbClr val="000000"/>
                </a:solidFill>
                <a:latin typeface="Tahoma"/>
                <a:hlinkClick r:id="rId4"/>
              </a:rPr>
              <a:t>http://www.</a:t>
            </a:r>
            <a:r>
              <a:rPr lang="cs-CZ" sz="1400" dirty="0" err="1" smtClean="0">
                <a:solidFill>
                  <a:srgbClr val="000000"/>
                </a:solidFill>
                <a:latin typeface="Tahoma"/>
                <a:hlinkClick r:id="rId4"/>
              </a:rPr>
              <a:t>boubinsky</a:t>
            </a:r>
            <a:r>
              <a:rPr lang="cs-CZ" sz="1400" dirty="0" smtClean="0">
                <a:solidFill>
                  <a:srgbClr val="000000"/>
                </a:solidFill>
                <a:latin typeface="Tahoma"/>
                <a:hlinkClick r:id="rId4"/>
              </a:rPr>
              <a:t>-prales.</a:t>
            </a:r>
            <a:r>
              <a:rPr lang="cs-CZ" sz="1400" dirty="0" err="1" smtClean="0">
                <a:solidFill>
                  <a:srgbClr val="000000"/>
                </a:solidFill>
                <a:latin typeface="Tahoma"/>
                <a:hlinkClick r:id="rId4"/>
              </a:rPr>
              <a:t>cz</a:t>
            </a:r>
            <a:r>
              <a:rPr lang="cs-CZ" sz="1400" dirty="0" smtClean="0">
                <a:solidFill>
                  <a:srgbClr val="000000"/>
                </a:solidFill>
                <a:latin typeface="Tahoma"/>
                <a:hlinkClick r:id="rId4"/>
              </a:rPr>
              <a:t>/</a:t>
            </a:r>
            <a:r>
              <a:rPr lang="cs-CZ" sz="1400" dirty="0" err="1" smtClean="0">
                <a:solidFill>
                  <a:srgbClr val="000000"/>
                </a:solidFill>
                <a:latin typeface="Tahoma"/>
                <a:hlinkClick r:id="rId4"/>
              </a:rPr>
              <a:t>chranene</a:t>
            </a:r>
            <a:r>
              <a:rPr lang="cs-CZ" sz="1400" dirty="0" smtClean="0">
                <a:solidFill>
                  <a:srgbClr val="000000"/>
                </a:solidFill>
                <a:latin typeface="Tahoma"/>
                <a:hlinkClick r:id="rId4"/>
              </a:rPr>
              <a:t>-druhy.</a:t>
            </a:r>
            <a:r>
              <a:rPr lang="cs-CZ" sz="1400" dirty="0" err="1" smtClean="0">
                <a:solidFill>
                  <a:srgbClr val="000000"/>
                </a:solidFill>
                <a:latin typeface="Tahoma"/>
                <a:hlinkClick r:id="rId4"/>
              </a:rPr>
              <a:t>php</a:t>
            </a:r>
            <a:endParaRPr lang="cs-CZ" sz="1400" dirty="0" smtClean="0">
              <a:solidFill>
                <a:srgbClr val="000000"/>
              </a:solidFill>
              <a:latin typeface="Tahoma"/>
            </a:endParaRPr>
          </a:p>
          <a:p>
            <a:pPr>
              <a:buFont typeface="Arial" pitchFamily="34" charset="0"/>
              <a:buChar char="•"/>
            </a:pPr>
            <a:r>
              <a:rPr lang="cs-CZ" sz="1400" dirty="0" smtClean="0">
                <a:solidFill>
                  <a:srgbClr val="000000"/>
                </a:solidFill>
                <a:latin typeface="Tahoma"/>
                <a:hlinkClick r:id="rId4"/>
              </a:rPr>
              <a:t>http://www.</a:t>
            </a:r>
            <a:r>
              <a:rPr lang="cs-CZ" sz="1400" dirty="0" err="1" smtClean="0">
                <a:solidFill>
                  <a:srgbClr val="000000"/>
                </a:solidFill>
                <a:latin typeface="Tahoma"/>
                <a:hlinkClick r:id="rId4"/>
              </a:rPr>
              <a:t>boubinsky</a:t>
            </a:r>
            <a:r>
              <a:rPr lang="cs-CZ" sz="1400" dirty="0" smtClean="0">
                <a:solidFill>
                  <a:srgbClr val="000000"/>
                </a:solidFill>
                <a:latin typeface="Tahoma"/>
                <a:hlinkClick r:id="rId4"/>
              </a:rPr>
              <a:t>-prales.</a:t>
            </a:r>
            <a:r>
              <a:rPr lang="cs-CZ" sz="1400" dirty="0" err="1" smtClean="0">
                <a:solidFill>
                  <a:srgbClr val="000000"/>
                </a:solidFill>
                <a:latin typeface="Tahoma"/>
                <a:hlinkClick r:id="rId4"/>
              </a:rPr>
              <a:t>cz</a:t>
            </a:r>
            <a:r>
              <a:rPr lang="cs-CZ" sz="1400" dirty="0" smtClean="0">
                <a:solidFill>
                  <a:srgbClr val="000000"/>
                </a:solidFill>
                <a:latin typeface="Tahoma"/>
                <a:hlinkClick r:id="rId4"/>
              </a:rPr>
              <a:t>/</a:t>
            </a:r>
            <a:r>
              <a:rPr lang="cs-CZ" sz="1400" dirty="0" err="1" smtClean="0">
                <a:solidFill>
                  <a:srgbClr val="000000"/>
                </a:solidFill>
                <a:latin typeface="Tahoma"/>
                <a:hlinkClick r:id="rId4"/>
              </a:rPr>
              <a:t>chranene</a:t>
            </a:r>
            <a:r>
              <a:rPr lang="cs-CZ" sz="1400" dirty="0" smtClean="0">
                <a:solidFill>
                  <a:srgbClr val="000000"/>
                </a:solidFill>
                <a:latin typeface="Tahoma"/>
                <a:hlinkClick r:id="rId4"/>
              </a:rPr>
              <a:t>-druhy.</a:t>
            </a:r>
            <a:r>
              <a:rPr lang="cs-CZ" sz="1400" dirty="0" err="1" smtClean="0">
                <a:solidFill>
                  <a:srgbClr val="000000"/>
                </a:solidFill>
                <a:latin typeface="Tahoma"/>
                <a:hlinkClick r:id="rId4"/>
              </a:rPr>
              <a:t>php</a:t>
            </a:r>
            <a:endParaRPr lang="cs-CZ" sz="1400" dirty="0" smtClean="0">
              <a:solidFill>
                <a:srgbClr val="000000"/>
              </a:solidFill>
              <a:latin typeface="Tahoma"/>
            </a:endParaRPr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MGR. ZDENĚK KUBEŠ. </a:t>
            </a:r>
            <a:r>
              <a:rPr lang="cs-CZ" sz="1400" i="1" dirty="0" smtClean="0"/>
              <a:t>Česky: Černé jezero zabírané z karové stěny pod Jezerní horou poblíž </a:t>
            </a:r>
            <a:r>
              <a:rPr lang="cs-CZ" sz="1400" i="1" dirty="0" err="1" smtClean="0"/>
              <a:t>Svarohu</a:t>
            </a:r>
            <a:r>
              <a:rPr lang="cs-CZ" sz="1400" dirty="0" smtClean="0"/>
              <a:t> [online]. [cit. 10.11.2012]. Dostupný na WWW: http://cs.wikipedia.org/wiki/Soubor:%C4%8Cern%C3%A9_jezero_zab%C3%ADran%C3%A9_z_karov%C3%A9_st%C4%9Bny.JPG </a:t>
            </a:r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HUHULENIK. </a:t>
            </a:r>
            <a:r>
              <a:rPr lang="cs-CZ" sz="1400" i="1" dirty="0" smtClean="0"/>
              <a:t>Čertovo jezero, které je součástí národní přírodní rezervace Černé a Čertovo jezero, nedaleko Železné Rudy v okrese Klatovy</a:t>
            </a:r>
            <a:r>
              <a:rPr lang="cs-CZ" sz="1400" dirty="0" smtClean="0"/>
              <a:t> [online]. [cit. 10.11.2012]. Dostupný na WWW: http://cs.wikipedia.org/wiki/Soubor:%C4%8Certovo_jezero_%283%29.jpg </a:t>
            </a:r>
          </a:p>
          <a:p>
            <a:pPr>
              <a:buFont typeface="Arial" pitchFamily="34" charset="0"/>
              <a:buChar char="•"/>
            </a:pPr>
            <a:r>
              <a:rPr lang="cs-CZ" sz="1400" dirty="0" smtClean="0">
                <a:solidFill>
                  <a:srgbClr val="000000"/>
                </a:solidFill>
                <a:latin typeface="Tahoma"/>
                <a:hlinkClick r:id="rId5"/>
              </a:rPr>
              <a:t>http://hadopasi.org/ostatni/JoVo/pictures/stromy3.jpg</a:t>
            </a:r>
            <a:endParaRPr lang="cs-CZ" sz="1400" dirty="0" smtClean="0">
              <a:solidFill>
                <a:srgbClr val="000000"/>
              </a:solidFill>
              <a:latin typeface="Tahoma"/>
            </a:endParaRPr>
          </a:p>
          <a:p>
            <a:pPr>
              <a:buFont typeface="Arial" pitchFamily="34" charset="0"/>
              <a:buChar char="•"/>
            </a:pPr>
            <a:r>
              <a:rPr lang="cs-CZ" sz="1400" dirty="0" smtClean="0">
                <a:solidFill>
                  <a:srgbClr val="000000"/>
                </a:solidFill>
                <a:latin typeface="Tahoma"/>
                <a:hlinkClick r:id="rId6"/>
              </a:rPr>
              <a:t>http://img.ihned.cz/attachment.php/680/20894680/43fHobhdAWpQz9sJ8RemIuVtLw0nGTN1/lesy_185x122.jpg</a:t>
            </a:r>
            <a:endParaRPr lang="cs-CZ" sz="1400" dirty="0" smtClean="0">
              <a:solidFill>
                <a:srgbClr val="000000"/>
              </a:solidFill>
              <a:latin typeface="Tahoma"/>
            </a:endParaRPr>
          </a:p>
          <a:p>
            <a:pPr>
              <a:buFont typeface="Arial" pitchFamily="34" charset="0"/>
              <a:buChar char="•"/>
            </a:pPr>
            <a:r>
              <a:rPr lang="cs-CZ" sz="1400" dirty="0" smtClean="0">
                <a:solidFill>
                  <a:srgbClr val="000000"/>
                </a:solidFill>
                <a:latin typeface="Tahoma"/>
                <a:hlinkClick r:id="rId7"/>
              </a:rPr>
              <a:t>http://mm.</a:t>
            </a:r>
            <a:r>
              <a:rPr lang="cs-CZ" sz="1400" dirty="0" err="1" smtClean="0">
                <a:solidFill>
                  <a:srgbClr val="000000"/>
                </a:solidFill>
                <a:latin typeface="Tahoma"/>
                <a:hlinkClick r:id="rId7"/>
              </a:rPr>
              <a:t>denik.cz</a:t>
            </a:r>
            <a:r>
              <a:rPr lang="cs-CZ" sz="1400" dirty="0" smtClean="0">
                <a:solidFill>
                  <a:srgbClr val="000000"/>
                </a:solidFill>
                <a:latin typeface="Tahoma"/>
                <a:hlinkClick r:id="rId7"/>
              </a:rPr>
              <a:t>/1/71/sokol_hlava_detail_</a:t>
            </a:r>
            <a:r>
              <a:rPr lang="cs-CZ" sz="1400" dirty="0" err="1" smtClean="0">
                <a:solidFill>
                  <a:srgbClr val="000000"/>
                </a:solidFill>
                <a:latin typeface="Tahoma"/>
                <a:hlinkClick r:id="rId7"/>
              </a:rPr>
              <a:t>denik</a:t>
            </a:r>
            <a:r>
              <a:rPr lang="cs-CZ" sz="1400" dirty="0" smtClean="0">
                <a:solidFill>
                  <a:srgbClr val="000000"/>
                </a:solidFill>
                <a:latin typeface="Tahoma"/>
                <a:hlinkClick r:id="rId7"/>
              </a:rPr>
              <a:t>_</a:t>
            </a:r>
            <a:r>
              <a:rPr lang="cs-CZ" sz="1400" dirty="0" err="1" smtClean="0">
                <a:solidFill>
                  <a:srgbClr val="000000"/>
                </a:solidFill>
                <a:latin typeface="Tahoma"/>
                <a:hlinkClick r:id="rId7"/>
              </a:rPr>
              <a:t>clanek</a:t>
            </a:r>
            <a:r>
              <a:rPr lang="cs-CZ" sz="1400" dirty="0" smtClean="0">
                <a:solidFill>
                  <a:srgbClr val="000000"/>
                </a:solidFill>
                <a:latin typeface="Tahoma"/>
                <a:hlinkClick r:id="rId7"/>
              </a:rPr>
              <a:t>_</a:t>
            </a:r>
            <a:r>
              <a:rPr lang="cs-CZ" sz="1400" dirty="0" err="1" smtClean="0">
                <a:solidFill>
                  <a:srgbClr val="000000"/>
                </a:solidFill>
                <a:latin typeface="Tahoma"/>
                <a:hlinkClick r:id="rId7"/>
              </a:rPr>
              <a:t>solo.jpg</a:t>
            </a:r>
            <a:endParaRPr lang="cs-CZ" sz="1400" dirty="0" smtClean="0">
              <a:solidFill>
                <a:srgbClr val="000000"/>
              </a:solidFill>
              <a:latin typeface="Tahoma"/>
            </a:endParaRPr>
          </a:p>
          <a:p>
            <a:pPr>
              <a:buFont typeface="Arial" pitchFamily="34" charset="0"/>
              <a:buChar char="•"/>
            </a:pPr>
            <a:r>
              <a:rPr lang="cs-CZ" sz="1400" dirty="0" smtClean="0">
                <a:solidFill>
                  <a:srgbClr val="000000"/>
                </a:solidFill>
                <a:latin typeface="Tahoma"/>
                <a:hlinkClick r:id="rId8"/>
              </a:rPr>
              <a:t>http://rodina.</a:t>
            </a:r>
            <a:r>
              <a:rPr lang="cs-CZ" sz="1400" dirty="0" err="1" smtClean="0">
                <a:solidFill>
                  <a:srgbClr val="000000"/>
                </a:solidFill>
                <a:latin typeface="Tahoma"/>
                <a:hlinkClick r:id="rId8"/>
              </a:rPr>
              <a:t>cz</a:t>
            </a:r>
            <a:r>
              <a:rPr lang="cs-CZ" sz="1400" dirty="0" smtClean="0">
                <a:solidFill>
                  <a:srgbClr val="000000"/>
                </a:solidFill>
                <a:latin typeface="Tahoma"/>
                <a:hlinkClick r:id="rId8"/>
              </a:rPr>
              <a:t>/</a:t>
            </a:r>
            <a:r>
              <a:rPr lang="cs-CZ" sz="1400" dirty="0" err="1" smtClean="0">
                <a:solidFill>
                  <a:srgbClr val="000000"/>
                </a:solidFill>
                <a:latin typeface="Tahoma"/>
                <a:hlinkClick r:id="rId8"/>
              </a:rPr>
              <a:t>kolarikovci</a:t>
            </a:r>
            <a:r>
              <a:rPr lang="cs-CZ" sz="1400" dirty="0" smtClean="0">
                <a:solidFill>
                  <a:srgbClr val="000000"/>
                </a:solidFill>
                <a:latin typeface="Tahoma"/>
                <a:hlinkClick r:id="rId8"/>
              </a:rPr>
              <a:t>/album/krajina.</a:t>
            </a:r>
            <a:r>
              <a:rPr lang="cs-CZ" sz="1400" dirty="0" err="1" smtClean="0">
                <a:solidFill>
                  <a:srgbClr val="000000"/>
                </a:solidFill>
                <a:latin typeface="Tahoma"/>
                <a:hlinkClick r:id="rId8"/>
              </a:rPr>
              <a:t>jpg</a:t>
            </a:r>
            <a:endParaRPr lang="cs-CZ" sz="1400" dirty="0" smtClean="0">
              <a:solidFill>
                <a:srgbClr val="000000"/>
              </a:solidFill>
              <a:latin typeface="Tahoma"/>
            </a:endParaRPr>
          </a:p>
          <a:p>
            <a:pPr>
              <a:buFont typeface="Arial" pitchFamily="34" charset="0"/>
              <a:buChar char="•"/>
            </a:pPr>
            <a:r>
              <a:rPr lang="cs-CZ" sz="1400" dirty="0" smtClean="0">
                <a:solidFill>
                  <a:srgbClr val="000000"/>
                </a:solidFill>
                <a:latin typeface="Tahoma"/>
                <a:hlinkClick r:id="rId9"/>
              </a:rPr>
              <a:t>http://www.</a:t>
            </a:r>
            <a:r>
              <a:rPr lang="cs-CZ" sz="1400" dirty="0" err="1" smtClean="0">
                <a:solidFill>
                  <a:srgbClr val="000000"/>
                </a:solidFill>
                <a:latin typeface="Tahoma"/>
                <a:hlinkClick r:id="rId9"/>
              </a:rPr>
              <a:t>polska.cz</a:t>
            </a:r>
            <a:r>
              <a:rPr lang="cs-CZ" sz="1400" dirty="0" smtClean="0">
                <a:solidFill>
                  <a:srgbClr val="000000"/>
                </a:solidFill>
                <a:latin typeface="Tahoma"/>
                <a:hlinkClick r:id="rId9"/>
              </a:rPr>
              <a:t>/</a:t>
            </a:r>
            <a:r>
              <a:rPr lang="cs-CZ" sz="1400" dirty="0" err="1" smtClean="0">
                <a:solidFill>
                  <a:srgbClr val="000000"/>
                </a:solidFill>
                <a:latin typeface="Tahoma"/>
                <a:hlinkClick r:id="rId9"/>
              </a:rPr>
              <a:t>fotogalery</a:t>
            </a:r>
            <a:r>
              <a:rPr lang="cs-CZ" sz="1400" dirty="0" smtClean="0">
                <a:solidFill>
                  <a:srgbClr val="000000"/>
                </a:solidFill>
                <a:latin typeface="Tahoma"/>
                <a:hlinkClick r:id="rId9"/>
              </a:rPr>
              <a:t>/mini/krajina.</a:t>
            </a:r>
            <a:r>
              <a:rPr lang="cs-CZ" sz="1400" dirty="0" err="1" smtClean="0">
                <a:solidFill>
                  <a:srgbClr val="000000"/>
                </a:solidFill>
                <a:latin typeface="Tahoma"/>
                <a:hlinkClick r:id="rId9"/>
              </a:rPr>
              <a:t>jpg</a:t>
            </a:r>
            <a:endParaRPr lang="cs-CZ" sz="1400" dirty="0" smtClean="0">
              <a:solidFill>
                <a:srgbClr val="000000"/>
              </a:solidFill>
              <a:latin typeface="Tahoma"/>
            </a:endParaRPr>
          </a:p>
          <a:p>
            <a:pPr>
              <a:buFont typeface="Arial" pitchFamily="34" charset="0"/>
              <a:buChar char="•"/>
            </a:pPr>
            <a:r>
              <a:rPr lang="cs-CZ" sz="1400" dirty="0" smtClean="0">
                <a:solidFill>
                  <a:srgbClr val="000000"/>
                </a:solidFill>
                <a:latin typeface="Tahoma"/>
                <a:hlinkClick r:id="rId10"/>
              </a:rPr>
              <a:t>http://leossmiricky.kek.cz/photo/996_detail.jpg</a:t>
            </a:r>
            <a:endParaRPr lang="cs-CZ" sz="1400" dirty="0" smtClean="0">
              <a:solidFill>
                <a:srgbClr val="000000"/>
              </a:solidFill>
              <a:latin typeface="Tahoma"/>
            </a:endParaRPr>
          </a:p>
          <a:p>
            <a:pPr>
              <a:buFont typeface="Arial" pitchFamily="34" charset="0"/>
              <a:buChar char="•"/>
            </a:pPr>
            <a:endParaRPr lang="cs-CZ" sz="1400" dirty="0" smtClean="0">
              <a:solidFill>
                <a:srgbClr val="000000"/>
              </a:solidFill>
              <a:latin typeface="Tahoma"/>
            </a:endParaRPr>
          </a:p>
          <a:p>
            <a:pPr>
              <a:buFont typeface="Arial" pitchFamily="34" charset="0"/>
              <a:buChar char="•"/>
            </a:pPr>
            <a:endParaRPr lang="cs-CZ" sz="1400" dirty="0">
              <a:solidFill>
                <a:srgbClr val="000000"/>
              </a:solidFill>
              <a:latin typeface="Tahoma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Chráněné rostliny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Dřípatka horská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29698" name="Picture 2" descr="http://www.boubinsky-prales.cz/fotky/rostliny-dripatka_resize.jpg">
            <a:hlinkClick r:id="rId2" tooltip="Dřípatka horská (Soldanella montana)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3501008"/>
            <a:ext cx="3996444" cy="2664296"/>
          </a:xfrm>
          <a:prstGeom prst="rect">
            <a:avLst/>
          </a:prstGeom>
          <a:noFill/>
        </p:spPr>
      </p:pic>
      <p:pic>
        <p:nvPicPr>
          <p:cNvPr id="29700" name="Picture 4" descr="http://www.boubinsky-prales.cz/fotky/rostliny-marinka_resize.jpg">
            <a:hlinkClick r:id="rId4" tooltip="Mařinka vonná (Asperula odkryta)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0" y="2276872"/>
            <a:ext cx="4129866" cy="2808312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5436096" y="1556792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Mařinka vonná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956376" y="638132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6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296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ntr" presetSubtype="16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3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5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2000"/>
                                        <p:tgtEl>
                                          <p:spTgt spid="297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 build="p"/>
      <p:bldP spid="10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Ochrana přírodních zdrojů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	    Černé jezero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r>
              <a:rPr lang="cs-CZ" dirty="0" smtClean="0"/>
              <a:t>	   Čertovo jezero</a:t>
            </a:r>
            <a:endParaRPr lang="cs-CZ" dirty="0"/>
          </a:p>
        </p:txBody>
      </p:sp>
      <p:pic>
        <p:nvPicPr>
          <p:cNvPr id="28674" name="Picture 2" descr="&amp;Ccaron;erné jezero zabírané z karové st&amp;ecaron;n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2204863"/>
            <a:ext cx="3099154" cy="4128075"/>
          </a:xfrm>
          <a:prstGeom prst="rect">
            <a:avLst/>
          </a:prstGeom>
          <a:noFill/>
        </p:spPr>
      </p:pic>
      <p:pic>
        <p:nvPicPr>
          <p:cNvPr id="28676" name="Picture 4" descr="http://upload.wikimedia.org/wikipedia/commons/thumb/b/b3/%C4%8Certovo_jezero_%283%29.jpg/220px-%C4%8Certovo_jezero_%283%2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2636912"/>
            <a:ext cx="4190401" cy="2952328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7884368" y="630932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4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86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86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build="p"/>
      <p:bldP spid="7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161C1C"/>
                </a:solidFill>
                <a:latin typeface="Times New Roman" pitchFamily="18" charset="0"/>
                <a:cs typeface="Times New Roman" pitchFamily="18" charset="0"/>
              </a:rPr>
              <a:t>Ochrana lesů, stromů, půdy</a:t>
            </a:r>
            <a:endParaRPr lang="cs-CZ" sz="3200" dirty="0">
              <a:solidFill>
                <a:srgbClr val="161C1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7650" name="Picture 2" descr="náhled obrázku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844824"/>
            <a:ext cx="4059879" cy="2664296"/>
          </a:xfrm>
          <a:prstGeom prst="rect">
            <a:avLst/>
          </a:prstGeom>
          <a:noFill/>
        </p:spPr>
      </p:pic>
      <p:pic>
        <p:nvPicPr>
          <p:cNvPr id="27654" name="Picture 6" descr="náhled obrázku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2924944"/>
            <a:ext cx="3528392" cy="3059780"/>
          </a:xfrm>
          <a:prstGeom prst="rect">
            <a:avLst/>
          </a:prstGeom>
          <a:noFill/>
        </p:spPr>
      </p:pic>
      <p:pic>
        <p:nvPicPr>
          <p:cNvPr id="27652" name="Picture 4" descr="náhled obrázku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1772816"/>
            <a:ext cx="2458396" cy="3312368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7956376" y="623731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5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276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276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12127C"/>
                </a:solidFill>
                <a:latin typeface="Times New Roman" pitchFamily="18" charset="0"/>
                <a:cs typeface="Times New Roman" pitchFamily="18" charset="0"/>
              </a:rPr>
              <a:t>Ochrana chráněných živočichů</a:t>
            </a:r>
            <a:endParaRPr lang="cs-CZ" sz="3200" dirty="0">
              <a:solidFill>
                <a:srgbClr val="12127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        Sokol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   </a:t>
            </a:r>
          </a:p>
          <a:p>
            <a:pPr>
              <a:buNone/>
            </a:pPr>
            <a:r>
              <a:rPr lang="cs-CZ" dirty="0" smtClean="0"/>
              <a:t>			   netopýr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				      rys</a:t>
            </a:r>
            <a:endParaRPr lang="cs-CZ" dirty="0"/>
          </a:p>
        </p:txBody>
      </p:sp>
      <p:pic>
        <p:nvPicPr>
          <p:cNvPr id="26626" name="Picture 2" descr="náhled obrázku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060848"/>
            <a:ext cx="2716594" cy="2016224"/>
          </a:xfrm>
          <a:prstGeom prst="rect">
            <a:avLst/>
          </a:prstGeom>
          <a:noFill/>
        </p:spPr>
      </p:pic>
      <p:pic>
        <p:nvPicPr>
          <p:cNvPr id="26628" name="Picture 4" descr="náhled obrázku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4509120"/>
            <a:ext cx="2880317" cy="2160240"/>
          </a:xfrm>
          <a:prstGeom prst="rect">
            <a:avLst/>
          </a:prstGeom>
          <a:noFill/>
        </p:spPr>
      </p:pic>
      <p:pic>
        <p:nvPicPr>
          <p:cNvPr id="26632" name="Picture 8" descr="http://nature.hyperlink.cz/Beskydy/photos/CHKO/Rys_if_Brodska_2003-02-2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67944" y="1916832"/>
            <a:ext cx="4644008" cy="3098675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8172400" y="652534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5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26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266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266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82905"/>
                </a:solidFill>
                <a:latin typeface="Times New Roman" pitchFamily="18" charset="0"/>
                <a:cs typeface="Times New Roman" pitchFamily="18" charset="0"/>
              </a:rPr>
              <a:t>Ochrana krajiny</a:t>
            </a:r>
            <a:endParaRPr lang="cs-CZ" sz="3200" dirty="0">
              <a:solidFill>
                <a:srgbClr val="082905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25602" name="Picture 2" descr="http://rodina.cz/kolarikovci/album/krajin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700808"/>
            <a:ext cx="3456384" cy="4608514"/>
          </a:xfrm>
          <a:prstGeom prst="rect">
            <a:avLst/>
          </a:prstGeom>
          <a:noFill/>
        </p:spPr>
      </p:pic>
      <p:pic>
        <p:nvPicPr>
          <p:cNvPr id="25604" name="Picture 4" descr="náhled obrázku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1772816"/>
            <a:ext cx="3501514" cy="3734951"/>
          </a:xfrm>
          <a:prstGeom prst="rect">
            <a:avLst/>
          </a:prstGeom>
          <a:noFill/>
        </p:spPr>
      </p:pic>
      <p:pic>
        <p:nvPicPr>
          <p:cNvPr id="25606" name="Picture 6" descr="náhled obrázku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71800" y="2348880"/>
            <a:ext cx="4561956" cy="3528392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7812360" y="623731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5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256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256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6600"/>
                </a:solidFill>
                <a:latin typeface="Times New Roman" pitchFamily="18" charset="0"/>
                <a:cs typeface="Times New Roman" pitchFamily="18" charset="0"/>
              </a:rPr>
              <a:t>Zóna 1</a:t>
            </a:r>
            <a:endParaRPr lang="cs-CZ" sz="3200" dirty="0">
              <a:solidFill>
                <a:srgbClr val="0066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/>
              <a:t>1.   zóna (přírodní - jádrová)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obsahuje přirozená a </a:t>
            </a:r>
            <a:r>
              <a:rPr lang="cs-CZ" dirty="0" err="1" smtClean="0"/>
              <a:t>polopřirozená</a:t>
            </a:r>
            <a:r>
              <a:rPr lang="cs-CZ" dirty="0" smtClean="0"/>
              <a:t> lesní společenstva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málo pozměněná člověkem a nejcennější druhově rozmanité nelesní plochy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péče je zaměřena na jemné formy lesního hospodaření, ve vybraných částech lesa ponechání samovolnému vývoji a na účelové obhospodařování luk a pastvin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884368" y="6381328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CC00"/>
                </a:solidFill>
                <a:latin typeface="Times New Roman" pitchFamily="18" charset="0"/>
                <a:cs typeface="Times New Roman" pitchFamily="18" charset="0"/>
              </a:rPr>
              <a:t>Zóna 2</a:t>
            </a:r>
            <a:endParaRPr lang="cs-CZ" sz="3200" dirty="0">
              <a:solidFill>
                <a:srgbClr val="00CC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/>
              <a:t>2.   zóna (</a:t>
            </a:r>
            <a:r>
              <a:rPr lang="cs-CZ" b="1" dirty="0" err="1" smtClean="0"/>
              <a:t>polopřirozená</a:t>
            </a:r>
            <a:r>
              <a:rPr lang="cs-CZ" b="1" dirty="0" smtClean="0"/>
              <a:t>)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zahrnuje lesní porosty s výrazněji pozměněnou druhovou skladbou přírodě blízkých lesních společenstev a druhově bohaté travní porosty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V lesním hospodářství preferována přirozená obnova, louky a pastviny obhospodařovány trvale s nízkou intenzitou.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956376" y="645333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5FB9BB"/>
                </a:solidFill>
                <a:latin typeface="Times New Roman" pitchFamily="18" charset="0"/>
                <a:cs typeface="Times New Roman" pitchFamily="18" charset="0"/>
              </a:rPr>
              <a:t>Zóna 3</a:t>
            </a:r>
            <a:endParaRPr lang="cs-CZ" sz="3200" dirty="0">
              <a:solidFill>
                <a:srgbClr val="5FB9BB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/>
              <a:t>3.   zóna (kulturně-krajinná)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zařazeny monokulturní hospodářské lesy s mozaikou luk a pastvin, rozptýlenou zástavbou a bohatým zastoupením </a:t>
            </a:r>
            <a:r>
              <a:rPr lang="cs-CZ" dirty="0" err="1" smtClean="0"/>
              <a:t>mimolesních</a:t>
            </a:r>
            <a:r>
              <a:rPr lang="cs-CZ" dirty="0" smtClean="0"/>
              <a:t> dřevin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Cílem je uchování a zlepšení malebnosti krajinného rázu běžným obhospodařováním s dotvořením zástavby respektující krajinný ráz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028384" y="6453336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Zóna 4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	4.   zóna (sídelní)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zahrnuje souvisleji zastavěná území s návazností na intenzivně obdělávanou zemědělskou půdu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umožňuje umisťování obytných a podnikatelských aktivit a intenzivnější zemědělskou výrobu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028384" y="616530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689</TotalTime>
  <Words>292</Words>
  <Application>Microsoft Office PowerPoint</Application>
  <PresentationFormat>Předvádění na obrazovce (4:3)</PresentationFormat>
  <Paragraphs>94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Administrativní</vt:lpstr>
      <vt:lpstr>Snímek 1</vt:lpstr>
      <vt:lpstr>Anotace a metodický pokyn</vt:lpstr>
      <vt:lpstr>Snímek 3</vt:lpstr>
      <vt:lpstr>CHKO Beskydy</vt:lpstr>
      <vt:lpstr>Snímek 5</vt:lpstr>
      <vt:lpstr>Zóny CHKO Beskydy</vt:lpstr>
      <vt:lpstr>Ukázka informačních tabulí v CHKO</vt:lpstr>
      <vt:lpstr>Použité zdroje</vt:lpstr>
      <vt:lpstr>Chráněné rostliny</vt:lpstr>
      <vt:lpstr>Ochrana přírodních zdrojů</vt:lpstr>
      <vt:lpstr>Ochrana lesů, stromů, půdy</vt:lpstr>
      <vt:lpstr>Ochrana chráněných živočichů</vt:lpstr>
      <vt:lpstr>Ochrana krajiny</vt:lpstr>
      <vt:lpstr>Zóna 1</vt:lpstr>
      <vt:lpstr>Zóna 2</vt:lpstr>
      <vt:lpstr>Zóna 3</vt:lpstr>
      <vt:lpstr>Zóna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správce</cp:lastModifiedBy>
  <cp:revision>113</cp:revision>
  <dcterms:created xsi:type="dcterms:W3CDTF">2011-08-21T15:31:45Z</dcterms:created>
  <dcterms:modified xsi:type="dcterms:W3CDTF">2012-11-10T20:55:31Z</dcterms:modified>
</cp:coreProperties>
</file>