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58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5FB9BB"/>
    <a:srgbClr val="006600"/>
    <a:srgbClr val="082905"/>
    <a:srgbClr val="12127C"/>
    <a:srgbClr val="161C1C"/>
    <a:srgbClr val="66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VY_32_INOVACE_13_D_Bořivoj I.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Bořivoj I.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VY_32_INOVACE_13_D_Bořivoj I.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Bořivoj I.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o%C5%99ivoj_I." TargetMode="External"/><Relationship Id="rId7" Type="http://schemas.openxmlformats.org/officeDocument/2006/relationships/hyperlink" Target="http://cs.wikipedia.org/wiki/Soubor:Wratys%C5%82aw1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evy_Hradec_CZ_St_Clement_church_N_side.JPG" TargetMode="External"/><Relationship Id="rId5" Type="http://schemas.openxmlformats.org/officeDocument/2006/relationships/hyperlink" Target="http://cs.wikipedia.org/wiki/Soubor:Levy_Hradec_CZ_St_Clement_church_SE_side.JPG" TargetMode="External"/><Relationship Id="rId4" Type="http://schemas.openxmlformats.org/officeDocument/2006/relationships/hyperlink" Target="http://cs.wikipedia.org/wiki/Soubor:Kristianslegend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Kristi%C3%A1nova_legenda" TargetMode="External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vy_Hradec_CZ_St_Clement_church_N_side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slide" Target="slide4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Spitygniew_I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10.11.2012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7.třídy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K&amp;rcaron;est Bo&amp;rcaron;ivoje I., Velislavova bible (1. pol. 14. století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789040"/>
            <a:ext cx="3600400" cy="2774429"/>
          </a:xfrm>
          <a:prstGeom prst="rect">
            <a:avLst/>
          </a:prstGeom>
          <a:noFill/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ea typeface="Batang" pitchFamily="18" charset="-127"/>
                <a:cs typeface="Times New Roman" pitchFamily="18" charset="0"/>
              </a:rPr>
              <a:t>Bořivoj  I.</a:t>
            </a:r>
            <a:endParaRPr lang="cs-CZ" sz="3200" dirty="0">
              <a:latin typeface="Times New Roman" pitchFamily="18" charset="0"/>
              <a:ea typeface="Batang" pitchFamily="18" charset="-127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mezi </a:t>
            </a:r>
            <a:r>
              <a:rPr lang="cs-CZ" dirty="0" smtClean="0"/>
              <a:t>852 a </a:t>
            </a:r>
            <a:r>
              <a:rPr lang="cs-CZ" dirty="0" smtClean="0"/>
              <a:t>855– </a:t>
            </a:r>
            <a:r>
              <a:rPr lang="cs-CZ" dirty="0" smtClean="0"/>
              <a:t>mezi 888 a </a:t>
            </a:r>
            <a:r>
              <a:rPr lang="cs-CZ" dirty="0" smtClean="0"/>
              <a:t>891</a:t>
            </a:r>
          </a:p>
          <a:p>
            <a:r>
              <a:rPr lang="cs-CZ" dirty="0" smtClean="0"/>
              <a:t>byl </a:t>
            </a:r>
            <a:r>
              <a:rPr lang="cs-CZ" dirty="0" smtClean="0"/>
              <a:t>první historicky doložený </a:t>
            </a:r>
            <a:r>
              <a:rPr lang="cs-CZ" dirty="0" smtClean="0"/>
              <a:t>český panovník </a:t>
            </a:r>
            <a:r>
              <a:rPr lang="cs-CZ" dirty="0" smtClean="0"/>
              <a:t>a zároveň první </a:t>
            </a:r>
            <a:r>
              <a:rPr lang="cs-CZ" dirty="0" smtClean="0"/>
              <a:t>panovník křesťanský</a:t>
            </a:r>
          </a:p>
          <a:p>
            <a:r>
              <a:rPr lang="cs-CZ" dirty="0" smtClean="0"/>
              <a:t>j</a:t>
            </a:r>
            <a:r>
              <a:rPr lang="cs-CZ" dirty="0" smtClean="0"/>
              <a:t>ako </a:t>
            </a:r>
            <a:r>
              <a:rPr lang="cs-CZ" dirty="0" smtClean="0"/>
              <a:t>první český křesťanský vládce je Bořivoj vykreslen v </a:t>
            </a:r>
            <a:r>
              <a:rPr lang="cs-CZ" i="1" u="sng" dirty="0" smtClean="0">
                <a:solidFill>
                  <a:srgbClr val="00B0F0"/>
                </a:solidFill>
              </a:rPr>
              <a:t>Životě svatého Václava</a:t>
            </a:r>
            <a:r>
              <a:rPr lang="cs-CZ" dirty="0" smtClean="0"/>
              <a:t>, </a:t>
            </a:r>
            <a:r>
              <a:rPr lang="cs-CZ" b="1" i="1" dirty="0" smtClean="0">
                <a:hlinkClick r:id="rId3" action="ppaction://hlinksldjump"/>
              </a:rPr>
              <a:t>Kristiánově </a:t>
            </a:r>
            <a:r>
              <a:rPr lang="cs-CZ" b="1" i="1" dirty="0" smtClean="0">
                <a:hlinkClick r:id="rId3" action="ppaction://hlinksldjump"/>
              </a:rPr>
              <a:t>legendě </a:t>
            </a:r>
            <a:r>
              <a:rPr lang="cs-CZ" dirty="0" smtClean="0"/>
              <a:t>stejně </a:t>
            </a:r>
            <a:r>
              <a:rPr lang="cs-CZ" dirty="0" smtClean="0"/>
              <a:t>v </a:t>
            </a:r>
            <a:r>
              <a:rPr lang="cs-CZ" b="1" dirty="0" smtClean="0"/>
              <a:t>Kosmově </a:t>
            </a:r>
            <a:r>
              <a:rPr lang="cs-CZ" b="1" dirty="0" smtClean="0"/>
              <a:t>kronice</a:t>
            </a:r>
          </a:p>
          <a:p>
            <a:r>
              <a:rPr lang="cs-CZ" dirty="0" smtClean="0"/>
              <a:t>Podle Kosmovy kroniky byl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Bořivoj - Přemyslovec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syn </a:t>
            </a:r>
            <a:r>
              <a:rPr lang="cs-CZ" dirty="0" smtClean="0"/>
              <a:t>knížete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Hostivíta</a:t>
            </a:r>
            <a:endParaRPr lang="cs-CZ" dirty="0"/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Bořivojův  život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7239000" cy="5114968"/>
          </a:xfrm>
          <a:solidFill>
            <a:srgbClr val="7030A0"/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Bořivojovým sídlem </a:t>
            </a:r>
            <a:r>
              <a:rPr lang="cs-CZ" dirty="0" smtClean="0"/>
              <a:t>byl </a:t>
            </a:r>
            <a:r>
              <a:rPr lang="cs-CZ" dirty="0" smtClean="0"/>
              <a:t>původně </a:t>
            </a:r>
            <a:r>
              <a:rPr lang="cs-CZ" dirty="0" smtClean="0">
                <a:solidFill>
                  <a:srgbClr val="C00000"/>
                </a:solidFill>
              </a:rPr>
              <a:t>Levý </a:t>
            </a:r>
            <a:r>
              <a:rPr lang="cs-CZ" dirty="0" smtClean="0">
                <a:solidFill>
                  <a:srgbClr val="C00000"/>
                </a:solidFill>
              </a:rPr>
              <a:t>Hradec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Čechy v době, kdy žil </a:t>
            </a:r>
            <a:r>
              <a:rPr lang="cs-CZ" dirty="0" smtClean="0"/>
              <a:t>Bořivoj, </a:t>
            </a:r>
            <a:r>
              <a:rPr lang="cs-CZ" dirty="0" smtClean="0"/>
              <a:t>spadaly do politického vlivu Velké </a:t>
            </a:r>
            <a:r>
              <a:rPr lang="cs-CZ" dirty="0" smtClean="0"/>
              <a:t>Moravy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0070C0"/>
                </a:solidFill>
              </a:rPr>
              <a:t>Svatopluk </a:t>
            </a:r>
            <a:r>
              <a:rPr lang="cs-CZ" b="1" i="1" dirty="0" smtClean="0">
                <a:solidFill>
                  <a:srgbClr val="0070C0"/>
                </a:solidFill>
              </a:rPr>
              <a:t>Velkomoravský </a:t>
            </a:r>
            <a:r>
              <a:rPr lang="cs-CZ" dirty="0" smtClean="0"/>
              <a:t>svého </a:t>
            </a:r>
            <a:r>
              <a:rPr lang="cs-CZ" dirty="0" smtClean="0"/>
              <a:t>zhruba patnáctiletého chráněnce někdy po roce 867 ustanovil </a:t>
            </a:r>
            <a:r>
              <a:rPr lang="cs-CZ" u="sng" dirty="0" smtClean="0"/>
              <a:t>knížetem </a:t>
            </a:r>
            <a:r>
              <a:rPr lang="cs-CZ" u="sng" dirty="0" smtClean="0"/>
              <a:t>Čechů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 </a:t>
            </a:r>
            <a:r>
              <a:rPr lang="cs-CZ" dirty="0" smtClean="0"/>
              <a:t>roku </a:t>
            </a:r>
            <a:r>
              <a:rPr lang="cs-CZ" dirty="0" smtClean="0"/>
              <a:t>874 byl </a:t>
            </a:r>
            <a:r>
              <a:rPr lang="cs-CZ" dirty="0" smtClean="0"/>
              <a:t>Bořivoj ženatý s </a:t>
            </a:r>
            <a:r>
              <a:rPr lang="cs-CZ" dirty="0" smtClean="0"/>
              <a:t>Ludmilou (později </a:t>
            </a:r>
            <a:r>
              <a:rPr lang="cs-CZ" dirty="0" smtClean="0"/>
              <a:t>svatou) z rodu </a:t>
            </a:r>
            <a:r>
              <a:rPr lang="cs-CZ" b="1" i="1" dirty="0" smtClean="0">
                <a:solidFill>
                  <a:srgbClr val="00CC00"/>
                </a:solidFill>
              </a:rPr>
              <a:t>Pšovanů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</a:t>
            </a:r>
            <a:r>
              <a:rPr lang="cs-CZ" dirty="0" smtClean="0"/>
              <a:t>ěli několik dětí </a:t>
            </a:r>
            <a:r>
              <a:rPr lang="cs-CZ" b="1" i="1" dirty="0" smtClean="0"/>
              <a:t>(</a:t>
            </a:r>
            <a:r>
              <a:rPr lang="cs-CZ" b="1" i="1" dirty="0" err="1" smtClean="0">
                <a:hlinkClick r:id="rId2" action="ppaction://hlinksldjump"/>
              </a:rPr>
              <a:t>Spytihněv</a:t>
            </a:r>
            <a:r>
              <a:rPr lang="cs-CZ" b="1" i="1" dirty="0" smtClean="0">
                <a:hlinkClick r:id="rId2" action="ppaction://hlinksldjump"/>
              </a:rPr>
              <a:t> </a:t>
            </a:r>
            <a:r>
              <a:rPr lang="cs-CZ" b="1" i="1" dirty="0" smtClean="0">
                <a:hlinkClick r:id="rId2" action="ppaction://hlinksldjump"/>
              </a:rPr>
              <a:t>I</a:t>
            </a:r>
            <a:r>
              <a:rPr lang="cs-CZ" b="1" i="1" dirty="0" smtClean="0"/>
              <a:t>.,</a:t>
            </a:r>
            <a:r>
              <a:rPr lang="cs-CZ" b="1" i="1" dirty="0" smtClean="0">
                <a:hlinkClick r:id="rId3" action="ppaction://hlinksldjump"/>
              </a:rPr>
              <a:t>Vratislav </a:t>
            </a:r>
            <a:r>
              <a:rPr lang="cs-CZ" b="1" i="1" dirty="0" smtClean="0">
                <a:hlinkClick r:id="rId3" action="ppaction://hlinksldjump"/>
              </a:rPr>
              <a:t>I</a:t>
            </a:r>
            <a:r>
              <a:rPr lang="cs-CZ" b="1" i="1" dirty="0" smtClean="0">
                <a:hlinkClick r:id="rId3" action="ppaction://hlinksldjump"/>
              </a:rPr>
              <a:t>.)</a:t>
            </a:r>
            <a:endParaRPr lang="cs-CZ" b="1" i="1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Bořivoj přijal se </a:t>
            </a:r>
            <a:r>
              <a:rPr lang="cs-CZ" dirty="0" smtClean="0"/>
              <a:t>svou ženou </a:t>
            </a:r>
            <a:r>
              <a:rPr lang="cs-CZ" dirty="0" smtClean="0">
                <a:solidFill>
                  <a:srgbClr val="0070C0"/>
                </a:solidFill>
                <a:hlinkClick r:id="rId4" action="ppaction://hlinksldjump"/>
              </a:rPr>
              <a:t>křest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na Velehradě od </a:t>
            </a:r>
            <a:r>
              <a:rPr lang="cs-CZ" dirty="0" smtClean="0"/>
              <a:t>arcibiskupa Metoděje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</a:t>
            </a:r>
            <a:r>
              <a:rPr lang="cs-CZ" dirty="0" smtClean="0"/>
              <a:t>aložil</a:t>
            </a:r>
            <a:r>
              <a:rPr lang="cs-CZ" b="1" i="1" u="sng" dirty="0" smtClean="0">
                <a:solidFill>
                  <a:srgbClr val="00CC00"/>
                </a:solidFill>
              </a:rPr>
              <a:t> </a:t>
            </a:r>
            <a:r>
              <a:rPr lang="cs-CZ" dirty="0" smtClean="0">
                <a:solidFill>
                  <a:srgbClr val="00CC00"/>
                </a:solidFill>
                <a:hlinkClick r:id="rId5" action="ppaction://hlinksldjump"/>
              </a:rPr>
              <a:t>kostel </a:t>
            </a:r>
            <a:r>
              <a:rPr lang="cs-CZ" dirty="0" err="1" smtClean="0">
                <a:solidFill>
                  <a:srgbClr val="00CC00"/>
                </a:solidFill>
                <a:hlinkClick r:id="rId5" action="ppaction://hlinksldjump"/>
              </a:rPr>
              <a:t>sv.Klimenta</a:t>
            </a:r>
            <a:endParaRPr lang="cs-CZ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err="1" smtClean="0"/>
              <a:t>Baptism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of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bohemian </a:t>
            </a:r>
            <a:r>
              <a:rPr lang="cs-CZ" sz="1400" i="1" dirty="0" err="1" smtClean="0"/>
              <a:t>duke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Borivoj</a:t>
            </a:r>
            <a:r>
              <a:rPr lang="cs-CZ" sz="1400" i="1" dirty="0" smtClean="0"/>
              <a:t>. </a:t>
            </a:r>
            <a:r>
              <a:rPr lang="cs-CZ" sz="1400" i="1" dirty="0" err="1" smtClean="0"/>
              <a:t>Velislav</a:t>
            </a:r>
            <a:r>
              <a:rPr lang="cs-CZ" sz="1400" i="1" dirty="0" smtClean="0"/>
              <a:t> bible, 14. </a:t>
            </a:r>
            <a:r>
              <a:rPr lang="cs-CZ" sz="1400" i="1" dirty="0" err="1" smtClean="0"/>
              <a:t>century</a:t>
            </a:r>
            <a:r>
              <a:rPr lang="cs-CZ" sz="1400" i="1" dirty="0" smtClean="0"/>
              <a:t>.</a:t>
            </a:r>
            <a:r>
              <a:rPr lang="cs-CZ" sz="1400" dirty="0" smtClean="0"/>
              <a:t> [online]. [cit. 10.11.2012]. Dostupný na WWW: http://cs.wikipedia.org/wiki/Soubor:Baptism_of_the_bohemian_duke_borivoj.jpg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http://cs.wikipedia.org/wiki/Bo%C5%99ivoj_I.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VÁCLAV IGNÁC LEOPOLD MARKOVSKÝ. </a:t>
            </a:r>
            <a:r>
              <a:rPr lang="cs-CZ" sz="1400" i="1" dirty="0" smtClean="0"/>
              <a:t>Křest knížete Bořivoje</a:t>
            </a:r>
            <a:r>
              <a:rPr lang="cs-CZ" sz="1400" dirty="0" smtClean="0"/>
              <a:t> [online]. [cit. 10.11.2012]. Dostupný na WWW: http://cs.wikipedia.org/wiki/Soubor:K%C5%99est_kn%C3%AD%C5%BEete_Bo%C5%99ivoje.jpg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KRISTIAN. </a:t>
            </a:r>
            <a:r>
              <a:rPr lang="cs-CZ" sz="1400" i="1" dirty="0" err="1" smtClean="0"/>
              <a:t>Kristianslegende.jpg</a:t>
            </a:r>
            <a:r>
              <a:rPr lang="cs-CZ" sz="1400" dirty="0" smtClean="0"/>
              <a:t> [online]. [cit. 10.11.2012]. Dostupný na WWW: </a:t>
            </a:r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cs.wikipedia.org/wiki/Soubor:Kristianslegende.jpg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http://cs.wikipedia.org/wiki/Soubor:Levy_Hradec_CZ_St_Clement_church_SE_side.JPG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6"/>
              </a:rPr>
              <a:t>http://commons.wikimedia.org/wiki/File:Levy_Hradec_CZ_St_Clement_church_N_side.JPG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err="1" smtClean="0"/>
              <a:t>Wratysław</a:t>
            </a:r>
            <a:r>
              <a:rPr lang="cs-CZ" sz="1400" i="1" dirty="0" smtClean="0"/>
              <a:t> I</a:t>
            </a:r>
            <a:r>
              <a:rPr lang="cs-CZ" sz="1400" dirty="0" smtClean="0"/>
              <a:t> [online]. [cit. 10.11.2012]. Dostupný na WWW: </a:t>
            </a:r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cs.wikipedia.org/wiki/Soubor:Wratys%C5%82aw1.jpg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ANONYMOUS FRESCO IN ZNOJMO. </a:t>
            </a:r>
            <a:r>
              <a:rPr lang="cs-CZ" sz="1400" i="1" dirty="0" err="1" smtClean="0"/>
              <a:t>Spitygniew</a:t>
            </a:r>
            <a:r>
              <a:rPr lang="cs-CZ" sz="1400" i="1" dirty="0" smtClean="0"/>
              <a:t> I</a:t>
            </a:r>
            <a:r>
              <a:rPr lang="cs-CZ" sz="1400" dirty="0" smtClean="0"/>
              <a:t> [online]. [cit. 10.11.2012]. Dostupný na WWW: http://cs.wikipedia.org/wiki/Soubor:Spitygniew_I.jpg</a:t>
            </a: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Křest Bořivoje 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63813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21506" name="Picture 2" descr="http://upload.wikimedia.org/wikipedia/commons/thumb/4/40/K%C5%99est_kn%C3%AD%C5%BEete_Bo%C5%99ivoje.jpg/170px-K%C5%99est_kn%C3%AD%C5%BEete_Bo%C5%99ivoj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3" y="1628800"/>
            <a:ext cx="3335763" cy="46504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List z manuskriptu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  <a:hlinkClick r:id="rId2" tooltip="Kristiánova legenda"/>
              </a:rPr>
              <a:t>Kristiánovy legendy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(14. století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482" name="Picture 2" descr="Soubor:Kristianslegen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557669"/>
            <a:ext cx="3816424" cy="50660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244408" y="63813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</p:spPr>
        <p:txBody>
          <a:bodyPr/>
          <a:lstStyle/>
          <a:p>
            <a:pPr algn="ctr"/>
            <a:r>
              <a:rPr lang="cs-CZ" dirty="0" smtClean="0"/>
              <a:t>Kostel </a:t>
            </a:r>
            <a:r>
              <a:rPr lang="cs-CZ" dirty="0" err="1" smtClean="0"/>
              <a:t>sv.klimenta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9458" name="Picture 2" descr="http://upload.wikimedia.org/wikipedia/commons/thumb/4/44/Levy_Hradec_CZ_St_Clement_church_SE_side.JPG/90px-Levy_Hradec_CZ_St_Clement_church_SE_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48813"/>
            <a:ext cx="3168352" cy="4224473"/>
          </a:xfrm>
          <a:prstGeom prst="rect">
            <a:avLst/>
          </a:prstGeom>
          <a:noFill/>
        </p:spPr>
      </p:pic>
      <p:pic>
        <p:nvPicPr>
          <p:cNvPr id="19460" name="Picture 4" descr="http://upload.wikimedia.org/wikipedia/commons/thumb/0/05/Levy_Hradec_CZ_St_Clement_church_N_side.JPG/120px-Levy_Hradec_CZ_St_Clement_church_N_sid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43942" y="2348880"/>
            <a:ext cx="3936432" cy="295232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172400" y="61653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>
                <a:solidFill>
                  <a:srgbClr val="12127C"/>
                </a:solidFill>
                <a:latin typeface="Times New Roman" pitchFamily="18" charset="0"/>
                <a:cs typeface="Times New Roman" pitchFamily="18" charset="0"/>
              </a:rPr>
              <a:t>Spytihněv</a:t>
            </a:r>
            <a:r>
              <a:rPr lang="cs-CZ" sz="3200" dirty="0" smtClean="0">
                <a:solidFill>
                  <a:srgbClr val="12127C"/>
                </a:solidFill>
                <a:latin typeface="Times New Roman" pitchFamily="18" charset="0"/>
                <a:cs typeface="Times New Roman" pitchFamily="18" charset="0"/>
              </a:rPr>
              <a:t>  I. - syn</a:t>
            </a:r>
            <a:endParaRPr lang="cs-CZ" sz="3200" dirty="0">
              <a:solidFill>
                <a:srgbClr val="12127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Spitygniew 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412776"/>
            <a:ext cx="3168352" cy="475252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028384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</p:spPr>
        <p:txBody>
          <a:bodyPr/>
          <a:lstStyle/>
          <a:p>
            <a:pPr algn="ctr"/>
            <a:r>
              <a:rPr lang="cs-CZ" dirty="0" smtClean="0"/>
              <a:t>Vratislav II. – syn </a:t>
            </a:r>
            <a:endParaRPr lang="cs-CZ" dirty="0"/>
          </a:p>
        </p:txBody>
      </p:sp>
      <p:pic>
        <p:nvPicPr>
          <p:cNvPr id="17410" name="Picture 2" descr="Wratys&amp;lstrok;aw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6260" y="1700808"/>
            <a:ext cx="4996147" cy="453650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100392" y="63093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798</TotalTime>
  <Words>349</Words>
  <Application>Microsoft Office PowerPoint</Application>
  <PresentationFormat>Předvádění na obrazovce (4:3)</PresentationFormat>
  <Paragraphs>49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Anotace a metodický pokyn</vt:lpstr>
      <vt:lpstr>Bořivoj  I.</vt:lpstr>
      <vt:lpstr>Bořivojův  život</vt:lpstr>
      <vt:lpstr>Použité zdroje</vt:lpstr>
      <vt:lpstr>Křest Bořivoje I.</vt:lpstr>
      <vt:lpstr>List z manuskriptu Kristiánovy legendy (14. století)</vt:lpstr>
      <vt:lpstr>Kostel sv.klimenta</vt:lpstr>
      <vt:lpstr>Spytihněv  I. - syn</vt:lpstr>
      <vt:lpstr>Vratislav II. – syn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131</cp:revision>
  <dcterms:created xsi:type="dcterms:W3CDTF">2011-08-21T15:31:45Z</dcterms:created>
  <dcterms:modified xsi:type="dcterms:W3CDTF">2012-11-10T20:48:26Z</dcterms:modified>
</cp:coreProperties>
</file>