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9" r:id="rId4"/>
    <p:sldId id="260" r:id="rId5"/>
    <p:sldId id="264" r:id="rId6"/>
    <p:sldId id="258" r:id="rId7"/>
    <p:sldId id="270" r:id="rId8"/>
    <p:sldId id="271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B9BB"/>
    <a:srgbClr val="00CC00"/>
    <a:srgbClr val="082905"/>
    <a:srgbClr val="006600"/>
    <a:srgbClr val="660066"/>
    <a:srgbClr val="12127C"/>
    <a:srgbClr val="161C1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VY_32_INOVACE_16_D_Přemysl Otakar </a:t>
          </a:r>
          <a:r>
            <a:rPr lang="cs-CZ" sz="1600" dirty="0" smtClean="0"/>
            <a:t>II. (spojování obrázků se správnými názvy)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Přemysl Otakar </a:t>
          </a:r>
          <a:r>
            <a:rPr lang="cs-CZ" sz="1600" dirty="0" smtClean="0"/>
            <a:t>II.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VY_32_INOVACE_16_D_Přemysl Otakar </a:t>
          </a:r>
          <a:r>
            <a:rPr lang="cs-CZ" sz="1600" kern="1200" dirty="0" smtClean="0"/>
            <a:t>II. (spojování obrázků se správnými názvy) 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Přemysl Otakar </a:t>
          </a:r>
          <a:r>
            <a:rPr lang="cs-CZ" sz="1600" kern="1200" dirty="0" smtClean="0"/>
            <a:t>II.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9F69E4-B79B-4F2E-9A43-519A6E766923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EEC408-5281-4E5E-B4C7-DF3F12F9C8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EEC408-5281-4E5E-B4C7-DF3F12F9C82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99emysl_Otakar_II.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adislaus_IV_of_Hungary.jpg" TargetMode="External"/><Relationship Id="rId4" Type="http://schemas.openxmlformats.org/officeDocument/2006/relationships/hyperlink" Target="http://cs.wikipedia.org/wiki/Soubor:Otakarek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6" y="4678854"/>
            <a:ext cx="26998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11.11.2012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Práce </a:t>
            </a:r>
            <a:r>
              <a:rPr lang="cs-CZ" dirty="0" smtClean="0"/>
              <a:t>s </a:t>
            </a:r>
            <a:r>
              <a:rPr lang="cs-CZ" dirty="0" smtClean="0"/>
              <a:t>textem</a:t>
            </a:r>
          </a:p>
          <a:p>
            <a:r>
              <a:rPr lang="cs-CZ" dirty="0" smtClean="0"/>
              <a:t>Spojování obrázků se správnými názvy</a:t>
            </a:r>
            <a:endParaRPr lang="cs-CZ" dirty="0" smtClean="0"/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Přemysl Otakar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ea typeface="Batang" pitchFamily="18" charset="-127"/>
                <a:cs typeface="Times New Roman" pitchFamily="18" charset="0"/>
              </a:rPr>
              <a:t>II.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ea typeface="Batang" pitchFamily="18" charset="-127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řečený </a:t>
            </a:r>
            <a:r>
              <a:rPr lang="cs-CZ" sz="2400" b="1" i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král železný a zlatý </a:t>
            </a:r>
            <a:endParaRPr lang="cs-CZ" sz="2400" b="1" i="1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arodil se kolem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roku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1233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emřel v roce 1278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pátý král český z rodu </a:t>
            </a:r>
            <a:r>
              <a:rPr lang="cs-CZ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Přemyslovců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(korunován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1261)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druhorozený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syn krále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Václava 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a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Kunhuty </a:t>
            </a:r>
            <a:r>
              <a:rPr lang="cs-CZ" sz="2400" b="1" i="1" dirty="0" err="1" smtClean="0">
                <a:latin typeface="Times New Roman" pitchFamily="18" charset="0"/>
                <a:cs typeface="Times New Roman" pitchFamily="18" charset="0"/>
              </a:rPr>
              <a:t>Štaufské</a:t>
            </a: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rál český,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markrabě moravský, vévoda rakouský, štýrský, korutanský a kraňský a pán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Chebska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Čes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09550" cy="142875"/>
          </a:xfrm>
          <a:prstGeom prst="rect">
            <a:avLst/>
          </a:prstGeom>
          <a:noFill/>
        </p:spPr>
      </p:pic>
      <p:pic>
        <p:nvPicPr>
          <p:cNvPr id="15362" name="Picture 2" descr="Soubor:Otakarek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12776"/>
            <a:ext cx="2592288" cy="466136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</p:pic>
    </p:spTree>
    <p:extLst>
      <p:ext uri="{BB962C8B-B14F-4D97-AF65-F5344CB8AC3E}">
        <p14:creationId xmlns:p14="http://schemas.microsoft.com/office/powerpoint/2010/main" xmlns="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Přemysl Otakar 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>
                <a:solidFill>
                  <a:srgbClr val="FF0000"/>
                </a:solidFill>
              </a:rPr>
              <a:t>I</a:t>
            </a:r>
            <a:r>
              <a:rPr lang="cs-CZ" sz="3200" b="1" dirty="0" smtClean="0">
                <a:solidFill>
                  <a:srgbClr val="FF0000"/>
                </a:solidFill>
              </a:rPr>
              <a:t>. – nejznámější bitva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1052736"/>
            <a:ext cx="7772400" cy="547260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hlinkClick r:id="rId2" action="ppaction://hlinksldjump"/>
              </a:rPr>
              <a:t>bitva </a:t>
            </a:r>
            <a:r>
              <a:rPr lang="cs-CZ" sz="2400" b="1" dirty="0" smtClean="0">
                <a:hlinkClick r:id="rId2" action="ppaction://hlinksldjump"/>
              </a:rPr>
              <a:t>na Moravském poli</a:t>
            </a:r>
            <a:r>
              <a:rPr lang="cs-CZ" sz="2400" dirty="0" smtClean="0">
                <a:hlinkClick r:id="rId2" action="ppaction://hlinksldjump"/>
              </a:rPr>
              <a:t> </a:t>
            </a:r>
            <a:r>
              <a:rPr lang="cs-CZ" sz="2400" dirty="0" smtClean="0"/>
              <a:t>byla svedena 26. srpna </a:t>
            </a:r>
            <a:r>
              <a:rPr lang="cs-CZ" sz="2400" dirty="0" smtClean="0"/>
              <a:t>1278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 smtClean="0"/>
              <a:t>boji proti sobě stanula spojená vojska </a:t>
            </a:r>
            <a:r>
              <a:rPr lang="cs-CZ" sz="2400" dirty="0" smtClean="0"/>
              <a:t> římského </a:t>
            </a:r>
            <a:r>
              <a:rPr lang="cs-CZ" sz="2400" dirty="0" smtClean="0"/>
              <a:t>krále </a:t>
            </a:r>
            <a:r>
              <a:rPr lang="cs-CZ" sz="2400" dirty="0" smtClean="0">
                <a:hlinkClick r:id="rId3" action="ppaction://hlinksldjump"/>
              </a:rPr>
              <a:t>Rudolfa </a:t>
            </a:r>
            <a:r>
              <a:rPr lang="cs-CZ" sz="2400" dirty="0" smtClean="0"/>
              <a:t>I. Habsburského a </a:t>
            </a:r>
            <a:r>
              <a:rPr lang="cs-CZ" sz="2400" dirty="0" smtClean="0"/>
              <a:t>uherského </a:t>
            </a:r>
            <a:r>
              <a:rPr lang="cs-CZ" sz="2400" dirty="0" smtClean="0"/>
              <a:t>krále </a:t>
            </a:r>
            <a:r>
              <a:rPr lang="cs-CZ" sz="2400" dirty="0" smtClean="0">
                <a:hlinkClick r:id="rId4" action="ppaction://hlinksldjump"/>
              </a:rPr>
              <a:t>Ladislava </a:t>
            </a:r>
            <a:r>
              <a:rPr lang="cs-CZ" sz="2400" dirty="0" smtClean="0">
                <a:hlinkClick r:id="rId4" action="ppaction://hlinksldjump"/>
              </a:rPr>
              <a:t>IV. </a:t>
            </a:r>
            <a:r>
              <a:rPr lang="cs-CZ" sz="2400" dirty="0" err="1" smtClean="0">
                <a:hlinkClick r:id="rId4" action="ppaction://hlinksldjump"/>
              </a:rPr>
              <a:t>Kumána</a:t>
            </a:r>
            <a:r>
              <a:rPr lang="cs-CZ" sz="2400" dirty="0" smtClean="0">
                <a:hlinkClick r:id="rId4" action="ppaction://hlinksldjump"/>
              </a:rPr>
              <a:t> </a:t>
            </a:r>
            <a:r>
              <a:rPr lang="cs-CZ" sz="2400" dirty="0" smtClean="0"/>
              <a:t>proti vojsku českého </a:t>
            </a:r>
            <a:r>
              <a:rPr lang="cs-CZ" sz="2400" dirty="0" smtClean="0"/>
              <a:t>krále Přemysla </a:t>
            </a:r>
            <a:r>
              <a:rPr lang="cs-CZ" sz="2400" dirty="0" smtClean="0"/>
              <a:t>Otakara II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v </a:t>
            </a:r>
            <a:r>
              <a:rPr lang="cs-CZ" sz="2400" dirty="0" smtClean="0"/>
              <a:t>bitvě šlo především o </a:t>
            </a:r>
            <a:r>
              <a:rPr lang="cs-CZ" sz="2400" dirty="0" smtClean="0"/>
              <a:t>babenberské dědictví, </a:t>
            </a:r>
            <a:r>
              <a:rPr lang="cs-CZ" sz="2400" dirty="0" smtClean="0"/>
              <a:t>které původně získal Přemysl, ale o něž usiloval také </a:t>
            </a:r>
            <a:r>
              <a:rPr lang="cs-CZ" sz="2400" dirty="0" smtClean="0"/>
              <a:t>Rudolf</a:t>
            </a:r>
          </a:p>
          <a:p>
            <a:r>
              <a:rPr lang="cs-CZ" sz="2400" dirty="0" smtClean="0"/>
              <a:t>v</a:t>
            </a:r>
            <a:r>
              <a:rPr lang="cs-CZ" sz="2400" dirty="0" smtClean="0"/>
              <a:t> </a:t>
            </a:r>
            <a:r>
              <a:rPr lang="cs-CZ" sz="2400" dirty="0" smtClean="0"/>
              <a:t>roce </a:t>
            </a:r>
            <a:r>
              <a:rPr lang="cs-CZ" sz="2400" b="1" dirty="0" smtClean="0">
                <a:solidFill>
                  <a:srgbClr val="00B050"/>
                </a:solidFill>
              </a:rPr>
              <a:t>1276</a:t>
            </a:r>
            <a:r>
              <a:rPr lang="cs-CZ" sz="2400" dirty="0" smtClean="0"/>
              <a:t> byl Přemysl nucen uzavřít s </a:t>
            </a:r>
            <a:r>
              <a:rPr lang="cs-CZ" sz="2400" smtClean="0"/>
              <a:t>Rudolfem </a:t>
            </a:r>
            <a:r>
              <a:rPr lang="cs-CZ" sz="2400" b="1" i="1" smtClean="0">
                <a:solidFill>
                  <a:srgbClr val="5FB9BB"/>
                </a:solidFill>
              </a:rPr>
              <a:t>Vídeňský </a:t>
            </a:r>
            <a:r>
              <a:rPr lang="cs-CZ" sz="2400" b="1" i="1" dirty="0" smtClean="0">
                <a:solidFill>
                  <a:srgbClr val="5FB9BB"/>
                </a:solidFill>
              </a:rPr>
              <a:t>mír</a:t>
            </a:r>
          </a:p>
          <a:p>
            <a:r>
              <a:rPr lang="cs-CZ" sz="2400" b="1" i="1" dirty="0" smtClean="0">
                <a:solidFill>
                  <a:srgbClr val="5FB9BB"/>
                </a:solidFill>
              </a:rPr>
              <a:t> </a:t>
            </a:r>
            <a:r>
              <a:rPr lang="cs-CZ" sz="2400" dirty="0" smtClean="0"/>
              <a:t>podmínky </a:t>
            </a:r>
            <a:r>
              <a:rPr lang="cs-CZ" sz="2400" dirty="0" smtClean="0"/>
              <a:t>míru nedodržel a Habsburk naproti tomu začal bezprávně zasahovat do záležitostí českého státu a podporovat proti Přemyslovi odbojnou </a:t>
            </a:r>
            <a:r>
              <a:rPr lang="cs-CZ" sz="2400" dirty="0" smtClean="0"/>
              <a:t>šlechtu</a:t>
            </a:r>
          </a:p>
          <a:p>
            <a:r>
              <a:rPr lang="cs-CZ" sz="2400" dirty="0" smtClean="0"/>
              <a:t>porážka </a:t>
            </a:r>
            <a:r>
              <a:rPr lang="cs-CZ" sz="2400" dirty="0" smtClean="0"/>
              <a:t>českého vojska byla natolik výrazná, že Rudolf část svých bojovníků odvolal a podmanil si </a:t>
            </a:r>
            <a:r>
              <a:rPr lang="cs-CZ" sz="2400" dirty="0" smtClean="0"/>
              <a:t>Moravu</a:t>
            </a:r>
          </a:p>
          <a:p>
            <a:r>
              <a:rPr lang="cs-CZ" sz="2400" dirty="0" smtClean="0"/>
              <a:t>výsledkem </a:t>
            </a:r>
            <a:r>
              <a:rPr lang="cs-CZ" sz="2400" dirty="0" smtClean="0"/>
              <a:t>bitvy bylo definitivní potvrzení nově nastoleného habsburského panství v </a:t>
            </a:r>
            <a:r>
              <a:rPr lang="cs-CZ" sz="2400" dirty="0" err="1" smtClean="0"/>
              <a:t>Rakousích</a:t>
            </a:r>
            <a:r>
              <a:rPr lang="cs-CZ" sz="2400" dirty="0" smtClean="0"/>
              <a:t> a Štýrsku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320604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Vystřihni obrázky a názvy. Zkus nalepit názvy pod správné obrázky.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516216" y="4869160"/>
            <a:ext cx="2448272" cy="122413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Bitva na Moravském poli</a:t>
            </a:r>
          </a:p>
          <a:p>
            <a:pPr algn="ctr"/>
            <a:r>
              <a:rPr lang="cs-CZ" sz="2800" dirty="0" smtClean="0"/>
              <a:t>(pomník)</a:t>
            </a:r>
            <a:endParaRPr lang="cs-CZ" sz="28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563888" y="4869160"/>
            <a:ext cx="2448272" cy="122413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Náhrobek Rudolfa I. Habsburského</a:t>
            </a:r>
            <a:endParaRPr lang="cs-CZ" sz="2800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39552" y="4869160"/>
            <a:ext cx="2448272" cy="122413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Ladislav IV.</a:t>
            </a:r>
            <a:endParaRPr lang="cs-CZ" sz="2800" dirty="0"/>
          </a:p>
        </p:txBody>
      </p:sp>
      <p:pic>
        <p:nvPicPr>
          <p:cNvPr id="9" name="Picture 2" descr="Dürnkrut fel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2160240" cy="3251161"/>
          </a:xfrm>
          <a:prstGeom prst="rect">
            <a:avLst/>
          </a:prstGeom>
          <a:noFill/>
        </p:spPr>
      </p:pic>
      <p:pic>
        <p:nvPicPr>
          <p:cNvPr id="10" name="Picture 4" descr="Soubor:Rudolf profil cop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96753"/>
            <a:ext cx="2503876" cy="3242520"/>
          </a:xfrm>
          <a:prstGeom prst="rect">
            <a:avLst/>
          </a:prstGeom>
          <a:noFill/>
        </p:spPr>
      </p:pic>
      <p:pic>
        <p:nvPicPr>
          <p:cNvPr id="11" name="Picture 2" descr="Ladislaus IV of Hungar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15595" y="1196752"/>
            <a:ext cx="2423454" cy="32403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http://cs.wikipedia.org/wiki/P%C5%99emysl_Otakar_II.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ANONYMNÍ. </a:t>
            </a:r>
            <a:r>
              <a:rPr lang="cs-CZ" sz="1400" i="1" dirty="0" smtClean="0"/>
              <a:t>Soubor:Otakarek2.jpg</a:t>
            </a:r>
            <a:r>
              <a:rPr lang="cs-CZ" sz="1400" dirty="0" smtClean="0"/>
              <a:t> [online]. [cit. 11.11.2012].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cs.wikipedia.org/wiki/Soubor:Otakarek2.jpg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ANONYMOUS. </a:t>
            </a:r>
            <a:r>
              <a:rPr lang="cs-CZ" sz="1400" i="1" dirty="0" smtClean="0"/>
              <a:t>Rudolf </a:t>
            </a:r>
            <a:r>
              <a:rPr lang="cs-CZ" sz="1400" i="1" dirty="0" err="1" smtClean="0"/>
              <a:t>von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Habsburg</a:t>
            </a:r>
            <a:r>
              <a:rPr lang="cs-CZ" sz="1400" dirty="0" smtClean="0"/>
              <a:t> [online]. [cit. 11.11.2012]. Dostupný na WWW: http://cs.wikipedia.org/wiki/Soubor:Rudolf.jpg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ANONYMNÍ. </a:t>
            </a:r>
            <a:r>
              <a:rPr lang="cs-CZ" sz="1400" i="1" dirty="0" smtClean="0"/>
              <a:t>Ladislav IV. Uherský</a:t>
            </a:r>
            <a:r>
              <a:rPr lang="cs-CZ" sz="1400" dirty="0" smtClean="0"/>
              <a:t> [online]. [cit. 11.11.2012].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cs.wikipedia.org/wiki/Soubor:Ladislaus_IV_of_Hungary.jpg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ACOMA. </a:t>
            </a:r>
            <a:r>
              <a:rPr lang="cs-CZ" sz="1400" i="1" dirty="0" smtClean="0"/>
              <a:t>Rudolf I. Habsburský</a:t>
            </a:r>
            <a:r>
              <a:rPr lang="cs-CZ" sz="1400" dirty="0" smtClean="0"/>
              <a:t> [online]. [cit. 11.11.2012]. Dostupný na WWW: http://cs.wikipedia.org/wiki/Soubor:Rudolf_profil_copy.jpg 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 </a:t>
            </a:r>
          </a:p>
          <a:p>
            <a:pPr>
              <a:buFont typeface="Arial" pitchFamily="34" charset="0"/>
              <a:buChar char="•"/>
            </a:pPr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7884368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9218" name="Picture 2" descr="Dürnkrut f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81444"/>
            <a:ext cx="3384376" cy="509348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03848" y="602128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Pomník bitvy</a:t>
            </a:r>
            <a:endParaRPr lang="cs-CZ" sz="2800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Rudolf I. Habsburský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28384" y="65253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8194" name="Picture 2" descr="http://upload.wikimedia.org/wikipedia/commons/thumb/3/3e/Rudolf.jpg/170px-Rudol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412776"/>
            <a:ext cx="4166730" cy="453438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6021288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Středověká iluminace</a:t>
            </a:r>
            <a:endParaRPr lang="cs-CZ" sz="2800" dirty="0"/>
          </a:p>
        </p:txBody>
      </p:sp>
      <p:pic>
        <p:nvPicPr>
          <p:cNvPr id="8196" name="Picture 4" descr="Soubor:Rudolf profil cop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08999" y="1988840"/>
            <a:ext cx="2502208" cy="324036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56176" y="55172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Náhrobek Rudolfa</a:t>
            </a:r>
            <a:endParaRPr lang="cs-CZ" dirty="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Ladislav IV.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00392" y="63813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7170" name="Picture 2" descr="Ladislaus IV of Hunga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4699" y="1340768"/>
            <a:ext cx="4425573" cy="49123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1146</TotalTime>
  <Words>377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Anotace a metodický pokyn</vt:lpstr>
      <vt:lpstr>Přemysl Otakar II.</vt:lpstr>
      <vt:lpstr>Přemysl Otakar II. – nejznámější bitva</vt:lpstr>
      <vt:lpstr>Vystřihni obrázky a názvy. Zkus nalepit názvy pod správné obrázky.</vt:lpstr>
      <vt:lpstr>Použité zdroje</vt:lpstr>
      <vt:lpstr>Snímek 7</vt:lpstr>
      <vt:lpstr>Rudolf I. Habsburský</vt:lpstr>
      <vt:lpstr>Ladislav IV.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210</cp:revision>
  <dcterms:created xsi:type="dcterms:W3CDTF">2011-08-21T15:31:45Z</dcterms:created>
  <dcterms:modified xsi:type="dcterms:W3CDTF">2012-11-11T21:00:06Z</dcterms:modified>
</cp:coreProperties>
</file>