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haonline.cz/clanek/musite-vedet/71327/silene-hvezdy-omyl-i-lekari-doporucuji-jezte-placentu-je-to-zdrave.html" TargetMode="External"/><Relationship Id="rId2" Type="http://schemas.openxmlformats.org/officeDocument/2006/relationships/hyperlink" Target="http://www.google.cz/search?hl=cs&amp;q=porod&amp;bav=on.2,or.r_gc.r_pw.r_qf.&amp;bpcl=39468505&amp;biw=1366&amp;bih=673&amp;wrapid=tlif135471556574110&amp;um=1&amp;ie=UTF-8&amp;tbm=isch&amp;source=og&amp;sa=N&amp;tab=wi&amp;ei=aVO_UK6PIYrRtAb21YGgC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gs_rn=0&amp;gs_ri=hp&amp;cp=6&amp;gs_id=m&amp;xhr=t&amp;q=amnion&amp;biw=1366&amp;bih=673&amp;bav=on.2,or.r_gc.r_pw.r_qf.&amp;bpcl=39468505&amp;wrapid=tljp1354716908856010&amp;um=1&amp;ie=UTF-8&amp;tbm=isch&amp;source=og&amp;sa=N&amp;tab=wi&amp;ei=n1i_ULTQPI_Cswalo4DIC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Prenatální období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Prenatální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prenatálního období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koncepce, morula, blastocysta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Prenatální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s</a:t>
            </a:r>
            <a:r>
              <a:rPr lang="cs-CZ" smtClean="0"/>
              <a:t>tuduje </a:t>
            </a:r>
            <a:r>
              <a:rPr lang="cs-CZ" b="1" smtClean="0"/>
              <a:t>embryologie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začíná oplozením vajíčka a končí porodem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78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oplození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koncepce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vajíčko a spermie	</a:t>
            </a:r>
          </a:p>
          <a:p>
            <a:pPr marL="0" indent="0">
              <a:buNone/>
            </a:pPr>
            <a:r>
              <a:rPr lang="cs-CZ" dirty="0" smtClean="0"/>
              <a:t>	  ↓ 	vejcovod - horní třetina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b="1" i="1" dirty="0" smtClean="0"/>
              <a:t>zygota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  ↓		</a:t>
            </a:r>
            <a:r>
              <a:rPr lang="cs-CZ" sz="2600" dirty="0" smtClean="0"/>
              <a:t>cca 30 hodin rýhuje</a:t>
            </a:r>
          </a:p>
          <a:p>
            <a:pPr marL="0" indent="0">
              <a:buNone/>
            </a:pPr>
            <a:r>
              <a:rPr lang="cs-CZ" b="1" i="1" dirty="0" smtClean="0"/>
              <a:t>         blastula</a:t>
            </a:r>
          </a:p>
          <a:p>
            <a:pPr marL="0" indent="0">
              <a:buNone/>
            </a:pPr>
            <a:r>
              <a:rPr lang="cs-CZ" b="1" i="1" dirty="0"/>
              <a:t>	</a:t>
            </a:r>
            <a:r>
              <a:rPr lang="cs-CZ" i="1" dirty="0" smtClean="0"/>
              <a:t> </a:t>
            </a:r>
            <a:r>
              <a:rPr lang="cs-CZ" i="1" dirty="0"/>
              <a:t> </a:t>
            </a:r>
            <a:r>
              <a:rPr lang="cs-CZ" i="1" dirty="0" smtClean="0"/>
              <a:t> ↓</a:t>
            </a:r>
            <a:r>
              <a:rPr lang="cs-CZ" b="1" i="1" dirty="0" smtClean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i="1" dirty="0" smtClean="0"/>
              <a:t>morula</a:t>
            </a:r>
            <a:r>
              <a:rPr lang="cs-CZ" dirty="0" smtClean="0"/>
              <a:t>   		</a:t>
            </a:r>
            <a:r>
              <a:rPr lang="cs-CZ" sz="2600" dirty="0" smtClean="0"/>
              <a:t>3-4 den po oplození, útvar z 16 blastomer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↓	4. den → děloha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blastocysta </a:t>
            </a:r>
            <a:r>
              <a:rPr lang="cs-CZ" sz="1800" dirty="0" smtClean="0"/>
              <a:t> 		</a:t>
            </a:r>
            <a:r>
              <a:rPr lang="cs-CZ" sz="2600" dirty="0" smtClean="0"/>
              <a:t>6-7den</a:t>
            </a:r>
            <a:r>
              <a:rPr lang="cs-CZ" sz="1800" dirty="0" smtClean="0"/>
              <a:t>, přikládá se k děložní sliznici, vytváří </a:t>
            </a:r>
            <a:r>
              <a:rPr lang="cs-CZ" sz="2600" b="1" dirty="0" smtClean="0"/>
              <a:t>klky = prstovité výběžky</a:t>
            </a:r>
            <a:r>
              <a:rPr lang="cs-CZ" sz="2600" dirty="0" smtClean="0"/>
              <a:t>, </a:t>
            </a:r>
          </a:p>
          <a:p>
            <a:pPr marL="0" indent="0">
              <a:buNone/>
            </a:pPr>
            <a:r>
              <a:rPr lang="cs-CZ" sz="1800" dirty="0" smtClean="0"/>
              <a:t>			kterými se zanořuje do děložní sliznice → </a:t>
            </a:r>
            <a:r>
              <a:rPr lang="cs-CZ" sz="2600" b="1" dirty="0" smtClean="0"/>
              <a:t>IMPLANTACE</a:t>
            </a:r>
            <a:r>
              <a:rPr lang="cs-CZ" sz="2600" dirty="0" smtClean="0"/>
              <a:t> ( ZAHNÍZDĚNÍ ), </a:t>
            </a:r>
          </a:p>
          <a:p>
            <a:pPr marL="0" indent="0">
              <a:buNone/>
            </a:pPr>
            <a:r>
              <a:rPr lang="cs-CZ" sz="2600" dirty="0" smtClean="0"/>
              <a:t>			6-15 den </a:t>
            </a:r>
            <a:r>
              <a:rPr lang="cs-CZ" sz="1800" dirty="0" smtClean="0"/>
              <a:t>po oplození v horní části dělohy na zadní stěně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2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Zárodečné, embryonální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ačíná od druhého týdne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dochází k </a:t>
            </a:r>
            <a:r>
              <a:rPr lang="cs-CZ" i="1" u="sng" dirty="0" smtClean="0"/>
              <a:t>vytvoření základů orgánových soustav</a:t>
            </a:r>
          </a:p>
          <a:p>
            <a:pPr marL="0" indent="0">
              <a:buNone/>
            </a:pPr>
            <a:endParaRPr lang="cs-CZ" i="1" u="sng" dirty="0" smtClean="0"/>
          </a:p>
          <a:p>
            <a:pPr marL="0" indent="0">
              <a:buNone/>
            </a:pPr>
            <a:endParaRPr lang="cs-CZ" i="1" u="sng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73016"/>
            <a:ext cx="253535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179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Zárodečné, embryonální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/>
              <a:t>poruchy v zárodečném vývoji</a:t>
            </a:r>
          </a:p>
          <a:p>
            <a:pPr marL="0" indent="0">
              <a:buNone/>
            </a:pPr>
            <a:r>
              <a:rPr lang="cs-CZ" dirty="0" smtClean="0"/>
              <a:t>vedou </a:t>
            </a:r>
            <a:r>
              <a:rPr lang="cs-CZ" dirty="0"/>
              <a:t>k odchylkám ve vývoji orgánů </a:t>
            </a:r>
            <a:r>
              <a:rPr lang="cs-CZ" dirty="0" smtClean="0"/>
              <a:t>(=</a:t>
            </a:r>
            <a:r>
              <a:rPr lang="cs-CZ" i="1" dirty="0" smtClean="0"/>
              <a:t>malformace) →</a:t>
            </a:r>
            <a:r>
              <a:rPr lang="cs-CZ" i="1" dirty="0"/>
              <a:t>vrozené vývojové </a:t>
            </a:r>
            <a:r>
              <a:rPr lang="cs-CZ" i="1" dirty="0" smtClean="0"/>
              <a:t>vady</a:t>
            </a:r>
          </a:p>
          <a:p>
            <a:pPr marL="0" indent="0">
              <a:buNone/>
            </a:pPr>
            <a:endParaRPr lang="cs-CZ" i="1" dirty="0"/>
          </a:p>
          <a:p>
            <a:pPr>
              <a:buFont typeface="Wingdings" pitchFamily="2" charset="2"/>
              <a:buChar char="§"/>
            </a:pPr>
            <a:r>
              <a:rPr lang="cs-CZ" i="1" dirty="0" smtClean="0"/>
              <a:t>ionizující záření – </a:t>
            </a:r>
            <a:r>
              <a:rPr lang="cs-CZ" dirty="0" smtClean="0"/>
              <a:t>rtg. záření (! těhotenství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i="1" dirty="0"/>
              <a:t>i</a:t>
            </a:r>
            <a:r>
              <a:rPr lang="cs-CZ" i="1" dirty="0" smtClean="0"/>
              <a:t>nfekce matky – </a:t>
            </a:r>
            <a:r>
              <a:rPr lang="cs-CZ" dirty="0" smtClean="0"/>
              <a:t>virová ( zarděnky ) v prvních třech měsících těhotenství ( narušen vývoj mozku, oka, ucha, srdce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i="1" dirty="0"/>
              <a:t>l</a:t>
            </a:r>
            <a:r>
              <a:rPr lang="cs-CZ" i="1" dirty="0" smtClean="0"/>
              <a:t>éky a chemické látky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3915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Plodové, fetální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ačíná od 9-tého týdne a končí porodem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dochází k </a:t>
            </a:r>
            <a:r>
              <a:rPr lang="cs-CZ" i="1" u="sng" dirty="0" smtClean="0"/>
              <a:t>růstu a vývoji orgánů, které vstupují do funkce</a:t>
            </a:r>
            <a:endParaRPr lang="cs-CZ" i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73583"/>
            <a:ext cx="288032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081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Plodové, fetální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lod je obklopen 2 obaly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AMNION = vnitřní obal</a:t>
            </a:r>
          </a:p>
          <a:p>
            <a:pPr marL="0" indent="0">
              <a:buNone/>
            </a:pPr>
            <a:r>
              <a:rPr lang="cs-CZ" dirty="0" smtClean="0"/>
              <a:t>CHORION = vnější obal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629" y="2780928"/>
            <a:ext cx="324036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048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AMNION, VNITŘNÍ OBAL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80728"/>
            <a:ext cx="8686800" cy="50993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tvorba </a:t>
            </a:r>
            <a:r>
              <a:rPr lang="cs-CZ" b="1" u="sng" dirty="0" smtClean="0"/>
              <a:t>plodové </a:t>
            </a:r>
            <a:r>
              <a:rPr lang="cs-CZ" b="1" u="sng" dirty="0" smtClean="0"/>
              <a:t>vody</a:t>
            </a:r>
            <a:endParaRPr lang="cs-CZ" b="1" u="sng" dirty="0" smtClean="0"/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ochrana </a:t>
            </a:r>
            <a:r>
              <a:rPr lang="cs-CZ" dirty="0" smtClean="0"/>
              <a:t>plodu před </a:t>
            </a:r>
            <a:r>
              <a:rPr lang="cs-CZ" dirty="0" smtClean="0"/>
              <a:t>otřesy</a:t>
            </a:r>
          </a:p>
          <a:p>
            <a:pPr marL="0" indent="0">
              <a:buNone/>
            </a:pPr>
            <a:r>
              <a:rPr lang="cs-CZ" dirty="0" smtClean="0"/>
              <a:t>    a </a:t>
            </a:r>
            <a:r>
              <a:rPr lang="cs-CZ" dirty="0" smtClean="0"/>
              <a:t>mechanickým </a:t>
            </a:r>
            <a:r>
              <a:rPr lang="cs-CZ" dirty="0" smtClean="0"/>
              <a:t>poškozením</a:t>
            </a:r>
            <a:r>
              <a:rPr lang="cs-CZ" dirty="0" smtClean="0"/>
              <a:t>, změnami teploty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volný </a:t>
            </a:r>
            <a:r>
              <a:rPr lang="cs-CZ" dirty="0" smtClean="0"/>
              <a:t>pohyb plodu → rozvoj kosterní a </a:t>
            </a:r>
            <a:r>
              <a:rPr lang="cs-CZ" dirty="0" smtClean="0"/>
              <a:t>svalové </a:t>
            </a:r>
            <a:r>
              <a:rPr lang="cs-CZ" dirty="0" smtClean="0"/>
              <a:t>soustavy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ozbor plodové vody – odchylky v počtu a struktuře chromozómů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24744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97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Chorion, vnější obal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v</a:t>
            </a:r>
            <a:r>
              <a:rPr lang="cs-CZ" sz="2000" dirty="0" smtClean="0"/>
              <a:t> embryonálním vývoji pokryt klky → vyhlazování, cca 1/3 klků vrůstá do děložní sliznice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pojením klků a děložní </a:t>
            </a:r>
            <a:r>
              <a:rPr lang="cs-CZ" sz="2000" dirty="0" smtClean="0"/>
              <a:t>sliznice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→ </a:t>
            </a:r>
            <a:r>
              <a:rPr lang="cs-CZ" sz="2000" b="1" u="sng" dirty="0" smtClean="0"/>
              <a:t>lůžko, </a:t>
            </a:r>
            <a:r>
              <a:rPr lang="cs-CZ" sz="2000" b="1" u="sng" dirty="0" smtClean="0"/>
              <a:t>placenta</a:t>
            </a:r>
          </a:p>
          <a:p>
            <a:pPr marL="0" indent="0">
              <a:buNone/>
            </a:pPr>
            <a:endParaRPr lang="cs-CZ" sz="2000" b="1" u="sng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dovyvinutí </a:t>
            </a:r>
            <a:r>
              <a:rPr lang="cs-CZ" sz="2000" dirty="0" smtClean="0"/>
              <a:t>placenty v 5-tém měsíci těhotenství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330" y="3861048"/>
            <a:ext cx="2999817" cy="254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31236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015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Placenta, lůžko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var kotouče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oncem těhotenství cca ½ </a:t>
            </a:r>
            <a:r>
              <a:rPr lang="cs-CZ" dirty="0" smtClean="0"/>
              <a:t>kg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/>
              <a:t>f</a:t>
            </a:r>
            <a:r>
              <a:rPr lang="cs-CZ" b="1" i="1" dirty="0" smtClean="0"/>
              <a:t>unkce:</a:t>
            </a:r>
          </a:p>
          <a:p>
            <a:pPr marL="0" indent="0">
              <a:buNone/>
            </a:pPr>
            <a:endParaRPr lang="cs-CZ" b="1" i="1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ýživa plodu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ýměna zplodin metabolismu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rodukce hormonů udržujících těhotenství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o</a:t>
            </a:r>
            <a:r>
              <a:rPr lang="cs-CZ" dirty="0" smtClean="0"/>
              <a:t>chranná bariéra před škodlivinami!!! ne alkoholem, nikotinem, drogami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276972" cy="2391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364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Pupečníková šňůra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4242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zniká srůstem amnionu a chorionu</a:t>
            </a:r>
          </a:p>
          <a:p>
            <a:pPr marL="0" indent="0">
              <a:buNone/>
            </a:pPr>
            <a:r>
              <a:rPr lang="cs-CZ" b="1" i="1" dirty="0" smtClean="0"/>
              <a:t>2 </a:t>
            </a:r>
            <a:r>
              <a:rPr lang="cs-CZ" b="1" i="1" dirty="0" smtClean="0"/>
              <a:t>pupečníkové tepny </a:t>
            </a:r>
            <a:r>
              <a:rPr lang="cs-CZ" dirty="0" smtClean="0"/>
              <a:t>→ krev se zplodinami metabolismu </a:t>
            </a:r>
            <a:r>
              <a:rPr lang="cs-CZ" u="sng" dirty="0" smtClean="0"/>
              <a:t>z plodu do placenty</a:t>
            </a:r>
          </a:p>
          <a:p>
            <a:pPr marL="0" indent="0">
              <a:buNone/>
            </a:pPr>
            <a:r>
              <a:rPr lang="cs-CZ" b="1" i="1" dirty="0" smtClean="0"/>
              <a:t>1 </a:t>
            </a:r>
            <a:r>
              <a:rPr lang="cs-CZ" b="1" i="1" dirty="0" smtClean="0"/>
              <a:t>pupečníková žíla </a:t>
            </a:r>
            <a:r>
              <a:rPr lang="cs-CZ" dirty="0" smtClean="0"/>
              <a:t>→ krev z kyslíkem a živinami</a:t>
            </a:r>
          </a:p>
          <a:p>
            <a:pPr marL="0" indent="0">
              <a:buNone/>
            </a:pPr>
            <a:r>
              <a:rPr lang="cs-CZ" u="sng" dirty="0" smtClean="0"/>
              <a:t>z placenty do </a:t>
            </a:r>
            <a:r>
              <a:rPr lang="cs-CZ" u="sng" dirty="0" smtClean="0"/>
              <a:t>plodu</a:t>
            </a:r>
          </a:p>
          <a:p>
            <a:pPr marL="0" indent="0">
              <a:buNone/>
            </a:pPr>
            <a:endParaRPr lang="cs-CZ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38100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3240360" cy="2399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04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= ukončení těhotenství </a:t>
            </a:r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oba otevírací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kontrakce břišních svalů a bránice - oxytocin</a:t>
            </a:r>
          </a:p>
          <a:p>
            <a:pPr marL="0" indent="0">
              <a:buNone/>
            </a:pPr>
            <a:r>
              <a:rPr lang="cs-CZ" dirty="0" smtClean="0"/>
              <a:t>	stahy nepravidelné, delší intervaly, méně bolestivé</a:t>
            </a:r>
          </a:p>
          <a:p>
            <a:pPr marL="0" indent="0">
              <a:buNone/>
            </a:pPr>
            <a:r>
              <a:rPr lang="cs-CZ" dirty="0" smtClean="0"/>
              <a:t>	končí otevřením děložního hrdla a prasknutím plodové vody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prvorodičky cca 12 hodin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doba vypuzovací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kontrakce krátké, pravidelné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cca 2 hodiny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oba lůžková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vypuzení placenty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cca 10 minut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096344" cy="27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981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838200"/>
          </a:xfrm>
        </p:spPr>
        <p:txBody>
          <a:bodyPr/>
          <a:lstStyle/>
          <a:p>
            <a:r>
              <a:rPr lang="cs-CZ" dirty="0" smtClean="0"/>
              <a:t>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r>
              <a:rPr lang="cs-CZ" sz="4500" b="1" i="1" dirty="0" smtClean="0"/>
              <a:t>těhotenství</a:t>
            </a:r>
            <a:r>
              <a:rPr lang="cs-CZ" sz="4500" i="1" dirty="0" smtClean="0"/>
              <a:t> </a:t>
            </a:r>
            <a:r>
              <a:rPr lang="cs-CZ" sz="4500" i="1" dirty="0" smtClean="0"/>
              <a:t>délka </a:t>
            </a:r>
          </a:p>
          <a:p>
            <a:pPr marL="0" indent="0">
              <a:buNone/>
            </a:pPr>
            <a:r>
              <a:rPr lang="cs-CZ" sz="4500" dirty="0" smtClean="0"/>
              <a:t>280 ( plus, minus ) 14 dní</a:t>
            </a:r>
          </a:p>
          <a:p>
            <a:pPr marL="0" indent="0">
              <a:buNone/>
            </a:pPr>
            <a:r>
              <a:rPr lang="cs-CZ" sz="4500" dirty="0" smtClean="0"/>
              <a:t>10 lunárních měsíců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endParaRPr lang="cs-CZ" sz="4500" i="1" dirty="0" smtClean="0"/>
          </a:p>
          <a:p>
            <a:pPr marL="0" indent="0">
              <a:buNone/>
            </a:pPr>
            <a:endParaRPr lang="cs-CZ" sz="4500" i="1" dirty="0"/>
          </a:p>
          <a:p>
            <a:pPr marL="0" indent="0">
              <a:buNone/>
            </a:pPr>
            <a:endParaRPr lang="cs-CZ" sz="4500" i="1" dirty="0" smtClean="0"/>
          </a:p>
          <a:p>
            <a:pPr marL="0" indent="0">
              <a:buNone/>
            </a:pPr>
            <a:endParaRPr lang="cs-CZ" sz="4500" b="1" i="1" dirty="0" smtClean="0"/>
          </a:p>
          <a:p>
            <a:pPr marL="0" indent="0">
              <a:buNone/>
            </a:pPr>
            <a:endParaRPr lang="cs-CZ" sz="4500" b="1" i="1" dirty="0" smtClean="0"/>
          </a:p>
          <a:p>
            <a:pPr marL="0" indent="0">
              <a:buNone/>
            </a:pPr>
            <a:endParaRPr lang="cs-CZ" sz="4500" b="1" i="1" dirty="0"/>
          </a:p>
          <a:p>
            <a:pPr marL="0" indent="0">
              <a:buNone/>
            </a:pPr>
            <a:endParaRPr lang="cs-CZ" sz="4500" b="1" i="1" dirty="0" smtClean="0"/>
          </a:p>
          <a:p>
            <a:pPr marL="0" indent="0">
              <a:buNone/>
            </a:pPr>
            <a:r>
              <a:rPr lang="cs-CZ" sz="4500" b="1" i="1" dirty="0" smtClean="0"/>
              <a:t>samovolný </a:t>
            </a:r>
            <a:r>
              <a:rPr lang="cs-CZ" sz="4500" b="1" i="1" dirty="0" smtClean="0"/>
              <a:t>potrat </a:t>
            </a:r>
            <a:r>
              <a:rPr lang="cs-CZ" sz="4500" dirty="0" smtClean="0"/>
              <a:t>= předčasné vypuzení plodu před 28 týdnem </a:t>
            </a:r>
            <a:r>
              <a:rPr lang="cs-CZ" sz="4500" dirty="0" smtClean="0"/>
              <a:t>těhotenství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b="1" i="1" dirty="0" smtClean="0"/>
              <a:t>donošený </a:t>
            </a:r>
            <a:r>
              <a:rPr lang="cs-CZ" sz="4500" b="1" i="1" dirty="0" smtClean="0"/>
              <a:t>novorozenec </a:t>
            </a:r>
            <a:r>
              <a:rPr lang="cs-CZ" sz="4500" dirty="0" smtClean="0"/>
              <a:t>se </a:t>
            </a:r>
            <a:r>
              <a:rPr lang="cs-CZ" sz="4500" dirty="0" smtClean="0"/>
              <a:t>narodí</a:t>
            </a:r>
          </a:p>
          <a:p>
            <a:pPr marL="0" indent="0">
              <a:buNone/>
            </a:pPr>
            <a:r>
              <a:rPr lang="cs-CZ" sz="4500" dirty="0" smtClean="0"/>
              <a:t> </a:t>
            </a:r>
            <a:r>
              <a:rPr lang="cs-CZ" sz="4500" dirty="0" smtClean="0"/>
              <a:t>mezi 38. a 42. </a:t>
            </a:r>
            <a:r>
              <a:rPr lang="cs-CZ" sz="4500" dirty="0" smtClean="0"/>
              <a:t>týdnem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b="1" i="1" dirty="0"/>
              <a:t>n</a:t>
            </a:r>
            <a:r>
              <a:rPr lang="cs-CZ" sz="4500" b="1" i="1" dirty="0" smtClean="0"/>
              <a:t>edonošený novorozenec </a:t>
            </a:r>
            <a:r>
              <a:rPr lang="cs-CZ" sz="4500" dirty="0" smtClean="0"/>
              <a:t>se </a:t>
            </a:r>
            <a:r>
              <a:rPr lang="cs-CZ" sz="4500" dirty="0" smtClean="0"/>
              <a:t>narodí</a:t>
            </a:r>
          </a:p>
          <a:p>
            <a:pPr marL="0" indent="0">
              <a:buNone/>
            </a:pPr>
            <a:r>
              <a:rPr lang="cs-CZ" sz="4500" dirty="0" smtClean="0"/>
              <a:t> </a:t>
            </a:r>
            <a:r>
              <a:rPr lang="cs-CZ" sz="4500" dirty="0" smtClean="0"/>
              <a:t>před 37 týdnem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52736"/>
            <a:ext cx="446449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36171"/>
            <a:ext cx="24765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52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http://www.google.cz/search?hl=cs&amp;gs_rn=0&amp;gs_ri=hp&amp;cp=11&amp;gs_id=16&amp;xhr=t&amp;q=prenat%C3%A1ln%C3%AD+obdob%C3%AD&amp;bav=on.2,or.r_gc.r_pw.r_qf.&amp;</a:t>
            </a:r>
            <a:r>
              <a:rPr lang="cs-CZ" sz="900" dirty="0" smtClean="0"/>
              <a:t>bpcl=39468505&amp;biw=1366&amp;bih=673&amp;wrapid=tljp1354715055124020&amp;um=1&amp;ie=UTF-8&amp;tbm=isch&amp;source=og&amp;sa=N&amp;tab=wi&amp;ei=aVG_UOHwJ9GKswbg5YDACg</a:t>
            </a:r>
          </a:p>
          <a:p>
            <a:pPr marL="0" indent="0">
              <a:buNone/>
            </a:pPr>
            <a:r>
              <a:rPr lang="cs-CZ" sz="900" dirty="0"/>
              <a:t>http://www.google.cz/imgres?q=prenat%C3%A1ln%C3%AD+obdob%C3%AD&amp;um=1&amp;hl=cs&amp;sa=N&amp;tbo=d&amp;biw=1366&amp;bih=673&amp;tbm=isch&amp;tbnid=nixo9c6SybXw_M:&amp;imgrefurl=http://www.wikiskripta.eu/index.php/Rozd%25C4%259Blen%25C3%25AD_d%25C4%259Btsk%25C3%25A9ho_v%25C4%259Bku_a_charakteristiky_jednotliv%25C3%25BDch_obdob%25C3%25AD&amp;docid=rhXRZfyBdWz3nM&amp;imgurl=http://www.wikiskripta.eu/images/thumb/6/66/Lidsk%2525C3%2525A9_embryo_(7t%2525C3%2525BDdenn%2525C3%2525AD).jpg/180px-Lidsk%2525C3%2525A9_embryo_(7t%2525C3%2525BDdenn%2525C3%2525AD).</a:t>
            </a:r>
            <a:r>
              <a:rPr lang="cs-CZ" sz="900" dirty="0" smtClean="0"/>
              <a:t>jpg&amp;w=180&amp;h=192&amp;ei=bVG_ULfyMovMtAbFioDICw&amp;zoom=1&amp;iact=hc&amp;vpx=2&amp;vpy=204&amp;dur=966&amp;hovh=153&amp;hovw=144&amp;tx=105&amp;ty=101&amp;sig=115981011431538735240&amp;page=1&amp;tbnh=138&amp;tbnw=137&amp;start=0&amp;ndsp=29&amp;ved=1t:429,r:7,s:0,i:105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http://www.google.cz/search?hl=cs&amp;gs_rn=0&amp;gs_ri=hp&amp;cp=11&amp;gs_id=16&amp;xhr=t&amp;q=prenat%C3%A1ln%C3%AD+obdob%C3%AD&amp;bav=on.2,or.r_gc.r_pw.r_qf.&amp;</a:t>
            </a:r>
            <a:r>
              <a:rPr lang="cs-CZ" sz="900" dirty="0" smtClean="0"/>
              <a:t>bpcl=39468505&amp;biw=1366&amp;bih=673&amp;wrapid=tljp1354715055124020&amp;um=1&amp;ie=UTF-8&amp;tbm=isch&amp;source=og&amp;sa=N&amp;tab=wi&amp;ei=aVG_UOHwJ9GKswbg5YDACg</a:t>
            </a:r>
          </a:p>
          <a:p>
            <a:pPr marL="0" indent="0">
              <a:buNone/>
            </a:pPr>
            <a:r>
              <a:rPr lang="cs-CZ" sz="900" dirty="0"/>
              <a:t>http://www.google.cz/imgres?q=prenat%C3%A1ln%C3%AD+obdob%C3%AD&amp;um=1&amp;hl=cs&amp;sa=N&amp;tbo=d&amp;biw=1366&amp;bih=673&amp;tbm=isch&amp;tbnid=Z3S6SzhUvWRZDM:&amp;imgrefurl=http://www.prenatalnipece.cz/vybirame-tehotenske-obleceni.html/pregnancy-progression-1024&amp;docid=LQFrYJunznoSvM&amp;imgurl=http://</a:t>
            </a:r>
            <a:r>
              <a:rPr lang="cs-CZ" sz="900" dirty="0" smtClean="0"/>
              <a:t>www.prenatalnipece.cz/wp-content/uploads/2009/03/pregnancy-progression-1024.jpg&amp;w=1024&amp;h=683&amp;ei=bVG_ULfyMovMtAbFioDICw&amp;zoom=1&amp;iact=hc&amp;vpx=371&amp;vpy=40&amp;dur=123&amp;hovh=183&amp;hovw=275&amp;tx=129&amp;ty=75&amp;sig=115981011431538735240&amp;page=1&amp;tbnh=135&amp;tbnw=212&amp;start=0&amp;ndsp=29&amp;ved=1t:429,r:2,s:0,i:90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http://www.google.cz/search?hl=cs&amp;q=porod&amp;bav=on.2,or.r_gc.r_pw.r_qf.&amp;</a:t>
            </a:r>
            <a:r>
              <a:rPr lang="cs-CZ" sz="900" dirty="0" smtClean="0">
                <a:hlinkClick r:id="rId2"/>
              </a:rPr>
              <a:t>bpcl=39468505&amp;biw=1366&amp;bih=673&amp;wrapid=tlif135471556574110&amp;um=1&amp;ie=UTF-8&amp;tbm=isch&amp;source=og&amp;sa=N&amp;tab=wi&amp;ei=aVO_UK6PIYrRtAb21YGgCg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porod&amp;cp=7&amp;gs_id=w&amp;xhr=t&amp;q=placenta&amp;bav=on.2,or.r_gc.r_pw.r_qf.&amp;bpcl=39468505&amp;biw=1366&amp;bih=673&amp;wrapid=tljp1354715694187218&amp;um=1&amp;ie=UTF-8&amp;tbm=isch&amp;source=og&amp;sa=N&amp;tab=wi&amp;ei=41O_ULrxJ8OetAaqyoHgCwhttp://www.google.cz/imgres?q=placenta&amp;um=1&amp;hl=cs&amp;sa=N&amp;tbo=d&amp;biw=1366&amp;bih=673&amp;tbm=isch&amp;tbnid=4QnTRu_Q_KogNM:&amp;imgrefurl=http://www.umm.edu/pregnancy/000146.htm&amp;docid=IPMJhVO8jHb3vM&amp;imgurl=http://</a:t>
            </a:r>
            <a:r>
              <a:rPr lang="cs-CZ" sz="900" dirty="0" smtClean="0"/>
              <a:t>www.umm.edu/graphics/images/en/17122.jpg&amp;w=400&amp;h=320&amp;ei=6FO_UPnaOIrAswb9m4HgCw&amp;zoom=1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http://www.google.cz/search?hl=cs&amp;gs_rn=0&amp;gs_ri=serp&amp;pq=placenta&amp;cp=13&amp;gs_id=1q&amp;xhr=t&amp;q=pupe%C4%8Dn%C3%ADkov%C3%A1+%C5%A1%C5%88%C5%AFra&amp;bav=on.2,or.r_gc.r_pw.r_qf.&amp;</a:t>
            </a:r>
            <a:r>
              <a:rPr lang="cs-CZ" sz="900" dirty="0" smtClean="0"/>
              <a:t>bpcl=39468505&amp;biw=1366&amp;bih=673&amp;wrapid=tljp1354716062335236&amp;um=1&amp;ie=UTF-8&amp;tbm=isch&amp;source=og&amp;sa=N&amp;tab=wi&amp;ei=VlW_UInROszGtAaf7IGACw</a:t>
            </a:r>
          </a:p>
          <a:p>
            <a:pPr marL="0" indent="0">
              <a:buNone/>
            </a:pPr>
            <a:r>
              <a:rPr lang="cs-CZ" sz="900" dirty="0"/>
              <a:t>http://www.google.cz/imgres?q=pupe%C4%8Dn%C3%ADkov%C3%A1+%C5%A1%C5%88%C5%AFra&amp;um=1&amp;hl=cs&amp;sa=N&amp;tbo=d&amp;biw=1366&amp;bih=673&amp;tbm=isch&amp;tbnid=kdOIkxK0bJhmbM:&amp;imgrefurl=http://www.porodnice.cz/clanek/pupecnikova-krev-0&amp;docid=G6bptbJf2OCZrM&amp;imgurl=http://</a:t>
            </a:r>
            <a:r>
              <a:rPr lang="cs-CZ" sz="900" dirty="0" smtClean="0"/>
              <a:t>www.porodnice.cz/system/files/imagecache/fullbox/clanky/mimino.jpg&amp;w=260&amp;h=176&amp;ei=XFW_UNGyPMfCswaq9YDwAw&amp;zoom=1&amp;iact=hc&amp;vpx=719&amp;vpy=198&amp;dur=651&amp;hovh=140&amp;hovw=208&amp;tx=143&amp;ty=117&amp;sig=115981011431538735240&amp;page=2&amp;tbnh=140&amp;tbnw=203&amp;start=30&amp;ndsp=31&amp;ved=1t:429,r:42,s:0,i:215</a:t>
            </a:r>
          </a:p>
          <a:p>
            <a:pPr marL="0" indent="0">
              <a:buNone/>
            </a:pPr>
            <a:r>
              <a:rPr lang="cs-CZ" sz="900" dirty="0"/>
              <a:t>http://www.google.cz/imgres?q=pupe%C4%8Dn%C3%ADkov%C3%A1+%C5%A1%C5%88%C5%AFra&amp;um=1&amp;hl=cs&amp;sa=N&amp;tbo=d&amp;biw=1366&amp;bih=673&amp;tbm=isch&amp;tbnid=kdOIkxK0bJhmbM:&amp;imgrefurl=http://www.porodnice.cz/clanek/pupecnikova-krev-0&amp;docid=G6bptbJf2OCZrM&amp;imgurl=http://</a:t>
            </a:r>
            <a:r>
              <a:rPr lang="cs-CZ" sz="900" dirty="0" smtClean="0"/>
              <a:t>www.porodnice.cz/system/files/imagecache/fullbox/clanky/mimino.jpg&amp;w=260&amp;h=176&amp;ei=XFW_UNGyPMfCswaq9YDwAw&amp;zoom=1&amp;iact=hc&amp;vpx=719&amp;vpy=198&amp;dur=651&amp;hovh=140&amp;hovw=208&amp;tx=143&amp;ty=117&amp;sig=115981011431538735240&amp;page=2&amp;tbnh=140&amp;tbnw=203&amp;start=30&amp;ndsp=31&amp;ved=1t:429,r:42,s:0,i:215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www.ahaonline.cz/clanek/musite-vedet/71327/silene-hvezdy-omyl-i-lekari-doporucuji-jezte-placentu-je-to-zdrave.html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http://www.google.cz/search?hl=cs&amp;gs_rn=0&amp;gs_ri=hp&amp;cp=6&amp;gs_id=m&amp;xhr=t&amp;q=amnion&amp;biw=1366&amp;bih=673&amp;bav=on.2,or.r_gc.r_pw.r_qf.&amp;</a:t>
            </a:r>
            <a:r>
              <a:rPr lang="cs-CZ" sz="900" dirty="0" smtClean="0">
                <a:hlinkClick r:id="rId4"/>
              </a:rPr>
              <a:t>bpcl=39468505&amp;wrapid=tljp1354716908856010&amp;um=1&amp;ie=UTF-8&amp;tbm=isch&amp;source=og&amp;sa=N&amp;tab=wi&amp;ei=n1i_ULTQPI_Cswalo4DICw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amnion&amp;cp=6&amp;gs_id=10&amp;xhr=t&amp;q=chorion&amp;bav=on.2,or.r_gc.r_pw.r_qf.&amp;bpcl=39468505&amp;biw=1366&amp;bih=673&amp;wrapid=tljp1354717250866220&amp;um=1&amp;ie=UTF-8&amp;tbm=isch&amp;source=og&amp;sa=N&amp;tab=wi&amp;ei=-Fm_UJ7mNs7MtAa98oCoCw</a:t>
            </a:r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891</TotalTime>
  <Words>445</Words>
  <Application>Microsoft Office PowerPoint</Application>
  <PresentationFormat>Předvádění na obrazovce (4:3)</PresentationFormat>
  <Paragraphs>145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Prenatální období</vt:lpstr>
      <vt:lpstr>Prenatální období</vt:lpstr>
      <vt:lpstr>Prenatální období</vt:lpstr>
      <vt:lpstr>oplození</vt:lpstr>
      <vt:lpstr>Zárodečné, embryonální období</vt:lpstr>
      <vt:lpstr>Zárodečné, embryonální období</vt:lpstr>
      <vt:lpstr>Plodové, fetální období</vt:lpstr>
      <vt:lpstr>Plodové, fetální období</vt:lpstr>
      <vt:lpstr>AMNION, VNITŘNÍ OBAL</vt:lpstr>
      <vt:lpstr>Chorion, vnější obal</vt:lpstr>
      <vt:lpstr>Placenta, lůžko</vt:lpstr>
      <vt:lpstr>Pupečníková šňůra</vt:lpstr>
      <vt:lpstr>porod</vt:lpstr>
      <vt:lpstr>údaje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107</cp:revision>
  <dcterms:created xsi:type="dcterms:W3CDTF">2012-10-08T12:35:50Z</dcterms:created>
  <dcterms:modified xsi:type="dcterms:W3CDTF">2012-12-05T14:25:38Z</dcterms:modified>
</cp:coreProperties>
</file>