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3" r:id="rId2"/>
    <p:sldId id="264" r:id="rId3"/>
    <p:sldId id="267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2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VY_32_INOVACE_M2_17_Sčítání a odčítání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Sčítání a odčítání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X="100000" custLinFactNeighborX="-1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8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2A1E3BC-01C1-4EA2-B721-5050A616DC79}" type="presOf" srcId="{B651F6E3-6281-48DB-9319-2AEAFDAE7572}" destId="{619D679B-A015-4ECF-8348-D1034C574F40}" srcOrd="0" destOrd="0" presId="urn:microsoft.com/office/officeart/2005/8/layout/target3"/>
    <dgm:cxn modelId="{2B32090A-356C-4FAB-85AD-2275DC23FDC6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4811D35-9F63-468D-8C89-94A2822BE063}" type="presOf" srcId="{757F3AB3-0718-4624-B441-E567A8F0AB56}" destId="{333A1088-737F-45CB-B68E-254E46348037}" srcOrd="0" destOrd="0" presId="urn:microsoft.com/office/officeart/2005/8/layout/target3"/>
    <dgm:cxn modelId="{04851AF8-6230-4C81-A2B5-1F20222652F4}" type="presOf" srcId="{4C35D32F-0EAB-4CD7-82EE-45574DC2A586}" destId="{8BEBB6EC-1DAA-4CAC-8A25-BC0FCBD5DBD5}" srcOrd="0" destOrd="0" presId="urn:microsoft.com/office/officeart/2005/8/layout/target3"/>
    <dgm:cxn modelId="{AA1E841E-E676-49E7-9DEB-B8E71A47363E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89C87A3-7C87-403B-A55D-F5D39A5A7D22}" type="presOf" srcId="{D1D4F407-5343-4D3F-B5B9-D407B03CAEB4}" destId="{AED2198E-93D5-4001-81B4-73124B309672}" srcOrd="1" destOrd="0" presId="urn:microsoft.com/office/officeart/2005/8/layout/target3"/>
    <dgm:cxn modelId="{703AEE87-ECC9-4207-B260-AF2772EDE0D6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BA22404-A8DD-4283-878B-9B25C6819F13}" type="presOf" srcId="{D8197B8C-B260-4A16-BDF4-0947B075E274}" destId="{5A5FFA88-C948-4069-8E93-59FA12366E83}" srcOrd="1" destOrd="0" presId="urn:microsoft.com/office/officeart/2005/8/layout/target3"/>
    <dgm:cxn modelId="{4776CB1C-5A23-4350-82C0-5A2025F3F859}" type="presOf" srcId="{D8197B8C-B260-4A16-BDF4-0947B075E274}" destId="{25B08C86-7E15-44DC-BE7F-FFB55DD49D12}" srcOrd="0" destOrd="0" presId="urn:microsoft.com/office/officeart/2005/8/layout/target3"/>
    <dgm:cxn modelId="{175615CF-A660-4870-B15D-4C49BD8663A2}" type="presOf" srcId="{D1B46980-6531-4606-95E6-44980827E919}" destId="{6140AFEC-043D-4C43-A2F9-D0F5331DF3A3}" srcOrd="0" destOrd="0" presId="urn:microsoft.com/office/officeart/2005/8/layout/target3"/>
    <dgm:cxn modelId="{75C6992C-8813-47EE-94E5-357FE61B0D81}" type="presOf" srcId="{D1B46980-6531-4606-95E6-44980827E919}" destId="{2BE915AB-18AA-4053-B92C-3BFC9ED204BB}" srcOrd="1" destOrd="0" presId="urn:microsoft.com/office/officeart/2005/8/layout/target3"/>
    <dgm:cxn modelId="{0E9584F4-69D2-4B4D-B126-C0058C7276B7}" type="presParOf" srcId="{333A1088-737F-45CB-B68E-254E46348037}" destId="{F5ABB229-8D3B-4694-996A-96F23CF14429}" srcOrd="0" destOrd="0" presId="urn:microsoft.com/office/officeart/2005/8/layout/target3"/>
    <dgm:cxn modelId="{D53A99F8-8D6E-459F-94E4-FAD15AE5B716}" type="presParOf" srcId="{333A1088-737F-45CB-B68E-254E46348037}" destId="{F41139FD-01EE-4571-8B17-4FB00FC51163}" srcOrd="1" destOrd="0" presId="urn:microsoft.com/office/officeart/2005/8/layout/target3"/>
    <dgm:cxn modelId="{4185E0A5-BF27-43E0-B86F-4D552A1941E0}" type="presParOf" srcId="{333A1088-737F-45CB-B68E-254E46348037}" destId="{D005CE8C-CC26-4C3E-AC11-E15060ECD759}" srcOrd="2" destOrd="0" presId="urn:microsoft.com/office/officeart/2005/8/layout/target3"/>
    <dgm:cxn modelId="{00D65B68-7FBA-4DE6-8DE1-C898EC466664}" type="presParOf" srcId="{333A1088-737F-45CB-B68E-254E46348037}" destId="{2C702D82-9B77-49B7-9568-BB8EB47C3372}" srcOrd="3" destOrd="0" presId="urn:microsoft.com/office/officeart/2005/8/layout/target3"/>
    <dgm:cxn modelId="{695A0663-7550-43EC-BB67-75E68D5ADDDD}" type="presParOf" srcId="{333A1088-737F-45CB-B68E-254E46348037}" destId="{A52A0455-90FF-4808-ABD0-F02540D31D5A}" srcOrd="4" destOrd="0" presId="urn:microsoft.com/office/officeart/2005/8/layout/target3"/>
    <dgm:cxn modelId="{CE6CF525-4A34-429C-9AF8-24A864223923}" type="presParOf" srcId="{333A1088-737F-45CB-B68E-254E46348037}" destId="{6140AFEC-043D-4C43-A2F9-D0F5331DF3A3}" srcOrd="5" destOrd="0" presId="urn:microsoft.com/office/officeart/2005/8/layout/target3"/>
    <dgm:cxn modelId="{DFC169A1-7758-4F10-9FA3-7CA27EFF8A0F}" type="presParOf" srcId="{333A1088-737F-45CB-B68E-254E46348037}" destId="{9358AC05-5D7D-4327-9F80-1AD486AEA664}" srcOrd="6" destOrd="0" presId="urn:microsoft.com/office/officeart/2005/8/layout/target3"/>
    <dgm:cxn modelId="{9C860E67-BA14-400A-B891-88163C294757}" type="presParOf" srcId="{333A1088-737F-45CB-B68E-254E46348037}" destId="{313FC574-E1CD-4FB4-B054-0B805CE0447D}" srcOrd="7" destOrd="0" presId="urn:microsoft.com/office/officeart/2005/8/layout/target3"/>
    <dgm:cxn modelId="{B6E881DC-9036-44BC-A399-3C841FC28938}" type="presParOf" srcId="{333A1088-737F-45CB-B68E-254E46348037}" destId="{619D679B-A015-4ECF-8348-D1034C574F40}" srcOrd="8" destOrd="0" presId="urn:microsoft.com/office/officeart/2005/8/layout/target3"/>
    <dgm:cxn modelId="{0A256FFD-198B-418C-B03A-0FEF43CF541A}" type="presParOf" srcId="{333A1088-737F-45CB-B68E-254E46348037}" destId="{322283A8-4A27-4CDA-BAE3-F381106A9174}" srcOrd="9" destOrd="0" presId="urn:microsoft.com/office/officeart/2005/8/layout/target3"/>
    <dgm:cxn modelId="{41F0C9A7-61AE-416D-8334-E966D3D75DE8}" type="presParOf" srcId="{333A1088-737F-45CB-B68E-254E46348037}" destId="{FFC9F71D-1B4F-4AD9-A4A6-86ADEFC8AF5C}" srcOrd="10" destOrd="0" presId="urn:microsoft.com/office/officeart/2005/8/layout/target3"/>
    <dgm:cxn modelId="{2CE1C251-B3FE-4CB2-A178-827A77786073}" type="presParOf" srcId="{333A1088-737F-45CB-B68E-254E46348037}" destId="{25B08C86-7E15-44DC-BE7F-FFB55DD49D12}" srcOrd="11" destOrd="0" presId="urn:microsoft.com/office/officeart/2005/8/layout/target3"/>
    <dgm:cxn modelId="{EAF4D177-734F-41F6-B737-90727F86CEA7}" type="presParOf" srcId="{333A1088-737F-45CB-B68E-254E46348037}" destId="{76644BE8-9D7C-4C09-B250-3D10AF48CBB7}" srcOrd="12" destOrd="0" presId="urn:microsoft.com/office/officeart/2005/8/layout/target3"/>
    <dgm:cxn modelId="{3ADF8CA4-B584-441E-B2A6-32DEC785D2D5}" type="presParOf" srcId="{333A1088-737F-45CB-B68E-254E46348037}" destId="{EE85B701-7295-41C0-BA7A-34D3756A2AE6}" srcOrd="13" destOrd="0" presId="urn:microsoft.com/office/officeart/2005/8/layout/target3"/>
    <dgm:cxn modelId="{DA904F50-DCB0-430C-8199-03B22285D270}" type="presParOf" srcId="{333A1088-737F-45CB-B68E-254E46348037}" destId="{8BEBB6EC-1DAA-4CAC-8A25-BC0FCBD5DBD5}" srcOrd="14" destOrd="0" presId="urn:microsoft.com/office/officeart/2005/8/layout/target3"/>
    <dgm:cxn modelId="{944D63A0-0ED8-4D10-820A-E67A28A71275}" type="presParOf" srcId="{333A1088-737F-45CB-B68E-254E46348037}" destId="{AED2198E-93D5-4001-81B4-73124B309672}" srcOrd="15" destOrd="0" presId="urn:microsoft.com/office/officeart/2005/8/layout/target3"/>
    <dgm:cxn modelId="{9AB07328-9E9B-4CE8-A812-127A683D2201}" type="presParOf" srcId="{333A1088-737F-45CB-B68E-254E46348037}" destId="{2BE915AB-18AA-4053-B92C-3BFC9ED204BB}" srcOrd="16" destOrd="0" presId="urn:microsoft.com/office/officeart/2005/8/layout/target3"/>
    <dgm:cxn modelId="{69C26E95-F123-4CBA-A0F7-56D18C95EB70}" type="presParOf" srcId="{333A1088-737F-45CB-B68E-254E46348037}" destId="{6BB5E863-4638-4E1D-BFDE-399D028AC4ED}" srcOrd="17" destOrd="0" presId="urn:microsoft.com/office/officeart/2005/8/layout/target3"/>
    <dgm:cxn modelId="{2785FF22-A224-479F-9D7C-BBE8073101E8}" type="presParOf" srcId="{333A1088-737F-45CB-B68E-254E46348037}" destId="{5A5FFA88-C948-4069-8E93-59FA12366E83}" srcOrd="18" destOrd="0" presId="urn:microsoft.com/office/officeart/2005/8/layout/target3"/>
    <dgm:cxn modelId="{207D2C40-EA9D-4760-B6D1-4819702F4CA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6D8923-5E0E-49AC-8D5C-D0BE2501CD59}" type="doc">
      <dgm:prSet loTypeId="urn:microsoft.com/office/officeart/2009/layout/CircleArrow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F87C0AA4-DD69-439F-ACBB-C5E1026D84B4}">
      <dgm:prSet phldrT="[Text]"/>
      <dgm:spPr/>
      <dgm:t>
        <a:bodyPr/>
        <a:lstStyle/>
        <a:p>
          <a:r>
            <a:rPr lang="cs-CZ" dirty="0" smtClean="0"/>
            <a:t>Příklady k diagramům</a:t>
          </a:r>
          <a:endParaRPr lang="cs-CZ" dirty="0"/>
        </a:p>
      </dgm:t>
    </dgm:pt>
    <dgm:pt modelId="{8232044B-D5F2-418A-B8AE-2914BCFC0185}" type="parTrans" cxnId="{2C0838B0-C57D-4D94-88B9-BFEEAADBABA0}">
      <dgm:prSet/>
      <dgm:spPr/>
      <dgm:t>
        <a:bodyPr/>
        <a:lstStyle/>
        <a:p>
          <a:endParaRPr lang="cs-CZ"/>
        </a:p>
      </dgm:t>
    </dgm:pt>
    <dgm:pt modelId="{CA4AAAF0-631F-4513-8426-8F548B7ADBDD}" type="sibTrans" cxnId="{2C0838B0-C57D-4D94-88B9-BFEEAADBABA0}">
      <dgm:prSet/>
      <dgm:spPr/>
      <dgm:t>
        <a:bodyPr/>
        <a:lstStyle/>
        <a:p>
          <a:endParaRPr lang="cs-CZ"/>
        </a:p>
      </dgm:t>
    </dgm:pt>
    <dgm:pt modelId="{F7BB34F9-F2BB-4EFA-9E9B-DB2E80B14F29}">
      <dgm:prSet phldrT="[Text]"/>
      <dgm:spPr/>
      <dgm:t>
        <a:bodyPr/>
        <a:lstStyle/>
        <a:p>
          <a:r>
            <a:rPr lang="cs-CZ" dirty="0" smtClean="0"/>
            <a:t>Doplňování čísel</a:t>
          </a:r>
        </a:p>
      </dgm:t>
    </dgm:pt>
    <dgm:pt modelId="{863B4587-3210-41B5-9B5D-6B002A53BD4B}" type="parTrans" cxnId="{DF277A4C-EFE8-4A51-B037-D557CAC6C3DD}">
      <dgm:prSet/>
      <dgm:spPr/>
      <dgm:t>
        <a:bodyPr/>
        <a:lstStyle/>
        <a:p>
          <a:endParaRPr lang="cs-CZ"/>
        </a:p>
      </dgm:t>
    </dgm:pt>
    <dgm:pt modelId="{FB6EE60F-DEDE-4179-8906-C764FAFF9451}" type="sibTrans" cxnId="{DF277A4C-EFE8-4A51-B037-D557CAC6C3DD}">
      <dgm:prSet/>
      <dgm:spPr/>
      <dgm:t>
        <a:bodyPr/>
        <a:lstStyle/>
        <a:p>
          <a:endParaRPr lang="cs-CZ"/>
        </a:p>
      </dgm:t>
    </dgm:pt>
    <dgm:pt modelId="{31A78072-80E4-4CBE-9788-A3E4B8171A6A}">
      <dgm:prSet phldrT="[Text]"/>
      <dgm:spPr/>
      <dgm:t>
        <a:bodyPr/>
        <a:lstStyle/>
        <a:p>
          <a:r>
            <a:rPr lang="cs-CZ" dirty="0" smtClean="0"/>
            <a:t>Slovní úlohy</a:t>
          </a:r>
          <a:endParaRPr lang="cs-CZ" dirty="0"/>
        </a:p>
      </dgm:t>
    </dgm:pt>
    <dgm:pt modelId="{D2D5AD85-8560-4173-9030-A914A09ECC24}" type="parTrans" cxnId="{B2E1AE8B-B7EE-4ECE-85B2-1BBA31BBA0C3}">
      <dgm:prSet/>
      <dgm:spPr/>
      <dgm:t>
        <a:bodyPr/>
        <a:lstStyle/>
        <a:p>
          <a:endParaRPr lang="cs-CZ"/>
        </a:p>
      </dgm:t>
    </dgm:pt>
    <dgm:pt modelId="{08FAA182-1418-4B4E-94F6-8BA61301B270}" type="sibTrans" cxnId="{B2E1AE8B-B7EE-4ECE-85B2-1BBA31BBA0C3}">
      <dgm:prSet/>
      <dgm:spPr/>
      <dgm:t>
        <a:bodyPr/>
        <a:lstStyle/>
        <a:p>
          <a:endParaRPr lang="cs-CZ"/>
        </a:p>
      </dgm:t>
    </dgm:pt>
    <dgm:pt modelId="{478C2AFB-BD9D-4568-8F5F-80109C6166C7}" type="pres">
      <dgm:prSet presAssocID="{846D8923-5E0E-49AC-8D5C-D0BE2501CD59}" presName="Name0" presStyleCnt="0">
        <dgm:presLayoutVars>
          <dgm:chMax val="7"/>
          <dgm:chPref val="7"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CFAB6A3B-5C53-495F-B5E1-3E6FBF2A1520}" type="pres">
      <dgm:prSet presAssocID="{F87C0AA4-DD69-439F-ACBB-C5E1026D84B4}" presName="Accent1" presStyleCnt="0"/>
      <dgm:spPr/>
    </dgm:pt>
    <dgm:pt modelId="{5736903A-9554-435A-9226-5ACCB3E77FA3}" type="pres">
      <dgm:prSet presAssocID="{F87C0AA4-DD69-439F-ACBB-C5E1026D84B4}" presName="Accent" presStyleLbl="node1" presStyleIdx="0" presStyleCnt="3"/>
      <dgm:spPr/>
    </dgm:pt>
    <dgm:pt modelId="{F8CE7433-DDAD-4A0B-B08A-E07CA167282E}" type="pres">
      <dgm:prSet presAssocID="{F87C0AA4-DD69-439F-ACBB-C5E1026D84B4}" presName="Parent1" presStyleLbl="revTx" presStyleIdx="0" presStyleCnt="3" custScaleX="347901" custScaleY="248159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9C5B93-91B8-4DC1-BB88-3E3D23DE3855}" type="pres">
      <dgm:prSet presAssocID="{F7BB34F9-F2BB-4EFA-9E9B-DB2E80B14F29}" presName="Accent2" presStyleCnt="0"/>
      <dgm:spPr/>
    </dgm:pt>
    <dgm:pt modelId="{CEAAA3A3-50DB-423E-873B-C557BD4797DF}" type="pres">
      <dgm:prSet presAssocID="{F7BB34F9-F2BB-4EFA-9E9B-DB2E80B14F29}" presName="Accent" presStyleLbl="node1" presStyleIdx="1" presStyleCnt="3"/>
      <dgm:spPr/>
    </dgm:pt>
    <dgm:pt modelId="{1E74FCD4-A4C7-4E56-B96C-D9E4254BE327}" type="pres">
      <dgm:prSet presAssocID="{F7BB34F9-F2BB-4EFA-9E9B-DB2E80B14F29}" presName="Parent2" presStyleLbl="revTx" presStyleIdx="1" presStyleCnt="3" custScaleX="350914" custScaleY="316367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29EECC-BB6F-4524-8044-53365466FD84}" type="pres">
      <dgm:prSet presAssocID="{31A78072-80E4-4CBE-9788-A3E4B8171A6A}" presName="Accent3" presStyleCnt="0"/>
      <dgm:spPr/>
    </dgm:pt>
    <dgm:pt modelId="{7247EEBD-8EA9-450E-BE77-872A67F29024}" type="pres">
      <dgm:prSet presAssocID="{31A78072-80E4-4CBE-9788-A3E4B8171A6A}" presName="Accent" presStyleLbl="node1" presStyleIdx="2" presStyleCnt="3"/>
      <dgm:spPr/>
    </dgm:pt>
    <dgm:pt modelId="{5D9D6BF1-D84B-4AAE-86AC-69DDC29611B1}" type="pres">
      <dgm:prSet presAssocID="{31A78072-80E4-4CBE-9788-A3E4B8171A6A}" presName="Parent3" presStyleLbl="revTx" presStyleIdx="2" presStyleCnt="3" custScaleX="385466" custScaleY="28592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418EF6-D33E-46D0-A976-904BA3A9C578}" type="presOf" srcId="{31A78072-80E4-4CBE-9788-A3E4B8171A6A}" destId="{5D9D6BF1-D84B-4AAE-86AC-69DDC29611B1}" srcOrd="0" destOrd="0" presId="urn:microsoft.com/office/officeart/2009/layout/CircleArrowProcess"/>
    <dgm:cxn modelId="{DF277A4C-EFE8-4A51-B037-D557CAC6C3DD}" srcId="{846D8923-5E0E-49AC-8D5C-D0BE2501CD59}" destId="{F7BB34F9-F2BB-4EFA-9E9B-DB2E80B14F29}" srcOrd="1" destOrd="0" parTransId="{863B4587-3210-41B5-9B5D-6B002A53BD4B}" sibTransId="{FB6EE60F-DEDE-4179-8906-C764FAFF9451}"/>
    <dgm:cxn modelId="{951C741E-387D-4992-979D-32927529E25B}" type="presOf" srcId="{F87C0AA4-DD69-439F-ACBB-C5E1026D84B4}" destId="{F8CE7433-DDAD-4A0B-B08A-E07CA167282E}" srcOrd="0" destOrd="0" presId="urn:microsoft.com/office/officeart/2009/layout/CircleArrowProcess"/>
    <dgm:cxn modelId="{4EF79EF4-76D3-44B4-812E-025528CB6D92}" type="presOf" srcId="{846D8923-5E0E-49AC-8D5C-D0BE2501CD59}" destId="{478C2AFB-BD9D-4568-8F5F-80109C6166C7}" srcOrd="0" destOrd="0" presId="urn:microsoft.com/office/officeart/2009/layout/CircleArrowProcess"/>
    <dgm:cxn modelId="{38B9934E-734A-42C4-9A5B-AC6F823C7E4E}" type="presOf" srcId="{F7BB34F9-F2BB-4EFA-9E9B-DB2E80B14F29}" destId="{1E74FCD4-A4C7-4E56-B96C-D9E4254BE327}" srcOrd="0" destOrd="0" presId="urn:microsoft.com/office/officeart/2009/layout/CircleArrowProcess"/>
    <dgm:cxn modelId="{B2E1AE8B-B7EE-4ECE-85B2-1BBA31BBA0C3}" srcId="{846D8923-5E0E-49AC-8D5C-D0BE2501CD59}" destId="{31A78072-80E4-4CBE-9788-A3E4B8171A6A}" srcOrd="2" destOrd="0" parTransId="{D2D5AD85-8560-4173-9030-A914A09ECC24}" sibTransId="{08FAA182-1418-4B4E-94F6-8BA61301B270}"/>
    <dgm:cxn modelId="{2C0838B0-C57D-4D94-88B9-BFEEAADBABA0}" srcId="{846D8923-5E0E-49AC-8D5C-D0BE2501CD59}" destId="{F87C0AA4-DD69-439F-ACBB-C5E1026D84B4}" srcOrd="0" destOrd="0" parTransId="{8232044B-D5F2-418A-B8AE-2914BCFC0185}" sibTransId="{CA4AAAF0-631F-4513-8426-8F548B7ADBDD}"/>
    <dgm:cxn modelId="{FA6D5659-52C0-43E0-A407-14369A45D494}" type="presParOf" srcId="{478C2AFB-BD9D-4568-8F5F-80109C6166C7}" destId="{CFAB6A3B-5C53-495F-B5E1-3E6FBF2A1520}" srcOrd="0" destOrd="0" presId="urn:microsoft.com/office/officeart/2009/layout/CircleArrowProcess"/>
    <dgm:cxn modelId="{B7459DF7-2AF3-4BE9-BEAB-9D89270D7816}" type="presParOf" srcId="{CFAB6A3B-5C53-495F-B5E1-3E6FBF2A1520}" destId="{5736903A-9554-435A-9226-5ACCB3E77FA3}" srcOrd="0" destOrd="0" presId="urn:microsoft.com/office/officeart/2009/layout/CircleArrowProcess"/>
    <dgm:cxn modelId="{E020A6FC-4546-41B3-B48D-F9653E59BEAB}" type="presParOf" srcId="{478C2AFB-BD9D-4568-8F5F-80109C6166C7}" destId="{F8CE7433-DDAD-4A0B-B08A-E07CA167282E}" srcOrd="1" destOrd="0" presId="urn:microsoft.com/office/officeart/2009/layout/CircleArrowProcess"/>
    <dgm:cxn modelId="{BC26851B-C127-4ED6-991F-F3DCB7ECEFEE}" type="presParOf" srcId="{478C2AFB-BD9D-4568-8F5F-80109C6166C7}" destId="{239C5B93-91B8-4DC1-BB88-3E3D23DE3855}" srcOrd="2" destOrd="0" presId="urn:microsoft.com/office/officeart/2009/layout/CircleArrowProcess"/>
    <dgm:cxn modelId="{32C5520B-61B2-4632-9ADD-3ED6890A2C0B}" type="presParOf" srcId="{239C5B93-91B8-4DC1-BB88-3E3D23DE3855}" destId="{CEAAA3A3-50DB-423E-873B-C557BD4797DF}" srcOrd="0" destOrd="0" presId="urn:microsoft.com/office/officeart/2009/layout/CircleArrowProcess"/>
    <dgm:cxn modelId="{8D95144D-B1CB-4F66-8CD8-1B2491EDF22A}" type="presParOf" srcId="{478C2AFB-BD9D-4568-8F5F-80109C6166C7}" destId="{1E74FCD4-A4C7-4E56-B96C-D9E4254BE327}" srcOrd="3" destOrd="0" presId="urn:microsoft.com/office/officeart/2009/layout/CircleArrowProcess"/>
    <dgm:cxn modelId="{71E934C0-C61B-4A57-A615-D4E5C1A95E73}" type="presParOf" srcId="{478C2AFB-BD9D-4568-8F5F-80109C6166C7}" destId="{2129EECC-BB6F-4524-8044-53365466FD84}" srcOrd="4" destOrd="0" presId="urn:microsoft.com/office/officeart/2009/layout/CircleArrowProcess"/>
    <dgm:cxn modelId="{544C23C9-EFB4-4E42-BF9A-1637BE06A761}" type="presParOf" srcId="{2129EECC-BB6F-4524-8044-53365466FD84}" destId="{7247EEBD-8EA9-450E-BE77-872A67F29024}" srcOrd="0" destOrd="0" presId="urn:microsoft.com/office/officeart/2009/layout/CircleArrowProcess"/>
    <dgm:cxn modelId="{96457216-9DB9-4F09-82C7-BE1058C78FD5}" type="presParOf" srcId="{478C2AFB-BD9D-4568-8F5F-80109C6166C7}" destId="{5D9D6BF1-D84B-4AAE-86AC-69DDC29611B1}" srcOrd="5" destOrd="0" presId="urn:microsoft.com/office/officeart/2009/layout/CircleArrowProcess"/>
  </dgm:cxnLst>
  <dgm:bg>
    <a:solidFill>
      <a:schemeClr val="tx2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5089" y="0"/>
          <a:ext cx="6192688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785089" y="0"/>
        <a:ext cx="6192688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192688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800200" y="576063"/>
        <a:ext cx="6192688" cy="576064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192688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VY_32_INOVACE_M2_17_Sčítání a odčítání </a:t>
          </a:r>
          <a:endParaRPr lang="cs-CZ" sz="2000" kern="1200" dirty="0"/>
        </a:p>
      </dsp:txBody>
      <dsp:txXfrm>
        <a:off x="1800200" y="1152128"/>
        <a:ext cx="6192688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99271" y="1728192"/>
          <a:ext cx="6192688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Sčítání a odčítání </a:t>
          </a:r>
          <a:endParaRPr lang="cs-CZ" sz="2000" kern="1200" dirty="0"/>
        </a:p>
      </dsp:txBody>
      <dsp:txXfrm>
        <a:off x="1799271" y="1728192"/>
        <a:ext cx="6192688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192688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CZ.1.07/1.4.00/21.1839 </a:t>
          </a:r>
          <a:endParaRPr lang="cs-CZ" sz="2000" kern="1200" dirty="0"/>
        </a:p>
      </dsp:txBody>
      <dsp:txXfrm>
        <a:off x="1800200" y="2304256"/>
        <a:ext cx="6192688" cy="57606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736903A-9554-435A-9226-5ACCB3E77FA3}">
      <dsp:nvSpPr>
        <dsp:cNvPr id="0" name=""/>
        <dsp:cNvSpPr/>
      </dsp:nvSpPr>
      <dsp:spPr>
        <a:xfrm>
          <a:off x="2247519" y="0"/>
          <a:ext cx="1956111" cy="1956409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CE7433-DDAD-4A0B-B08A-E07CA167282E}">
      <dsp:nvSpPr>
        <dsp:cNvPr id="0" name=""/>
        <dsp:cNvSpPr/>
      </dsp:nvSpPr>
      <dsp:spPr>
        <a:xfrm>
          <a:off x="1332574" y="303807"/>
          <a:ext cx="3781592" cy="13483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Příklady k diagramům</a:t>
          </a:r>
          <a:endParaRPr lang="cs-CZ" sz="4400" kern="1200" dirty="0"/>
        </a:p>
      </dsp:txBody>
      <dsp:txXfrm>
        <a:off x="1332574" y="303807"/>
        <a:ext cx="3781592" cy="1348388"/>
      </dsp:txXfrm>
    </dsp:sp>
    <dsp:sp modelId="{CEAAA3A3-50DB-423E-873B-C557BD4797DF}">
      <dsp:nvSpPr>
        <dsp:cNvPr id="0" name=""/>
        <dsp:cNvSpPr/>
      </dsp:nvSpPr>
      <dsp:spPr>
        <a:xfrm>
          <a:off x="1704215" y="1124102"/>
          <a:ext cx="1956111" cy="1956409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4FCD4-A4C7-4E56-B96C-D9E4254BE327}">
      <dsp:nvSpPr>
        <dsp:cNvPr id="0" name=""/>
        <dsp:cNvSpPr/>
      </dsp:nvSpPr>
      <dsp:spPr>
        <a:xfrm>
          <a:off x="775100" y="1249105"/>
          <a:ext cx="3814343" cy="1719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Doplňování čísel</a:t>
          </a:r>
        </a:p>
      </dsp:txBody>
      <dsp:txXfrm>
        <a:off x="775100" y="1249105"/>
        <a:ext cx="3814343" cy="1719001"/>
      </dsp:txXfrm>
    </dsp:sp>
    <dsp:sp modelId="{7247EEBD-8EA9-450E-BE77-872A67F29024}">
      <dsp:nvSpPr>
        <dsp:cNvPr id="0" name=""/>
        <dsp:cNvSpPr/>
      </dsp:nvSpPr>
      <dsp:spPr>
        <a:xfrm>
          <a:off x="2386742" y="2382723"/>
          <a:ext cx="1680603" cy="1681276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9D6BF1-D84B-4AAE-86AC-69DDC29611B1}">
      <dsp:nvSpPr>
        <dsp:cNvPr id="0" name=""/>
        <dsp:cNvSpPr/>
      </dsp:nvSpPr>
      <dsp:spPr>
        <a:xfrm>
          <a:off x="1130985" y="2464048"/>
          <a:ext cx="4189914" cy="15535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05" tIns="27305" rIns="27305" bIns="2730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Slovní úlohy</a:t>
          </a:r>
          <a:endParaRPr lang="cs-CZ" sz="4300" kern="1200" dirty="0"/>
        </a:p>
      </dsp:txBody>
      <dsp:txXfrm>
        <a:off x="1130985" y="2464048"/>
        <a:ext cx="4189914" cy="15535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5FFD97-BAB6-4507-BA11-B4CF7903281E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55AA3E-5E22-4DDE-8018-B86238C5DD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8345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BA6B13-D63C-46DC-BCD5-338F8BFA2CAD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69258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F976C-FDCD-48C0-8F36-305D1A846AA1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80EFD-6DB6-4465-974A-CB767EFB7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3201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F976C-FDCD-48C0-8F36-305D1A846AA1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80EFD-6DB6-4465-974A-CB767EFB7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661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F976C-FDCD-48C0-8F36-305D1A846AA1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80EFD-6DB6-4465-974A-CB767EFB7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1772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F976C-FDCD-48C0-8F36-305D1A846AA1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80EFD-6DB6-4465-974A-CB767EFB7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24086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F976C-FDCD-48C0-8F36-305D1A846AA1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80EFD-6DB6-4465-974A-CB767EFB7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4423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F976C-FDCD-48C0-8F36-305D1A846AA1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80EFD-6DB6-4465-974A-CB767EFB7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6910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F976C-FDCD-48C0-8F36-305D1A846AA1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80EFD-6DB6-4465-974A-CB767EFB7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4200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F976C-FDCD-48C0-8F36-305D1A846AA1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80EFD-6DB6-4465-974A-CB767EFB7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1569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F976C-FDCD-48C0-8F36-305D1A846AA1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80EFD-6DB6-4465-974A-CB767EFB7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5114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F976C-FDCD-48C0-8F36-305D1A846AA1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80EFD-6DB6-4465-974A-CB767EFB7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0267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F976C-FDCD-48C0-8F36-305D1A846AA1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380EFD-6DB6-4465-974A-CB767EFB7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2395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FF976C-FDCD-48C0-8F36-305D1A846AA1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380EFD-6DB6-4465-974A-CB767EFB78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3842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463642793"/>
              </p:ext>
            </p:extLst>
          </p:nvPr>
        </p:nvGraphicFramePr>
        <p:xfrm>
          <a:off x="611560" y="908720"/>
          <a:ext cx="799288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455423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Pro 2.třídu ZŠ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Prezentace na interaktivní tabuli/pracovní list…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Pomůcky: učebnice, stíratelné fixy, pastelky, sešit,  počitadlo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Inovace – Žáci se aktivně zapojují do výuky</a:t>
            </a:r>
          </a:p>
          <a:p>
            <a:pPr marL="0" indent="0" algn="just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Metodické pokyny: Žáci znázorňují příklady, odčítají, sčítají , doplňují tabulky, počítají s počitadlem, řeší slovní úlohy.</a:t>
            </a:r>
          </a:p>
        </p:txBody>
      </p:sp>
    </p:spTree>
    <p:extLst>
      <p:ext uri="{BB962C8B-B14F-4D97-AF65-F5344CB8AC3E}">
        <p14:creationId xmlns:p14="http://schemas.microsoft.com/office/powerpoint/2010/main" xmlns="" val="2370241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358256953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074785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25293473"/>
              </p:ext>
            </p:extLst>
          </p:nvPr>
        </p:nvGraphicFramePr>
        <p:xfrm>
          <a:off x="683568" y="1196752"/>
          <a:ext cx="2039888" cy="3703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11696"/>
                <a:gridCol w="360040"/>
                <a:gridCol w="360040"/>
                <a:gridCol w="360040"/>
                <a:gridCol w="360040"/>
                <a:gridCol w="288032"/>
              </a:tblGrid>
              <a:tr h="211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26327394"/>
              </p:ext>
            </p:extLst>
          </p:nvPr>
        </p:nvGraphicFramePr>
        <p:xfrm>
          <a:off x="2771800" y="1916832"/>
          <a:ext cx="311696" cy="296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1169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39036531"/>
              </p:ext>
            </p:extLst>
          </p:nvPr>
        </p:nvGraphicFramePr>
        <p:xfrm>
          <a:off x="3779912" y="1196752"/>
          <a:ext cx="743744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3704"/>
                <a:gridCol w="36004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00751138"/>
              </p:ext>
            </p:extLst>
          </p:nvPr>
        </p:nvGraphicFramePr>
        <p:xfrm>
          <a:off x="4572000" y="2636912"/>
          <a:ext cx="383704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370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11536596"/>
              </p:ext>
            </p:extLst>
          </p:nvPr>
        </p:nvGraphicFramePr>
        <p:xfrm>
          <a:off x="5580112" y="1196752"/>
          <a:ext cx="2543944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3704"/>
                <a:gridCol w="360040"/>
                <a:gridCol w="360040"/>
                <a:gridCol w="360040"/>
                <a:gridCol w="360040"/>
                <a:gridCol w="360040"/>
                <a:gridCol w="36004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6917464"/>
              </p:ext>
            </p:extLst>
          </p:nvPr>
        </p:nvGraphicFramePr>
        <p:xfrm>
          <a:off x="8172400" y="1556792"/>
          <a:ext cx="383704" cy="3337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370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9" name="Přímá spojnice 8"/>
          <p:cNvCxnSpPr/>
          <p:nvPr/>
        </p:nvCxnSpPr>
        <p:spPr>
          <a:xfrm>
            <a:off x="683568" y="5517232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3568" y="6228815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445024" y="6237312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445024" y="5517232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228184" y="6237312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228184" y="5517232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772314" y="476672"/>
            <a:ext cx="1895199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Zapiš příklady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335698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" name="Tabulka 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95027934"/>
              </p:ext>
            </p:extLst>
          </p:nvPr>
        </p:nvGraphicFramePr>
        <p:xfrm>
          <a:off x="8316416" y="1887523"/>
          <a:ext cx="311696" cy="296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1169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21505363"/>
              </p:ext>
            </p:extLst>
          </p:nvPr>
        </p:nvGraphicFramePr>
        <p:xfrm>
          <a:off x="6156176" y="2598726"/>
          <a:ext cx="311696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1169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29067860"/>
              </p:ext>
            </p:extLst>
          </p:nvPr>
        </p:nvGraphicFramePr>
        <p:xfrm>
          <a:off x="4572000" y="1873632"/>
          <a:ext cx="311696" cy="296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1169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1901957"/>
              </p:ext>
            </p:extLst>
          </p:nvPr>
        </p:nvGraphicFramePr>
        <p:xfrm>
          <a:off x="755576" y="1124744"/>
          <a:ext cx="1751856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11696"/>
                <a:gridCol w="360040"/>
                <a:gridCol w="360040"/>
                <a:gridCol w="360040"/>
                <a:gridCol w="36004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08183731"/>
              </p:ext>
            </p:extLst>
          </p:nvPr>
        </p:nvGraphicFramePr>
        <p:xfrm>
          <a:off x="2555776" y="2996952"/>
          <a:ext cx="311696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1169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8316416" y="2664562"/>
            <a:ext cx="288032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156176" y="2996952"/>
            <a:ext cx="288032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156176" y="2664562"/>
            <a:ext cx="288032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572000" y="1922645"/>
            <a:ext cx="288032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572000" y="1916832"/>
            <a:ext cx="288032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569568" y="3789040"/>
            <a:ext cx="288032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569568" y="3356992"/>
            <a:ext cx="288032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569568" y="2996952"/>
            <a:ext cx="288032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62406070"/>
              </p:ext>
            </p:extLst>
          </p:nvPr>
        </p:nvGraphicFramePr>
        <p:xfrm>
          <a:off x="3491063" y="1142752"/>
          <a:ext cx="1031775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11695"/>
                <a:gridCol w="360040"/>
                <a:gridCol w="36004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14" name="Přímá spojnice 13"/>
          <p:cNvCxnSpPr/>
          <p:nvPr/>
        </p:nvCxnSpPr>
        <p:spPr>
          <a:xfrm>
            <a:off x="4564207" y="2290305"/>
            <a:ext cx="288032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593704" y="2598726"/>
            <a:ext cx="288032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603270" y="3003469"/>
            <a:ext cx="288032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593704" y="3370883"/>
            <a:ext cx="288032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33583605"/>
              </p:ext>
            </p:extLst>
          </p:nvPr>
        </p:nvGraphicFramePr>
        <p:xfrm>
          <a:off x="5364088" y="1149269"/>
          <a:ext cx="743744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3704"/>
                <a:gridCol w="36004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24" name="Přímá spojnice 23"/>
          <p:cNvCxnSpPr/>
          <p:nvPr/>
        </p:nvCxnSpPr>
        <p:spPr>
          <a:xfrm>
            <a:off x="8316416" y="2290305"/>
            <a:ext cx="288032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8316416" y="1925428"/>
            <a:ext cx="288032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8316416" y="3006100"/>
            <a:ext cx="288032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8304524" y="3380868"/>
            <a:ext cx="288032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8316416" y="3759563"/>
            <a:ext cx="288032" cy="2880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20507701"/>
              </p:ext>
            </p:extLst>
          </p:nvPr>
        </p:nvGraphicFramePr>
        <p:xfrm>
          <a:off x="6876256" y="1149269"/>
          <a:ext cx="1391816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11696"/>
                <a:gridCol w="360040"/>
                <a:gridCol w="360040"/>
                <a:gridCol w="36004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32" name="Přímá spojnice 31"/>
          <p:cNvCxnSpPr/>
          <p:nvPr/>
        </p:nvCxnSpPr>
        <p:spPr>
          <a:xfrm>
            <a:off x="1129408" y="5873977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007190" y="5873977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958057" y="5873977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3124047" y="5873977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3760623" y="379830"/>
            <a:ext cx="1895199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Zapiš příklady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605714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kola\AppData\Local\Microsoft\Windows\Temporary Internet Files\Content.IE5\SK9J2J5W\MC9002337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661584">
            <a:off x="7310393" y="4077976"/>
            <a:ext cx="1685453" cy="2334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533871"/>
            <a:ext cx="6514989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 akváriu plavalo 35 malých rybiček a 4 větší rybky.</a:t>
            </a:r>
          </a:p>
          <a:p>
            <a:r>
              <a:rPr lang="cs-CZ" sz="2400" dirty="0" smtClean="0"/>
              <a:t>Kolik ryb bylo v akváriu celkem?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772816"/>
            <a:ext cx="12087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názornění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348880"/>
            <a:ext cx="926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výpočet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61077" y="2996952"/>
            <a:ext cx="10197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odpověď</a:t>
            </a:r>
            <a:endParaRPr lang="cs-CZ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2483768" y="1772816"/>
            <a:ext cx="3116725" cy="369332"/>
            <a:chOff x="2483768" y="1772816"/>
            <a:chExt cx="3116725" cy="369332"/>
          </a:xfrm>
        </p:grpSpPr>
        <p:grpSp>
          <p:nvGrpSpPr>
            <p:cNvPr id="8" name="Skupina 7"/>
            <p:cNvGrpSpPr/>
            <p:nvPr/>
          </p:nvGrpSpPr>
          <p:grpSpPr>
            <a:xfrm>
              <a:off x="3511830" y="1772816"/>
              <a:ext cx="418704" cy="369332"/>
              <a:chOff x="3464994" y="3911352"/>
              <a:chExt cx="418704" cy="369332"/>
            </a:xfrm>
          </p:grpSpPr>
          <p:sp>
            <p:nvSpPr>
              <p:cNvPr id="6" name="Obdélník 5"/>
              <p:cNvSpPr/>
              <p:nvPr/>
            </p:nvSpPr>
            <p:spPr>
              <a:xfrm>
                <a:off x="3491880" y="3933056"/>
                <a:ext cx="360040" cy="347628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3464994" y="3911352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10</a:t>
                </a:r>
                <a:endParaRPr lang="cs-CZ" dirty="0"/>
              </a:p>
            </p:txBody>
          </p:sp>
        </p:grpSp>
        <p:grpSp>
          <p:nvGrpSpPr>
            <p:cNvPr id="9" name="Skupina 8"/>
            <p:cNvGrpSpPr/>
            <p:nvPr/>
          </p:nvGrpSpPr>
          <p:grpSpPr>
            <a:xfrm>
              <a:off x="2992169" y="1772816"/>
              <a:ext cx="418704" cy="369332"/>
              <a:chOff x="3464994" y="3911352"/>
              <a:chExt cx="418704" cy="369332"/>
            </a:xfrm>
          </p:grpSpPr>
          <p:sp>
            <p:nvSpPr>
              <p:cNvPr id="10" name="Obdélník 9"/>
              <p:cNvSpPr/>
              <p:nvPr/>
            </p:nvSpPr>
            <p:spPr>
              <a:xfrm>
                <a:off x="3491880" y="3933056"/>
                <a:ext cx="360040" cy="347628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3464994" y="3911352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10</a:t>
                </a:r>
                <a:endParaRPr lang="cs-CZ" dirty="0"/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>
              <a:off x="2483768" y="1772816"/>
              <a:ext cx="418704" cy="369332"/>
              <a:chOff x="3464994" y="3911352"/>
              <a:chExt cx="418704" cy="369332"/>
            </a:xfrm>
          </p:grpSpPr>
          <p:sp>
            <p:nvSpPr>
              <p:cNvPr id="13" name="Obdélník 12"/>
              <p:cNvSpPr/>
              <p:nvPr/>
            </p:nvSpPr>
            <p:spPr>
              <a:xfrm>
                <a:off x="3491880" y="3933056"/>
                <a:ext cx="360040" cy="347628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3464994" y="3911352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10</a:t>
                </a:r>
                <a:endParaRPr lang="cs-CZ" dirty="0"/>
              </a:p>
            </p:txBody>
          </p:sp>
        </p:grpSp>
        <p:sp>
          <p:nvSpPr>
            <p:cNvPr id="16" name="Ovál 15"/>
            <p:cNvSpPr/>
            <p:nvPr/>
          </p:nvSpPr>
          <p:spPr>
            <a:xfrm>
              <a:off x="5301933" y="1835170"/>
              <a:ext cx="298560" cy="266328"/>
            </a:xfrm>
            <a:prstGeom prst="ellipse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4987974" y="1824318"/>
              <a:ext cx="298560" cy="266328"/>
            </a:xfrm>
            <a:prstGeom prst="ellipse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4689414" y="1848944"/>
              <a:ext cx="298560" cy="266328"/>
            </a:xfrm>
            <a:prstGeom prst="ellipse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4390854" y="1835170"/>
              <a:ext cx="298560" cy="266328"/>
            </a:xfrm>
            <a:prstGeom prst="ellipse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4069409" y="1835170"/>
              <a:ext cx="298560" cy="266328"/>
            </a:xfrm>
            <a:prstGeom prst="ellipse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9684568" y="1615240"/>
            <a:ext cx="1766264" cy="414250"/>
            <a:chOff x="9684568" y="1615240"/>
            <a:chExt cx="1766264" cy="414250"/>
          </a:xfrm>
        </p:grpSpPr>
        <p:sp>
          <p:nvSpPr>
            <p:cNvPr id="15" name="Ovál 14"/>
            <p:cNvSpPr/>
            <p:nvPr/>
          </p:nvSpPr>
          <p:spPr>
            <a:xfrm>
              <a:off x="11013397" y="1619146"/>
              <a:ext cx="437435" cy="41034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10568904" y="1615240"/>
              <a:ext cx="437435" cy="41034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10131469" y="1619146"/>
              <a:ext cx="437435" cy="41034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9684568" y="1619146"/>
              <a:ext cx="437435" cy="41034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2426752" y="1794520"/>
            <a:ext cx="3240360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418288" y="2316207"/>
            <a:ext cx="16145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35 + 4 =  39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436259" y="2362373"/>
            <a:ext cx="1111964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570700" y="2362373"/>
            <a:ext cx="498709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418288" y="2996952"/>
            <a:ext cx="46777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 akváriu plavalo celkem 39 rybiček.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418288" y="3043118"/>
            <a:ext cx="4677755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 descr="C:\Users\Skola\AppData\Local\Microsoft\Windows\Temporary Internet Files\Content.IE5\KMFKAB1R\MC9000576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918550"/>
            <a:ext cx="1662379" cy="1467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34" name="Přímá spojnice 33"/>
          <p:cNvCxnSpPr/>
          <p:nvPr/>
        </p:nvCxnSpPr>
        <p:spPr>
          <a:xfrm>
            <a:off x="0" y="3645024"/>
            <a:ext cx="9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827584" y="3861048"/>
            <a:ext cx="7642413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Pekař vytáhl z pece 27 koláčů. Rohlíků tam bylo o 3 více.</a:t>
            </a:r>
          </a:p>
          <a:p>
            <a:r>
              <a:rPr lang="cs-CZ" sz="2400" dirty="0" smtClean="0"/>
              <a:t>Kolik rohlíků bylo v peci? Kolik koláčů a rohlíků bylo celkem?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27584" y="5013176"/>
            <a:ext cx="7860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koláčů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802320" y="5528478"/>
            <a:ext cx="8365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rohlíků</a:t>
            </a:r>
            <a:endParaRPr lang="cs-CZ" dirty="0"/>
          </a:p>
        </p:txBody>
      </p:sp>
      <p:grpSp>
        <p:nvGrpSpPr>
          <p:cNvPr id="54" name="Skupina 53"/>
          <p:cNvGrpSpPr/>
          <p:nvPr/>
        </p:nvGrpSpPr>
        <p:grpSpPr>
          <a:xfrm>
            <a:off x="1723129" y="4925308"/>
            <a:ext cx="3617815" cy="486290"/>
            <a:chOff x="1723129" y="4925308"/>
            <a:chExt cx="3617815" cy="486290"/>
          </a:xfrm>
        </p:grpSpPr>
        <p:grpSp>
          <p:nvGrpSpPr>
            <p:cNvPr id="48" name="Skupina 47"/>
            <p:cNvGrpSpPr/>
            <p:nvPr/>
          </p:nvGrpSpPr>
          <p:grpSpPr>
            <a:xfrm>
              <a:off x="2282054" y="4925308"/>
              <a:ext cx="457200" cy="457200"/>
              <a:chOff x="3225560" y="5839708"/>
              <a:chExt cx="457200" cy="457200"/>
            </a:xfrm>
          </p:grpSpPr>
          <p:sp>
            <p:nvSpPr>
              <p:cNvPr id="49" name="Obdélník 48"/>
              <p:cNvSpPr/>
              <p:nvPr/>
            </p:nvSpPr>
            <p:spPr>
              <a:xfrm>
                <a:off x="3225560" y="5839708"/>
                <a:ext cx="457200" cy="457200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3225560" y="5863292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10</a:t>
                </a:r>
                <a:endParaRPr lang="cs-CZ" dirty="0"/>
              </a:p>
            </p:txBody>
          </p:sp>
        </p:grpSp>
        <p:grpSp>
          <p:nvGrpSpPr>
            <p:cNvPr id="51" name="Skupina 50"/>
            <p:cNvGrpSpPr/>
            <p:nvPr/>
          </p:nvGrpSpPr>
          <p:grpSpPr>
            <a:xfrm>
              <a:off x="1723129" y="4925308"/>
              <a:ext cx="457200" cy="457200"/>
              <a:chOff x="3225560" y="5839708"/>
              <a:chExt cx="457200" cy="457200"/>
            </a:xfrm>
          </p:grpSpPr>
          <p:sp>
            <p:nvSpPr>
              <p:cNvPr id="52" name="Obdélník 51"/>
              <p:cNvSpPr/>
              <p:nvPr/>
            </p:nvSpPr>
            <p:spPr>
              <a:xfrm>
                <a:off x="3225560" y="5839708"/>
                <a:ext cx="457200" cy="457200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3225560" y="5863292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10</a:t>
                </a:r>
                <a:endParaRPr lang="cs-CZ" dirty="0"/>
              </a:p>
            </p:txBody>
          </p:sp>
        </p:grpSp>
        <p:sp>
          <p:nvSpPr>
            <p:cNvPr id="56" name="Prstenec 55"/>
            <p:cNvSpPr/>
            <p:nvPr/>
          </p:nvSpPr>
          <p:spPr>
            <a:xfrm>
              <a:off x="5026985" y="5078640"/>
              <a:ext cx="313959" cy="332958"/>
            </a:xfrm>
            <a:prstGeom prst="donu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57" name="Prstenec 56"/>
            <p:cNvSpPr/>
            <p:nvPr/>
          </p:nvSpPr>
          <p:spPr>
            <a:xfrm>
              <a:off x="4648790" y="5063470"/>
              <a:ext cx="313959" cy="332958"/>
            </a:xfrm>
            <a:prstGeom prst="donu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58" name="Prstenec 57"/>
            <p:cNvSpPr/>
            <p:nvPr/>
          </p:nvSpPr>
          <p:spPr>
            <a:xfrm>
              <a:off x="4307627" y="5063470"/>
              <a:ext cx="313959" cy="332958"/>
            </a:xfrm>
            <a:prstGeom prst="donu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59" name="Prstenec 58"/>
            <p:cNvSpPr/>
            <p:nvPr/>
          </p:nvSpPr>
          <p:spPr>
            <a:xfrm>
              <a:off x="3930534" y="5049550"/>
              <a:ext cx="313959" cy="332958"/>
            </a:xfrm>
            <a:prstGeom prst="donu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0" name="Prstenec 59"/>
            <p:cNvSpPr/>
            <p:nvPr/>
          </p:nvSpPr>
          <p:spPr>
            <a:xfrm>
              <a:off x="3570700" y="5031363"/>
              <a:ext cx="313959" cy="332958"/>
            </a:xfrm>
            <a:prstGeom prst="donu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1" name="Prstenec 60"/>
            <p:cNvSpPr/>
            <p:nvPr/>
          </p:nvSpPr>
          <p:spPr>
            <a:xfrm>
              <a:off x="3201521" y="5013176"/>
              <a:ext cx="313959" cy="332958"/>
            </a:xfrm>
            <a:prstGeom prst="donu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2" name="Prstenec 61"/>
            <p:cNvSpPr/>
            <p:nvPr/>
          </p:nvSpPr>
          <p:spPr>
            <a:xfrm>
              <a:off x="2835189" y="4998402"/>
              <a:ext cx="313959" cy="332958"/>
            </a:xfrm>
            <a:prstGeom prst="donu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9965023" y="5576679"/>
            <a:ext cx="1048374" cy="360332"/>
            <a:chOff x="9965023" y="5576679"/>
            <a:chExt cx="1048374" cy="360332"/>
          </a:xfrm>
        </p:grpSpPr>
        <p:sp>
          <p:nvSpPr>
            <p:cNvPr id="41" name="Prstenec 40"/>
            <p:cNvSpPr/>
            <p:nvPr/>
          </p:nvSpPr>
          <p:spPr>
            <a:xfrm>
              <a:off x="9965023" y="5604053"/>
              <a:ext cx="313959" cy="332958"/>
            </a:xfrm>
            <a:prstGeom prst="donu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3" name="Prstenec 62"/>
            <p:cNvSpPr/>
            <p:nvPr/>
          </p:nvSpPr>
          <p:spPr>
            <a:xfrm>
              <a:off x="10333962" y="5592921"/>
              <a:ext cx="313959" cy="332958"/>
            </a:xfrm>
            <a:prstGeom prst="donu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5" name="Prstenec 64"/>
            <p:cNvSpPr/>
            <p:nvPr/>
          </p:nvSpPr>
          <p:spPr>
            <a:xfrm>
              <a:off x="10699438" y="5576679"/>
              <a:ext cx="313959" cy="332958"/>
            </a:xfrm>
            <a:prstGeom prst="donu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1723129" y="5534908"/>
            <a:ext cx="3617815" cy="464224"/>
            <a:chOff x="1723129" y="5534908"/>
            <a:chExt cx="3617815" cy="464224"/>
          </a:xfrm>
        </p:grpSpPr>
        <p:grpSp>
          <p:nvGrpSpPr>
            <p:cNvPr id="42" name="Skupina 41"/>
            <p:cNvGrpSpPr/>
            <p:nvPr/>
          </p:nvGrpSpPr>
          <p:grpSpPr>
            <a:xfrm>
              <a:off x="2282054" y="5534908"/>
              <a:ext cx="457200" cy="457200"/>
              <a:chOff x="3225560" y="5839708"/>
              <a:chExt cx="457200" cy="457200"/>
            </a:xfrm>
          </p:grpSpPr>
          <p:sp>
            <p:nvSpPr>
              <p:cNvPr id="43" name="Obdélník 42"/>
              <p:cNvSpPr/>
              <p:nvPr/>
            </p:nvSpPr>
            <p:spPr>
              <a:xfrm>
                <a:off x="3225560" y="5839708"/>
                <a:ext cx="457200" cy="457200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3225560" y="5863292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10</a:t>
                </a:r>
                <a:endParaRPr lang="cs-CZ" dirty="0"/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>
              <a:off x="1723129" y="5541932"/>
              <a:ext cx="457200" cy="457200"/>
              <a:chOff x="3225560" y="5839708"/>
              <a:chExt cx="457200" cy="457200"/>
            </a:xfrm>
          </p:grpSpPr>
          <p:sp>
            <p:nvSpPr>
              <p:cNvPr id="46" name="Obdélník 45"/>
              <p:cNvSpPr/>
              <p:nvPr/>
            </p:nvSpPr>
            <p:spPr>
              <a:xfrm>
                <a:off x="3225560" y="5839708"/>
                <a:ext cx="457200" cy="457200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3225560" y="5863292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10</a:t>
                </a:r>
                <a:endParaRPr lang="cs-CZ" dirty="0"/>
              </a:p>
            </p:txBody>
          </p:sp>
        </p:grpSp>
        <p:sp>
          <p:nvSpPr>
            <p:cNvPr id="55" name="Prstenec 54"/>
            <p:cNvSpPr/>
            <p:nvPr/>
          </p:nvSpPr>
          <p:spPr>
            <a:xfrm>
              <a:off x="2823225" y="5564852"/>
              <a:ext cx="313959" cy="332958"/>
            </a:xfrm>
            <a:prstGeom prst="donu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4" name="Prstenec 63"/>
            <p:cNvSpPr/>
            <p:nvPr/>
          </p:nvSpPr>
          <p:spPr>
            <a:xfrm>
              <a:off x="5026985" y="5638105"/>
              <a:ext cx="313959" cy="332958"/>
            </a:xfrm>
            <a:prstGeom prst="donu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6" name="Prstenec 65"/>
            <p:cNvSpPr/>
            <p:nvPr/>
          </p:nvSpPr>
          <p:spPr>
            <a:xfrm>
              <a:off x="4666315" y="5623490"/>
              <a:ext cx="313959" cy="332958"/>
            </a:xfrm>
            <a:prstGeom prst="donu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7" name="Prstenec 66"/>
            <p:cNvSpPr/>
            <p:nvPr/>
          </p:nvSpPr>
          <p:spPr>
            <a:xfrm>
              <a:off x="4269062" y="5592921"/>
              <a:ext cx="313959" cy="332958"/>
            </a:xfrm>
            <a:prstGeom prst="donu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8" name="Prstenec 67"/>
            <p:cNvSpPr/>
            <p:nvPr/>
          </p:nvSpPr>
          <p:spPr>
            <a:xfrm>
              <a:off x="3915135" y="5594866"/>
              <a:ext cx="313959" cy="332958"/>
            </a:xfrm>
            <a:prstGeom prst="donu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9" name="Prstenec 68"/>
            <p:cNvSpPr/>
            <p:nvPr/>
          </p:nvSpPr>
          <p:spPr>
            <a:xfrm>
              <a:off x="3537391" y="5597029"/>
              <a:ext cx="313959" cy="332958"/>
            </a:xfrm>
            <a:prstGeom prst="donu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70" name="Prstenec 69"/>
            <p:cNvSpPr/>
            <p:nvPr/>
          </p:nvSpPr>
          <p:spPr>
            <a:xfrm>
              <a:off x="3196567" y="5592921"/>
              <a:ext cx="313959" cy="332958"/>
            </a:xfrm>
            <a:prstGeom prst="donu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</p:grpSp>
      <p:sp>
        <p:nvSpPr>
          <p:cNvPr id="73" name="TextovéPole 72"/>
          <p:cNvSpPr txBox="1"/>
          <p:nvPr/>
        </p:nvSpPr>
        <p:spPr>
          <a:xfrm>
            <a:off x="1660099" y="4810392"/>
            <a:ext cx="3812317" cy="646331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sz="36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1664541" y="5424387"/>
            <a:ext cx="3812317" cy="646331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sz="36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7380312" y="5528478"/>
            <a:ext cx="15456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27 + 3 = 30</a:t>
            </a:r>
            <a:endParaRPr lang="cs-CZ" sz="2400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7380312" y="5558492"/>
            <a:ext cx="1545616" cy="461665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830032" y="6113154"/>
            <a:ext cx="23698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elkem rohlíků a koláčů</a:t>
            </a:r>
            <a:endParaRPr lang="cs-CZ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3410873" y="6113154"/>
            <a:ext cx="17700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27 + 30 =  57</a:t>
            </a:r>
            <a:endParaRPr lang="cs-CZ" sz="2400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3510526" y="6070718"/>
            <a:ext cx="1940687" cy="461665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5600493" y="6113154"/>
            <a:ext cx="34383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Rohlíků a koláčů bylo celkem    57.</a:t>
            </a:r>
            <a:endParaRPr lang="cs-CZ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5594065" y="6116884"/>
            <a:ext cx="3003955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8594136" y="6113154"/>
            <a:ext cx="444671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76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73 -0.04838 C -0.03229 -0.03889 -0.05573 -0.01968 -0.0816 -0.00741 C -0.1059 0.00417 -0.13472 0.0162 -0.16059 0.0206 C -0.17101 0.02245 -0.20712 0.0243 -0.21372 0.02477 C -0.22153 0.02639 -0.22882 0.02893 -0.23646 0.03125 C -0.28663 0.02824 -0.33646 0.03009 -0.38646 0.03565 C -0.3967 0.03495 -0.40677 0.03449 -0.41701 0.03333 C -0.41875 0.0331 -0.42066 0.03287 -0.42188 0.03125 C -0.42361 0.02893 -0.42326 0.025 -0.425 0.02268 " pathEditMode="relative" ptsTypes="ffffffffA">
                                      <p:cBhvr>
                                        <p:cTn id="1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95 -0.04606 C -0.05087 -0.04467 -0.10886 -0.06921 -0.15868 -0.04166 C -0.17274 -0.03379 -0.18854 -0.03125 -0.20365 -0.02824 C -0.2125 -0.02639 -0.22136 -0.02477 -0.23038 -0.02384 C -0.25712 -0.02129 -0.31042 -0.01713 -0.31042 -0.01713 C -0.34271 -0.00995 -0.37205 0.0088 -0.40365 0.01852 C -0.40747 0.01968 -0.41146 0.01968 -0.41545 0.0206 C -0.41771 0.02107 -0.41979 0.02222 -0.42205 0.02292 C -0.42865 0.02153 -0.43559 0.02153 -0.44202 0.01852 C -0.44392 0.01759 -0.44392 0.01366 -0.44531 0.01181 C -0.44948 0.00625 -0.45486 0.00509 -0.46042 0.00509 " pathEditMode="relative" ptsTypes="ffffffffffA">
                                      <p:cBhvr>
                                        <p:cTn id="69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9" grpId="0" animBg="1"/>
      <p:bldP spid="30" grpId="0" animBg="1"/>
      <p:bldP spid="32" grpId="0" animBg="1"/>
      <p:bldP spid="35" grpId="0" animBg="1"/>
      <p:bldP spid="36" grpId="0"/>
      <p:bldP spid="37" grpId="0"/>
      <p:bldP spid="73" grpId="0" animBg="1"/>
      <p:bldP spid="75" grpId="0" animBg="1"/>
      <p:bldP spid="78" grpId="0" animBg="1"/>
      <p:bldP spid="79" grpId="0"/>
      <p:bldP spid="81" grpId="0" animBg="1"/>
      <p:bldP spid="84" grpId="0" animBg="1"/>
      <p:bldP spid="8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7734681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 obchodě měli 78 panenek. Dopoledne prodali 20 panenek.</a:t>
            </a:r>
          </a:p>
          <a:p>
            <a:r>
              <a:rPr lang="cs-CZ" sz="2400" dirty="0" smtClean="0"/>
              <a:t>Odpoledne prodali 6 panenek. Kolik panenek jim zbylo?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844824"/>
            <a:ext cx="655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Měli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186812"/>
            <a:ext cx="19314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Dopoledne prodali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556144"/>
            <a:ext cx="19410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Odpoledne prodali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47864" y="184482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78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216198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65724" y="2214156"/>
            <a:ext cx="844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zůstalo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92080" y="2186812"/>
            <a:ext cx="1382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78 – 20 =  58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67737" y="25313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0472" y="2583488"/>
            <a:ext cx="675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zbylo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2583488"/>
            <a:ext cx="13812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58  –  6 =  52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93834" y="2186812"/>
            <a:ext cx="936104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29938" y="2186812"/>
            <a:ext cx="444252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93834" y="2583488"/>
            <a:ext cx="936104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29101" y="2583488"/>
            <a:ext cx="444252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15616" y="3068960"/>
            <a:ext cx="43093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 obchodě jim zbylo 52 panenek.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238724" y="3068959"/>
            <a:ext cx="4053355" cy="461665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pic>
        <p:nvPicPr>
          <p:cNvPr id="2050" name="Picture 2" descr="C:\Users\Skola\AppData\Local\Microsoft\Windows\Temporary Internet Files\Content.IE5\7YSZ6R0W\MC9002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580871"/>
            <a:ext cx="1550730" cy="1950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0" y="3531417"/>
            <a:ext cx="9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780026" y="3789039"/>
            <a:ext cx="7815922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Adam si chce koupit fixy  a pastelky. Fixy stojí 46 Kč a pastelky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tojí o 6 Kč méně. Kolik zaplatí celkem za fixy a pastelky?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80026" y="4941168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fixy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13978" y="5348650"/>
            <a:ext cx="955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pastelky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28667" y="5877272"/>
            <a:ext cx="14411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fixy i pastelky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771800" y="494116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46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769431" y="5351321"/>
            <a:ext cx="1332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o</a:t>
            </a:r>
            <a:r>
              <a:rPr lang="cs-CZ" dirty="0" smtClean="0">
                <a:solidFill>
                  <a:srgbClr val="FF0000"/>
                </a:solidFill>
              </a:rPr>
              <a:t> 6 Kč méně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347864" y="5351321"/>
            <a:ext cx="1265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46 – 6 =  40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424937" y="5310500"/>
            <a:ext cx="2055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Pastelky stojí  40 Kč.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771800" y="5877272"/>
            <a:ext cx="1435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46 + 40  =  86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910948" y="5877272"/>
            <a:ext cx="3812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 fixy a pastelky zaplatí celkem  86 Kč.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320077" y="5351321"/>
            <a:ext cx="917860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237937" y="5348650"/>
            <a:ext cx="481179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502524" y="5348650"/>
            <a:ext cx="1900131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694664" y="5877272"/>
            <a:ext cx="1151223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845887" y="5877272"/>
            <a:ext cx="434585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847244" y="5877272"/>
            <a:ext cx="3189444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8036688" y="5877272"/>
            <a:ext cx="741601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8117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10" grpId="0"/>
      <p:bldP spid="11" grpId="0"/>
      <p:bldP spid="13" grpId="0" animBg="1"/>
      <p:bldP spid="14" grpId="0" animBg="1"/>
      <p:bldP spid="15" grpId="0" animBg="1"/>
      <p:bldP spid="16" grpId="0" animBg="1"/>
      <p:bldP spid="18" grpId="0" animBg="1"/>
      <p:bldP spid="21" grpId="0" animBg="1"/>
      <p:bldP spid="22" grpId="0"/>
      <p:bldP spid="23" grpId="0"/>
      <p:bldP spid="24" grpId="0"/>
      <p:bldP spid="25" grpId="0"/>
      <p:bldP spid="26" grpId="0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52736"/>
            <a:ext cx="18517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35 + ___ = 39</a:t>
            </a:r>
          </a:p>
          <a:p>
            <a:r>
              <a:rPr lang="cs-CZ" sz="2400" dirty="0" smtClean="0"/>
              <a:t>72 + ___ = 76</a:t>
            </a:r>
          </a:p>
          <a:p>
            <a:r>
              <a:rPr lang="cs-CZ" sz="2400" dirty="0" smtClean="0"/>
              <a:t>64 + ___ = 68</a:t>
            </a:r>
          </a:p>
          <a:p>
            <a:r>
              <a:rPr lang="cs-CZ" sz="2400" dirty="0" smtClean="0"/>
              <a:t>21 + ___ = 29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79912" y="1052736"/>
            <a:ext cx="18517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73 + ___ = 75</a:t>
            </a:r>
          </a:p>
          <a:p>
            <a:r>
              <a:rPr lang="cs-CZ" sz="2400" dirty="0" smtClean="0"/>
              <a:t>66 + ___ = 66</a:t>
            </a:r>
          </a:p>
          <a:p>
            <a:r>
              <a:rPr lang="cs-CZ" sz="2400" dirty="0" smtClean="0"/>
              <a:t>44 + ___ = 48</a:t>
            </a:r>
          </a:p>
          <a:p>
            <a:r>
              <a:rPr lang="cs-CZ" sz="2400" dirty="0" smtClean="0"/>
              <a:t>84 + ___ = 89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60232" y="1052736"/>
            <a:ext cx="18517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53 + ___ = 57</a:t>
            </a:r>
          </a:p>
          <a:p>
            <a:r>
              <a:rPr lang="cs-CZ" sz="2400" dirty="0" smtClean="0"/>
              <a:t>26 + ___ = 30</a:t>
            </a:r>
          </a:p>
          <a:p>
            <a:r>
              <a:rPr lang="cs-CZ" sz="2400" dirty="0" smtClean="0"/>
              <a:t>64 + ___ = 67</a:t>
            </a:r>
          </a:p>
          <a:p>
            <a:r>
              <a:rPr lang="cs-CZ" sz="2400" dirty="0" smtClean="0"/>
              <a:t>82 + ___ = 88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404664"/>
            <a:ext cx="202722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Procvičuj a doplň.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-468560" y="1052736"/>
            <a:ext cx="3401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4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4</a:t>
            </a:r>
          </a:p>
          <a:p>
            <a:r>
              <a:rPr lang="cs-CZ" sz="2400" dirty="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-828600" y="1052736"/>
            <a:ext cx="3401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0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4</a:t>
            </a:r>
          </a:p>
          <a:p>
            <a:r>
              <a:rPr lang="cs-CZ" sz="2400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540552" y="1052736"/>
            <a:ext cx="3401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4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3</a:t>
            </a:r>
          </a:p>
          <a:p>
            <a:r>
              <a:rPr lang="cs-CZ" sz="2400" dirty="0">
                <a:solidFill>
                  <a:srgbClr val="FF0000"/>
                </a:solidFill>
              </a:rPr>
              <a:t>6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0" y="3068960"/>
            <a:ext cx="9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259632" y="3429000"/>
            <a:ext cx="745717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3976880"/>
            <a:ext cx="179247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90 - ___ = 82</a:t>
            </a:r>
          </a:p>
          <a:p>
            <a:r>
              <a:rPr lang="cs-CZ" sz="2400" dirty="0" smtClean="0"/>
              <a:t>80 - ___ = 78</a:t>
            </a:r>
          </a:p>
          <a:p>
            <a:r>
              <a:rPr lang="cs-CZ" sz="2400" dirty="0" smtClean="0"/>
              <a:t>40 - ___ = 34</a:t>
            </a:r>
          </a:p>
          <a:p>
            <a:r>
              <a:rPr lang="cs-CZ" sz="2400" dirty="0" smtClean="0"/>
              <a:t>60 - ___ = 53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39223" y="3976880"/>
            <a:ext cx="179247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30 - ___ = 29</a:t>
            </a:r>
          </a:p>
          <a:p>
            <a:r>
              <a:rPr lang="cs-CZ" sz="2400" dirty="0" smtClean="0"/>
              <a:t>70 - ___ = 65</a:t>
            </a:r>
          </a:p>
          <a:p>
            <a:r>
              <a:rPr lang="cs-CZ" sz="2400" dirty="0" smtClean="0"/>
              <a:t>20 - ___ = 12</a:t>
            </a:r>
          </a:p>
          <a:p>
            <a:r>
              <a:rPr lang="cs-CZ" sz="2400" dirty="0" smtClean="0"/>
              <a:t>50 - ___ = 46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60232" y="3976880"/>
            <a:ext cx="179247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80 - ___ = 77</a:t>
            </a:r>
          </a:p>
          <a:p>
            <a:r>
              <a:rPr lang="cs-CZ" sz="2400" dirty="0" smtClean="0"/>
              <a:t>40 - ___ = 33</a:t>
            </a:r>
          </a:p>
          <a:p>
            <a:r>
              <a:rPr lang="cs-CZ" sz="2400" dirty="0" smtClean="0"/>
              <a:t>50 - ___ = 42</a:t>
            </a:r>
          </a:p>
          <a:p>
            <a:r>
              <a:rPr lang="cs-CZ" sz="2400" dirty="0" smtClean="0"/>
              <a:t>70 - ___ = 64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-425115" y="4077072"/>
            <a:ext cx="3401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8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2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6</a:t>
            </a:r>
          </a:p>
          <a:p>
            <a:r>
              <a:rPr lang="cs-CZ" sz="2400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-765273" y="4077072"/>
            <a:ext cx="3401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5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</a:t>
            </a:r>
          </a:p>
          <a:p>
            <a:r>
              <a:rPr lang="cs-CZ" sz="2400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9710631" y="3976880"/>
            <a:ext cx="3401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7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8</a:t>
            </a:r>
          </a:p>
          <a:p>
            <a:r>
              <a:rPr lang="cs-CZ" sz="2400" dirty="0">
                <a:solidFill>
                  <a:srgbClr val="FF0000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xmlns="" val="457994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7.40741E-7 C 0.03611 0.00047 0.12396 0.00857 0.17916 0.00209 C 0.19201 -0.00115 0.21232 -0.01157 0.22257 0.00209 " pathEditMode="relative" ptsTypes="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198 0.00208 0.1198 0.00926 0.18212 0.01064 C 0.30365 0.02986 0.43664 0.0074 0.56129 0.00439 C 0.56563 0.0037 0.57414 0.00208 0.57414 0.00208 " pathEditMode="relative" ptsTypes="fff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823 -0.00092 -0.03646 -0.00439 -0.05469 -0.00439 C -0.08732 -0.00439 -0.12048 0 -0.15312 0.00209 C -0.18003 0.01088 -0.2 -0.00231 -0.22413 -0.00231 " pathEditMode="relative" ptsTypes="fff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96 0.00301 C 0.04635 -0.00857 0.02621 -0.00139 0.08281 0.00092 C 0.12587 0.00463 0.16875 0.00277 0.2118 -0.00116 C 0.21614 -0.00324 0.22483 -0.00787 0.22795 -0.01204 " pathEditMode="relative" ptsTypes="fffA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375 0.00232 0.07396 0.00602 0.11129 0.00857 C 0.19254 0.02153 0.27761 0.01621 0.35816 0.01737 C 0.40608 0.02153 0.39063 0.02107 0.46771 0.01737 C 0.47761 0.0169 0.49028 0.01204 0.5 0.01088 C 0.51632 0.00625 0.53264 0.00301 0.54844 -0.00416 C 0.55469 -0.00694 0.56545 -0.00231 0.56129 -0.01296 " pathEditMode="relative" ptsTypes="ffffffA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736 -0.00834 -0.00121 -0.00116 -0.04357 -0.0044 C -0.06093 -0.00579 -0.07795 -0.01019 -0.09513 -0.01297 C -0.11979 -0.01042 -0.14461 -0.00162 -0.16927 0 C -0.18593 0.00115 -0.2026 0.00138 -0.21927 0.00208 C -0.22621 0.00393 -0.23541 0.00648 -0.24201 0.00648 C -0.25538 0.00648 -0.25486 0.00972 -0.25486 0.00208 " pathEditMode="relative" ptsTypes="ffffff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Skola\AppData\Local\Microsoft\Windows\Temporary Internet Files\Content.IE5\8GJUW017\MC900028383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79879" y="609551"/>
            <a:ext cx="3024336" cy="2303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260648"/>
            <a:ext cx="5688632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 autobuse jelo 46 osob. Z toho bylo 16 dětí. </a:t>
            </a:r>
          </a:p>
          <a:p>
            <a:r>
              <a:rPr lang="cs-CZ" sz="2400" dirty="0" smtClean="0"/>
              <a:t>Kolik jelo dospělých  osob?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44134"/>
            <a:ext cx="10018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Výpočet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1450611"/>
            <a:ext cx="1382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46 – 16 =  30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1450611"/>
            <a:ext cx="1008112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40709" y="1455444"/>
            <a:ext cx="389065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1988840"/>
            <a:ext cx="11031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Odpověď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25341" y="1942673"/>
            <a:ext cx="3202543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Dospělých osob bylo 30.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28502" y="1942672"/>
            <a:ext cx="3202543" cy="461665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3455" y="2708920"/>
            <a:ext cx="7402219" cy="101566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Na zastávce vystoupilo 10 dospělých a 4 děti.</a:t>
            </a:r>
          </a:p>
          <a:p>
            <a:r>
              <a:rPr lang="cs-CZ" sz="2000" dirty="0" smtClean="0"/>
              <a:t>Do autobusu pak ještě nastoupilo 8 dospělých osob. </a:t>
            </a:r>
          </a:p>
          <a:p>
            <a:r>
              <a:rPr lang="cs-CZ" sz="2000" dirty="0" smtClean="0"/>
              <a:t>Kolik jelo potom dospělých</a:t>
            </a:r>
            <a:r>
              <a:rPr lang="cs-CZ" sz="2000" dirty="0"/>
              <a:t> </a:t>
            </a:r>
            <a:r>
              <a:rPr lang="cs-CZ" sz="2000" dirty="0" smtClean="0"/>
              <a:t>a kolik dětí? Kolik jelo celkem všech osob?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11559" y="4653136"/>
            <a:ext cx="11290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dospělých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38719" y="4653136"/>
            <a:ext cx="17732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 – 10 + 8  =  28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8582" y="5188550"/>
            <a:ext cx="550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dětí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80159" y="5188550"/>
            <a:ext cx="1431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  -  4  =   12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60032" y="4653136"/>
            <a:ext cx="25695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Dospělých potom jelo 28.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60032" y="5188550"/>
            <a:ext cx="1703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Dětí pak jelo 12.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62701" y="5805264"/>
            <a:ext cx="2452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Celkem dospělých </a:t>
            </a:r>
            <a:r>
              <a:rPr lang="cs-CZ" dirty="0"/>
              <a:t>a</a:t>
            </a:r>
            <a:r>
              <a:rPr lang="cs-CZ" dirty="0" smtClean="0"/>
              <a:t> dětí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29774" y="5805264"/>
            <a:ext cx="1382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28 + 12 =  40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94115" y="5805264"/>
            <a:ext cx="32782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Celkem pak  jelo dále 40 osob.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238719" y="4653136"/>
            <a:ext cx="1382110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620829" y="4653136"/>
            <a:ext cx="391132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540709" y="5188550"/>
            <a:ext cx="1040670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81379" y="5188550"/>
            <a:ext cx="430582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789216" y="5807349"/>
            <a:ext cx="1085349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853381" y="5807349"/>
            <a:ext cx="438103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860032" y="4653136"/>
            <a:ext cx="2535467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860032" y="5188550"/>
            <a:ext cx="1872208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845323" y="5805264"/>
            <a:ext cx="3278285" cy="369332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37" name="Skupina 36"/>
          <p:cNvGrpSpPr/>
          <p:nvPr/>
        </p:nvGrpSpPr>
        <p:grpSpPr>
          <a:xfrm>
            <a:off x="529982" y="3997117"/>
            <a:ext cx="1871038" cy="461473"/>
            <a:chOff x="529982" y="3997117"/>
            <a:chExt cx="1871038" cy="461473"/>
          </a:xfrm>
        </p:grpSpPr>
        <p:grpSp>
          <p:nvGrpSpPr>
            <p:cNvPr id="35" name="Skupina 34"/>
            <p:cNvGrpSpPr/>
            <p:nvPr/>
          </p:nvGrpSpPr>
          <p:grpSpPr>
            <a:xfrm>
              <a:off x="529982" y="3997117"/>
              <a:ext cx="457200" cy="457200"/>
              <a:chOff x="1033849" y="4181783"/>
              <a:chExt cx="457200" cy="457200"/>
            </a:xfrm>
          </p:grpSpPr>
          <p:sp>
            <p:nvSpPr>
              <p:cNvPr id="33" name="Obdélník 32"/>
              <p:cNvSpPr/>
              <p:nvPr/>
            </p:nvSpPr>
            <p:spPr>
              <a:xfrm>
                <a:off x="1033849" y="4181783"/>
                <a:ext cx="457200" cy="4572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TextovéPole 33"/>
              <p:cNvSpPr txBox="1"/>
              <p:nvPr/>
            </p:nvSpPr>
            <p:spPr>
              <a:xfrm>
                <a:off x="1053097" y="4225717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10</a:t>
                </a:r>
                <a:endParaRPr lang="cs-CZ" dirty="0"/>
              </a:p>
            </p:txBody>
          </p:sp>
        </p:grpSp>
        <p:grpSp>
          <p:nvGrpSpPr>
            <p:cNvPr id="41" name="Skupina 40"/>
            <p:cNvGrpSpPr/>
            <p:nvPr/>
          </p:nvGrpSpPr>
          <p:grpSpPr>
            <a:xfrm>
              <a:off x="1943820" y="4001390"/>
              <a:ext cx="457200" cy="457200"/>
              <a:chOff x="1033849" y="4181783"/>
              <a:chExt cx="457200" cy="457200"/>
            </a:xfrm>
          </p:grpSpPr>
          <p:sp>
            <p:nvSpPr>
              <p:cNvPr id="42" name="Obdélník 41"/>
              <p:cNvSpPr/>
              <p:nvPr/>
            </p:nvSpPr>
            <p:spPr>
              <a:xfrm>
                <a:off x="1033849" y="4181783"/>
                <a:ext cx="457200" cy="4572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1053097" y="4225717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10</a:t>
                </a:r>
                <a:endParaRPr lang="cs-CZ" dirty="0"/>
              </a:p>
            </p:txBody>
          </p:sp>
        </p:grpSp>
        <p:grpSp>
          <p:nvGrpSpPr>
            <p:cNvPr id="44" name="Skupina 43"/>
            <p:cNvGrpSpPr/>
            <p:nvPr/>
          </p:nvGrpSpPr>
          <p:grpSpPr>
            <a:xfrm>
              <a:off x="1217791" y="4001390"/>
              <a:ext cx="457200" cy="457200"/>
              <a:chOff x="1033849" y="4181783"/>
              <a:chExt cx="457200" cy="457200"/>
            </a:xfrm>
          </p:grpSpPr>
          <p:sp>
            <p:nvSpPr>
              <p:cNvPr id="45" name="Obdélník 44"/>
              <p:cNvSpPr/>
              <p:nvPr/>
            </p:nvSpPr>
            <p:spPr>
              <a:xfrm>
                <a:off x="1033849" y="4181783"/>
                <a:ext cx="457200" cy="4572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1053097" y="4225717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10</a:t>
                </a:r>
                <a:endParaRPr lang="cs-CZ" dirty="0"/>
              </a:p>
            </p:txBody>
          </p:sp>
        </p:grpSp>
      </p:grpSp>
      <p:grpSp>
        <p:nvGrpSpPr>
          <p:cNvPr id="47" name="Skupina 46"/>
          <p:cNvGrpSpPr/>
          <p:nvPr/>
        </p:nvGrpSpPr>
        <p:grpSpPr>
          <a:xfrm>
            <a:off x="5652120" y="3964851"/>
            <a:ext cx="2564349" cy="457200"/>
            <a:chOff x="5652120" y="3964851"/>
            <a:chExt cx="2564349" cy="457200"/>
          </a:xfrm>
        </p:grpSpPr>
        <p:grpSp>
          <p:nvGrpSpPr>
            <p:cNvPr id="38" name="Skupina 37"/>
            <p:cNvGrpSpPr/>
            <p:nvPr/>
          </p:nvGrpSpPr>
          <p:grpSpPr>
            <a:xfrm>
              <a:off x="5652120" y="3964851"/>
              <a:ext cx="457200" cy="457200"/>
              <a:chOff x="1033849" y="4181783"/>
              <a:chExt cx="457200" cy="457200"/>
            </a:xfrm>
          </p:grpSpPr>
          <p:sp>
            <p:nvSpPr>
              <p:cNvPr id="39" name="Obdélník 38"/>
              <p:cNvSpPr/>
              <p:nvPr/>
            </p:nvSpPr>
            <p:spPr>
              <a:xfrm>
                <a:off x="1033849" y="4181783"/>
                <a:ext cx="457200" cy="4572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1053097" y="4225717"/>
                <a:ext cx="4187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10</a:t>
                </a:r>
                <a:endParaRPr lang="cs-CZ" dirty="0"/>
              </a:p>
            </p:txBody>
          </p:sp>
        </p:grpSp>
        <p:sp>
          <p:nvSpPr>
            <p:cNvPr id="48" name="Ovál 47"/>
            <p:cNvSpPr/>
            <p:nvPr/>
          </p:nvSpPr>
          <p:spPr>
            <a:xfrm>
              <a:off x="7979783" y="4112659"/>
              <a:ext cx="236686" cy="226115"/>
            </a:xfrm>
            <a:prstGeom prst="ellips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7643788" y="4116932"/>
              <a:ext cx="236686" cy="226115"/>
            </a:xfrm>
            <a:prstGeom prst="ellips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vál 49"/>
            <p:cNvSpPr/>
            <p:nvPr/>
          </p:nvSpPr>
          <p:spPr>
            <a:xfrm>
              <a:off x="7277156" y="4080393"/>
              <a:ext cx="236686" cy="226115"/>
            </a:xfrm>
            <a:prstGeom prst="ellips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6913129" y="4080393"/>
              <a:ext cx="236686" cy="226115"/>
            </a:xfrm>
            <a:prstGeom prst="ellips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6563127" y="4080393"/>
              <a:ext cx="236686" cy="226115"/>
            </a:xfrm>
            <a:prstGeom prst="ellips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6237435" y="4080393"/>
              <a:ext cx="236686" cy="226115"/>
            </a:xfrm>
            <a:prstGeom prst="ellips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58" name="Přímá spojnice 57"/>
          <p:cNvCxnSpPr/>
          <p:nvPr/>
        </p:nvCxnSpPr>
        <p:spPr>
          <a:xfrm>
            <a:off x="2028660" y="4045966"/>
            <a:ext cx="287520" cy="36933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262701" y="3947015"/>
            <a:ext cx="2359223" cy="584775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sz="3200" dirty="0"/>
          </a:p>
        </p:txBody>
      </p:sp>
      <p:grpSp>
        <p:nvGrpSpPr>
          <p:cNvPr id="60" name="Skupina 59"/>
          <p:cNvGrpSpPr/>
          <p:nvPr/>
        </p:nvGrpSpPr>
        <p:grpSpPr>
          <a:xfrm>
            <a:off x="-1548680" y="4019630"/>
            <a:ext cx="1316806" cy="547744"/>
            <a:chOff x="-1548680" y="4019630"/>
            <a:chExt cx="1316806" cy="547744"/>
          </a:xfrm>
        </p:grpSpPr>
        <p:sp>
          <p:nvSpPr>
            <p:cNvPr id="36" name="Ovál 35"/>
            <p:cNvSpPr/>
            <p:nvPr/>
          </p:nvSpPr>
          <p:spPr>
            <a:xfrm>
              <a:off x="-1548680" y="4327677"/>
              <a:ext cx="236686" cy="226115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vál 61"/>
            <p:cNvSpPr/>
            <p:nvPr/>
          </p:nvSpPr>
          <p:spPr>
            <a:xfrm>
              <a:off x="-1548680" y="4019630"/>
              <a:ext cx="236686" cy="226115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Ovál 62"/>
            <p:cNvSpPr/>
            <p:nvPr/>
          </p:nvSpPr>
          <p:spPr>
            <a:xfrm>
              <a:off x="-1188640" y="4327678"/>
              <a:ext cx="236686" cy="226115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Ovál 63"/>
            <p:cNvSpPr/>
            <p:nvPr/>
          </p:nvSpPr>
          <p:spPr>
            <a:xfrm>
              <a:off x="-1188640" y="4038817"/>
              <a:ext cx="236686" cy="226115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vál 64"/>
            <p:cNvSpPr/>
            <p:nvPr/>
          </p:nvSpPr>
          <p:spPr>
            <a:xfrm>
              <a:off x="-833393" y="4341258"/>
              <a:ext cx="236686" cy="226115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Ovál 65"/>
            <p:cNvSpPr/>
            <p:nvPr/>
          </p:nvSpPr>
          <p:spPr>
            <a:xfrm>
              <a:off x="-473353" y="4341259"/>
              <a:ext cx="236686" cy="226115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Ovál 66"/>
            <p:cNvSpPr/>
            <p:nvPr/>
          </p:nvSpPr>
          <p:spPr>
            <a:xfrm>
              <a:off x="-828600" y="4041051"/>
              <a:ext cx="236686" cy="226115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Ovál 67"/>
            <p:cNvSpPr/>
            <p:nvPr/>
          </p:nvSpPr>
          <p:spPr>
            <a:xfrm>
              <a:off x="-468560" y="4045966"/>
              <a:ext cx="236686" cy="226115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73" name="Přímá spojnice 72"/>
          <p:cNvCxnSpPr/>
          <p:nvPr/>
        </p:nvCxnSpPr>
        <p:spPr>
          <a:xfrm>
            <a:off x="6904015" y="4080393"/>
            <a:ext cx="288032" cy="27042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7233106" y="4064200"/>
            <a:ext cx="288032" cy="27042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7592442" y="4064200"/>
            <a:ext cx="288032" cy="27042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7954110" y="4050677"/>
            <a:ext cx="288032" cy="27042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TextovéPole 70"/>
          <p:cNvSpPr txBox="1"/>
          <p:nvPr/>
        </p:nvSpPr>
        <p:spPr>
          <a:xfrm>
            <a:off x="5563695" y="3946533"/>
            <a:ext cx="2891689" cy="584775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99463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6.2963E-6 C 0.05816 -0.01158 0.11823 -0.0014 0.17674 -6.2963E-6 C 0.2283 0.00115 0.28003 0.00161 0.33142 0.00231 C 0.3559 0.01226 0.3849 0.01064 0.41007 0.01342 C 0.4283 0.01272 0.4467 0.01319 0.46493 0.0111 C 0.46736 0.01087 0.4691 0.0074 0.4717 0.00671 C 0.47708 0.00508 0.48281 0.00508 0.48837 0.00439 C 0.50417 -0.00626 0.48281 0.00694 0.51007 -0.00232 C 0.51354 -0.00348 0.5184 -0.01112 0.5184 -0.01112 " pathEditMode="relative" ptsTypes="ffffffffA">
                                      <p:cBhvr>
                                        <p:cTn id="62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5" grpId="0" animBg="1"/>
      <p:bldP spid="6" grpId="0" animBg="1"/>
      <p:bldP spid="7" grpId="0"/>
      <p:bldP spid="10" grpId="0" animBg="1"/>
      <p:bldP spid="11" grpId="0" animBg="1"/>
      <p:bldP spid="12" grpId="0"/>
      <p:bldP spid="14" grpId="0"/>
      <p:bldP spid="19" grpId="0"/>
      <p:bldP spid="23" grpId="0" animBg="1"/>
      <p:bldP spid="24" grpId="0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56" grpId="0" animBg="1"/>
      <p:bldP spid="7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3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7212403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279</TotalTime>
  <Words>553</Words>
  <Application>Microsoft Office PowerPoint</Application>
  <PresentationFormat>Předvádění na obrazovce (4:3)</PresentationFormat>
  <Paragraphs>138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Reditelka</cp:lastModifiedBy>
  <cp:revision>34</cp:revision>
  <dcterms:created xsi:type="dcterms:W3CDTF">2012-11-29T16:56:53Z</dcterms:created>
  <dcterms:modified xsi:type="dcterms:W3CDTF">2014-10-20T12:37:16Z</dcterms:modified>
</cp:coreProperties>
</file>