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6" r:id="rId3"/>
    <p:sldId id="257" r:id="rId4"/>
    <p:sldId id="320" r:id="rId5"/>
    <p:sldId id="261" r:id="rId6"/>
    <p:sldId id="304" r:id="rId7"/>
    <p:sldId id="318" r:id="rId8"/>
    <p:sldId id="288" r:id="rId9"/>
    <p:sldId id="308" r:id="rId10"/>
    <p:sldId id="321" r:id="rId11"/>
    <p:sldId id="302" r:id="rId12"/>
    <p:sldId id="294" r:id="rId13"/>
    <p:sldId id="29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>
        <p:scale>
          <a:sx n="95" d="100"/>
          <a:sy n="95" d="100"/>
        </p:scale>
        <p:origin x="-444" y="12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INOVACE_32_Ivan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Olbracht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Ivan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Olbracht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Podkarpatská Rus, levicově zaměřená tvorba, psychologické romány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7739" y="537210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754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Ivan Olbracht </a:t>
            </a:r>
            <a:b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7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1882- 1952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3203" y="2091576"/>
            <a:ext cx="2952328" cy="4542988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vlastním jménem Kamil Zeman, syn spisovatele Antala Staška </a:t>
            </a:r>
          </a:p>
          <a:p>
            <a:r>
              <a:rPr lang="cs-CZ" dirty="0" smtClean="0"/>
              <a:t>matka </a:t>
            </a:r>
            <a:r>
              <a:rPr lang="cs-CZ" dirty="0"/>
              <a:t>pocházela z bohaté židovské rodiny, mluvila německy. Zamilovala se do Staška, naučila česky a nechala se pokřtít. V povídce </a:t>
            </a:r>
            <a:r>
              <a:rPr lang="cs-CZ" b="1" dirty="0"/>
              <a:t>O smutných očích Hany Karadžičové</a:t>
            </a:r>
            <a:r>
              <a:rPr lang="cs-CZ" dirty="0"/>
              <a:t> vzdává Olbracht hold své matce.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7589" y="1825566"/>
            <a:ext cx="5086160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Pomník otce a syna - Ivana Olbrachta a Antala Staška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302357" y="6453336"/>
            <a:ext cx="561662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http://upload.wikimedia.org/wikipedia/commons/thumb/c/ca/Semily_-_souso%C5%A1%C3%AD_Otec_a_syn.jpg/800px-Semily_-_souso%C5%A1%C3%AD_Otec_a_syn.jpg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8474" y="2420888"/>
            <a:ext cx="5184390" cy="3884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693584"/>
            <a:ext cx="6264696" cy="516441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nedokončil </a:t>
            </a:r>
            <a:r>
              <a:rPr lang="cs-CZ" dirty="0"/>
              <a:t>práva a historii, pracoval v levicových novinách (Dělnické listy, Právo lidu, Rudé právo)</a:t>
            </a:r>
          </a:p>
          <a:p>
            <a:r>
              <a:rPr lang="cs-CZ" dirty="0" smtClean="0"/>
              <a:t>člen </a:t>
            </a:r>
            <a:r>
              <a:rPr lang="cs-CZ" dirty="0"/>
              <a:t>KSČ, často pro svoji aktivní činnost vězněn</a:t>
            </a:r>
            <a:r>
              <a:rPr lang="cs-CZ" dirty="0" smtClean="0"/>
              <a:t>. Pro </a:t>
            </a:r>
            <a:r>
              <a:rPr lang="cs-CZ" dirty="0"/>
              <a:t>nesouhlas s politikou K. Gottwalda byl dočasně vyloučen ze strany.</a:t>
            </a:r>
          </a:p>
          <a:p>
            <a:r>
              <a:rPr lang="cs-CZ" dirty="0"/>
              <a:t>Po válce působil v mnoha vysokých </a:t>
            </a:r>
            <a:r>
              <a:rPr lang="cs-CZ" dirty="0" smtClean="0"/>
              <a:t>stranických </a:t>
            </a:r>
            <a:r>
              <a:rPr lang="cs-CZ" dirty="0"/>
              <a:t>funkcích</a:t>
            </a:r>
          </a:p>
          <a:p>
            <a:r>
              <a:rPr lang="cs-CZ" dirty="0" smtClean="0"/>
              <a:t>ve </a:t>
            </a:r>
            <a:r>
              <a:rPr lang="cs-CZ" dirty="0"/>
              <a:t>30. letech často pobýval na Podkarpatské Ukrajině, tento kraj si ho získal svou syrovostí, nedotčeností přírody. Zasadil sem děj několika svých děl.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329" y="5214520"/>
            <a:ext cx="1944216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Fotografie Ivana Olbrachta z roku 1929</a:t>
            </a:r>
          </a:p>
        </p:txBody>
      </p:sp>
      <p:pic>
        <p:nvPicPr>
          <p:cNvPr id="6146" name="Picture 2" descr="Soubor:Ivan Olbracht 19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329" y="2132856"/>
            <a:ext cx="194421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1469" y="6158408"/>
            <a:ext cx="17099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http://upload.wikimedia.org/wikipedia/commons/5/5e/Ivan_Olbracht_1929.jpg</a:t>
            </a:r>
          </a:p>
        </p:txBody>
      </p:sp>
    </p:spTree>
    <p:extLst>
      <p:ext uri="{BB962C8B-B14F-4D97-AF65-F5344CB8AC3E}">
        <p14:creationId xmlns:p14="http://schemas.microsoft.com/office/powerpoint/2010/main" xmlns="" val="28824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Rysy </a:t>
            </a:r>
          </a:p>
          <a:p>
            <a:pPr marL="446088" indent="-446088">
              <a:buNone/>
            </a:pPr>
            <a:r>
              <a:rPr lang="cs-CZ" dirty="0"/>
              <a:t>1. </a:t>
            </a:r>
            <a:r>
              <a:rPr lang="cs-CZ" dirty="0" smtClean="0"/>
              <a:t>baladičnost</a:t>
            </a:r>
            <a:r>
              <a:rPr lang="cs-CZ" dirty="0"/>
              <a:t>, spojuje realitu a mýtus, legendy</a:t>
            </a:r>
          </a:p>
          <a:p>
            <a:pPr marL="446088" indent="-446088">
              <a:buNone/>
            </a:pPr>
            <a:r>
              <a:rPr lang="cs-CZ" dirty="0"/>
              <a:t>2.	věnuje se jedincům, </a:t>
            </a:r>
            <a:r>
              <a:rPr lang="cs-CZ" dirty="0" smtClean="0"/>
              <a:t>kteří </a:t>
            </a:r>
            <a:r>
              <a:rPr lang="cs-CZ" dirty="0"/>
              <a:t>se liší od společnosti (vyděděnci, rebelové, lidé z jiných náboženských komunit).</a:t>
            </a:r>
          </a:p>
          <a:p>
            <a:pPr marL="446088" indent="-446088">
              <a:buNone/>
            </a:pPr>
            <a:r>
              <a:rPr lang="cs-CZ" dirty="0"/>
              <a:t>3.	Prokreslená psychologie postav</a:t>
            </a:r>
          </a:p>
          <a:p>
            <a:pPr marL="446088" indent="-446088">
              <a:buNone/>
            </a:pPr>
            <a:r>
              <a:rPr lang="cs-CZ" dirty="0"/>
              <a:t>4.	vliv Podkarpatské Rusi</a:t>
            </a:r>
          </a:p>
        </p:txBody>
      </p:sp>
      <p:sp>
        <p:nvSpPr>
          <p:cNvPr id="5" name="Obdélník 4"/>
          <p:cNvSpPr/>
          <p:nvPr/>
        </p:nvSpPr>
        <p:spPr>
          <a:xfrm>
            <a:off x="5632876" y="6371904"/>
            <a:ext cx="273630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http://img.karaoke-lyrics.net/img/artists/14246/balada-pro-banditu-172922.jpg</a:t>
            </a:r>
          </a:p>
        </p:txBody>
      </p:sp>
      <p:pic>
        <p:nvPicPr>
          <p:cNvPr id="1026" name="Picture 2" descr="http://img.karaoke-lyrics.net/img/artists/14246/balada-pro-banditu-1729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6028" y="1844824"/>
            <a:ext cx="3810000" cy="382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96028" y="5848684"/>
            <a:ext cx="3810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/>
              <a:t>Muzikál a film Petra Uhdeho na motivy románu Ivana Olbrachta Nikola Šuhaj loupežníka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072" y="1643100"/>
            <a:ext cx="8352928" cy="17619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Anna proletářka</a:t>
            </a:r>
          </a:p>
          <a:p>
            <a:r>
              <a:rPr lang="cs-CZ" dirty="0"/>
              <a:t>původně vycházel časopisecky, příběh venkovské dívky, která přichází do Prahy za prací. Zamiluje se do Toníka a stává se z ní uvědomělá proletářka. Kniha nemá uměleckou hodnotu, je to politická agitka. Po roce 1948 se Anna stala typem uvědomělé ženy - soudružky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55776" y="3212976"/>
            <a:ext cx="6336704" cy="313978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/>
              <a:t>O zlých samotářích</a:t>
            </a:r>
          </a:p>
          <a:p>
            <a:r>
              <a:rPr lang="cs-CZ" dirty="0"/>
              <a:t>3 povídky, osudy společenských vyděděnců, musí se živit, jak to jde, to je zahání do izolace. Nejznámější je povídka Bratr </a:t>
            </a:r>
            <a:r>
              <a:rPr lang="cs-CZ" dirty="0" err="1"/>
              <a:t>Žak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Žalář nejtemnější</a:t>
            </a:r>
          </a:p>
          <a:p>
            <a:r>
              <a:rPr lang="cs-CZ" dirty="0"/>
              <a:t>psychologický příběh. Policejní komisař oslepne a nevěří, že mu žena zůstane věrná. Je až chorobně žárlivý, nešťastný, jeho žalářem je jeho sobectví, žárlivost a nakonec i osamění (manželství se rozpadne).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60" r="14480"/>
          <a:stretch/>
        </p:blipFill>
        <p:spPr bwMode="auto">
          <a:xfrm>
            <a:off x="683568" y="3284984"/>
            <a:ext cx="168021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19486" y="5853082"/>
            <a:ext cx="17430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http://im9.cz/iR/importprodukt-orig/55b/55b3d2e168368c82df2fa3567ebfb8ae--mmf250x250.jpg</a:t>
            </a:r>
          </a:p>
        </p:txBody>
      </p:sp>
    </p:spTree>
    <p:extLst>
      <p:ext uri="{BB962C8B-B14F-4D97-AF65-F5344CB8AC3E}">
        <p14:creationId xmlns:p14="http://schemas.microsoft.com/office/powerpoint/2010/main" xmlns="" val="272914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4010" y="1844824"/>
            <a:ext cx="8192446" cy="489654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Podivné </a:t>
            </a:r>
            <a:r>
              <a:rPr lang="cs-CZ" b="1" dirty="0"/>
              <a:t>přátelství herce </a:t>
            </a:r>
            <a:r>
              <a:rPr lang="cs-CZ" b="1" dirty="0" smtClean="0"/>
              <a:t>Jesenia</a:t>
            </a:r>
          </a:p>
          <a:p>
            <a:r>
              <a:rPr lang="cs-CZ" dirty="0" smtClean="0"/>
              <a:t>odehrává </a:t>
            </a:r>
            <a:r>
              <a:rPr lang="cs-CZ" dirty="0"/>
              <a:t>se na pozadí války, jde o příběh 2 přátel, herců.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Jsou </a:t>
            </a:r>
            <a:r>
              <a:rPr lang="cs-CZ" dirty="0"/>
              <a:t>velice odlišní: Jiří Jesenius je ukázněný, intelektuální,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zodpovědný</a:t>
            </a:r>
            <a:r>
              <a:rPr lang="cs-CZ" dirty="0"/>
              <a:t>. Jan Veselý – vášnivý romantik, neukázněný,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neklidný</a:t>
            </a:r>
            <a:r>
              <a:rPr lang="cs-CZ" dirty="0"/>
              <a:t>, jeho živelné herectví je o to lepší. Lidem okolo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často </a:t>
            </a:r>
            <a:r>
              <a:rPr lang="cs-CZ" dirty="0"/>
              <a:t>přináší utrpení (zabil člověka, opustil ženu, která ho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milovala</a:t>
            </a:r>
            <a:r>
              <a:rPr lang="cs-CZ" dirty="0"/>
              <a:t>) Umírá na frontě. Jesenius se jím nechává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částečně </a:t>
            </a:r>
            <a:r>
              <a:rPr lang="cs-CZ" dirty="0"/>
              <a:t>ovlivnit a nakonec se postará o milenku Kláru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její dítě.</a:t>
            </a:r>
          </a:p>
          <a:p>
            <a:pPr marL="0" indent="0">
              <a:buNone/>
            </a:pPr>
            <a:r>
              <a:rPr lang="cs-CZ" b="1" dirty="0" smtClean="0"/>
              <a:t>Zamřížované</a:t>
            </a:r>
            <a:r>
              <a:rPr lang="cs-CZ" dirty="0" smtClean="0"/>
              <a:t> </a:t>
            </a:r>
            <a:r>
              <a:rPr lang="cs-CZ" b="1" dirty="0" smtClean="0"/>
              <a:t>zrcadlo</a:t>
            </a:r>
          </a:p>
          <a:p>
            <a:r>
              <a:rPr lang="cs-CZ" dirty="0" smtClean="0"/>
              <a:t>příběhy </a:t>
            </a:r>
            <a:r>
              <a:rPr lang="cs-CZ" dirty="0"/>
              <a:t>tří vězňů a dozorce, rysy reportáže</a:t>
            </a:r>
          </a:p>
          <a:p>
            <a:pPr marL="0" indent="0">
              <a:buNone/>
            </a:pPr>
            <a:r>
              <a:rPr lang="cs-CZ" b="1" dirty="0" smtClean="0"/>
              <a:t>Nikola </a:t>
            </a:r>
            <a:r>
              <a:rPr lang="cs-CZ" b="1" dirty="0"/>
              <a:t>Šuhaj loupežník </a:t>
            </a:r>
          </a:p>
          <a:p>
            <a:r>
              <a:rPr lang="cs-CZ" dirty="0"/>
              <a:t>baladický příběh z Podkarpatské Rusi, napsaný na základě legendy o zbojníkovi Nikolu Šuhajovi. Legendu propojil se skutečnými životopisnými fakty, svědectvím pamětníků a soudními záznamy o tomto případu. Důležitou roli hrají pohádkové a folklórní motivy</a:t>
            </a:r>
          </a:p>
          <a:p>
            <a:r>
              <a:rPr lang="cs-CZ" dirty="0"/>
              <a:t>Nikola zběhne z války, ožení se s milovanou Eržikou, skrývá se v lese a živí se jako zbojník.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0808"/>
            <a:ext cx="1731963" cy="264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103293" y="4375657"/>
            <a:ext cx="1565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http://www2.bookfan-static.eu/images/cover/book/1/1/6/3/8/9/Podivne-pratelstvi-herce-Jesenia-Ivan-Olbracht---w-220-h-null.jpeg</a:t>
            </a:r>
          </a:p>
        </p:txBody>
      </p:sp>
    </p:spTree>
    <p:extLst>
      <p:ext uri="{BB962C8B-B14F-4D97-AF65-F5344CB8AC3E}">
        <p14:creationId xmlns:p14="http://schemas.microsoft.com/office/powerpoint/2010/main" xmlns="" val="241293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Nikola Šuhaj loupežník - úryvek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08912" cy="5040560"/>
          </a:xfrm>
        </p:spPr>
        <p:txBody>
          <a:bodyPr numCol="1">
            <a:normAutofit fontScale="62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Segoe Print" pitchFamily="2" charset="0"/>
              </a:rPr>
              <a:t>Nikola </a:t>
            </a:r>
            <a:r>
              <a:rPr lang="cs-CZ" sz="2800" dirty="0">
                <a:latin typeface="Segoe Print" pitchFamily="2" charset="0"/>
              </a:rPr>
              <a:t>Šuhaj se vrátil.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Utekl z války. Domů. Do svých hor. Neboť ony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jsou </a:t>
            </a:r>
            <a:r>
              <a:rPr lang="cs-CZ" sz="2800" dirty="0">
                <a:latin typeface="Segoe Print" pitchFamily="2" charset="0"/>
              </a:rPr>
              <a:t>jediné, které stojí za to, aby se po nich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stýskalo</a:t>
            </a:r>
            <a:r>
              <a:rPr lang="cs-CZ" sz="2800" dirty="0">
                <a:latin typeface="Segoe Print" pitchFamily="2" charset="0"/>
              </a:rPr>
              <a:t>.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Koločava! Koločava!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Jak sladké jméno a jak chutná na jazyku!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Stál na noční silnici a sál mléčnou vůni Koločavy.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Tma byla </a:t>
            </a:r>
            <a:r>
              <a:rPr lang="cs-CZ" sz="2800" dirty="0">
                <a:latin typeface="Segoe Print" pitchFamily="2" charset="0"/>
              </a:rPr>
              <a:t>tvrdá jako kamení a v ní žlutě blýskalo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několik okének </a:t>
            </a:r>
            <a:r>
              <a:rPr lang="cs-CZ" sz="2800" dirty="0">
                <a:latin typeface="Segoe Print" pitchFamily="2" charset="0"/>
              </a:rPr>
              <a:t>jako lístky kyzu v uhlu. Do ticha zněly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duté údery </a:t>
            </a:r>
            <a:r>
              <a:rPr lang="cs-CZ" sz="2800" dirty="0">
                <a:latin typeface="Segoe Print" pitchFamily="2" charset="0"/>
              </a:rPr>
              <a:t>dřev mlýnské stoupy, která stlouká vlněné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tkanivo </a:t>
            </a:r>
            <a:r>
              <a:rPr lang="cs-CZ" sz="2800" dirty="0">
                <a:latin typeface="Segoe Print" pitchFamily="2" charset="0"/>
              </a:rPr>
              <a:t>domáckých stavů a již jest slyšeti jen v noci.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Tmou </a:t>
            </a:r>
            <a:r>
              <a:rPr lang="cs-CZ" sz="2800" dirty="0">
                <a:latin typeface="Segoe Print" pitchFamily="2" charset="0"/>
              </a:rPr>
              <a:t>prošla holčička, nesoucí na velké lopatě z chýše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do </a:t>
            </a:r>
            <a:r>
              <a:rPr lang="cs-CZ" sz="2800" dirty="0">
                <a:latin typeface="Segoe Print" pitchFamily="2" charset="0"/>
              </a:rPr>
              <a:t>chýše řeřavé uhlí, ale byla osvětlena jen tvář a prsa </a:t>
            </a:r>
            <a:r>
              <a:rPr lang="cs-CZ" sz="2800" dirty="0" smtClean="0">
                <a:latin typeface="Segoe Print" pitchFamily="2" charset="0"/>
              </a:rPr>
              <a:t/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dítěte</a:t>
            </a:r>
            <a:r>
              <a:rPr lang="cs-CZ" sz="2800" dirty="0">
                <a:latin typeface="Segoe Print" pitchFamily="2" charset="0"/>
              </a:rPr>
              <a:t>, ostatního těla viděti nebylo.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Koločava! Koločava!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Bylo s podivem, jak vše to byl on sám: ten vzduch, který sál a vydechoval, tma se zlatými lístky, jejíž byl součástí, i svítící děvčátko, které se objevilo jen na chvíli. A tupé údery mlýnské stoupy vycházely  z jeho prsou.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Šel domů. </a:t>
            </a: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>
              <a:latin typeface="Segoe Print" pitchFamily="2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8140" y="1772816"/>
            <a:ext cx="1954340" cy="2605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092280" y="4399728"/>
            <a:ext cx="16561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www.google.com/imgres?um=1&amp;hl=cs&amp;client=firefox-a&amp;sa=N&amp;tbo=d&amp;rls=org.mozilla:cs:official&amp;channel=fflb&amp;biw=1440&amp;bih=752&amp;tbm=isch&amp;tbnid=AWjoJqkLkv7TuM:&amp;imgrefurl=http://www.dantikvariat.cz/olbracht-ivan/nikola-suhaj-loupeznik-109615&amp;docid=IBBeBgZ36RqQeM&amp;imgurl=http://www.dantikvariat.cz/nahled/obr/obr_109615.jpg&amp;w=300&amp;h=400&amp;ei=4M-_UOenO5TP4QS-toC4Bw&amp;zoom=1&amp;iact=hc&amp;vpx=665&amp;vpy=4&amp;dur=1707&amp;hovh=259&amp;hovw=194&amp;tx=103&amp;ty=143&amp;sig=102086562340393118625&amp;page=1&amp;tbnh=136&amp;tbnw=95&amp;start=0&amp;ndsp=40&amp;ved=1t:429,r:5,s:0,i:99</a:t>
            </a:r>
          </a:p>
        </p:txBody>
      </p:sp>
    </p:spTree>
    <p:extLst>
      <p:ext uri="{BB962C8B-B14F-4D97-AF65-F5344CB8AC3E}">
        <p14:creationId xmlns:p14="http://schemas.microsoft.com/office/powerpoint/2010/main" xmlns="" val="374522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v době okupace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08912" cy="4923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Golet v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údolí</a:t>
            </a:r>
          </a:p>
          <a:p>
            <a:r>
              <a:rPr lang="cs-CZ" sz="2300" dirty="0" smtClean="0"/>
              <a:t>příběhy </a:t>
            </a:r>
            <a:r>
              <a:rPr lang="cs-CZ" sz="2300" dirty="0"/>
              <a:t>z </a:t>
            </a:r>
            <a:r>
              <a:rPr lang="cs-CZ" sz="2300" dirty="0" smtClean="0"/>
              <a:t>ortodoxní </a:t>
            </a:r>
            <a:r>
              <a:rPr lang="cs-CZ" sz="2300" dirty="0"/>
              <a:t>židovské osady. Obsahuje 3 texty, nejvýznamnější je </a:t>
            </a:r>
            <a:r>
              <a:rPr lang="cs-CZ" sz="2300" dirty="0" smtClean="0"/>
              <a:t>povídka</a:t>
            </a:r>
          </a:p>
          <a:p>
            <a:pPr marL="0" indent="0">
              <a:buNone/>
            </a:pP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smutných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očích Hany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Karadžičové</a:t>
            </a:r>
          </a:p>
          <a:p>
            <a:r>
              <a:rPr lang="cs-CZ" sz="2300" dirty="0" smtClean="0"/>
              <a:t>příběh </a:t>
            </a:r>
            <a:r>
              <a:rPr lang="cs-CZ" sz="2300" dirty="0"/>
              <a:t>dívky z </a:t>
            </a:r>
            <a:r>
              <a:rPr lang="cs-CZ" sz="2300" dirty="0" smtClean="0"/>
              <a:t>ortodoxní </a:t>
            </a:r>
            <a:r>
              <a:rPr lang="cs-CZ" sz="2300" dirty="0"/>
              <a:t>rodiny, zamiluje se do </a:t>
            </a:r>
            <a:r>
              <a:rPr lang="cs-CZ" sz="2300" dirty="0" smtClean="0"/>
              <a:t/>
            </a:r>
            <a:br>
              <a:rPr lang="cs-CZ" sz="2300" dirty="0" smtClean="0"/>
            </a:br>
            <a:r>
              <a:rPr lang="cs-CZ" sz="2300" dirty="0" smtClean="0"/>
              <a:t>odpadlíka </a:t>
            </a:r>
            <a:r>
              <a:rPr lang="cs-CZ" sz="2300" dirty="0"/>
              <a:t>od víry</a:t>
            </a:r>
            <a:r>
              <a:rPr lang="cs-CZ" sz="2300" dirty="0" smtClean="0"/>
              <a:t>. Rodina </a:t>
            </a:r>
            <a:r>
              <a:rPr lang="cs-CZ" sz="2300" dirty="0"/>
              <a:t>dívku prohlásí za mrtvou, </a:t>
            </a:r>
            <a:r>
              <a:rPr lang="cs-CZ" sz="2300" dirty="0" smtClean="0"/>
              <a:t/>
            </a:r>
            <a:br>
              <a:rPr lang="cs-CZ" sz="2300" dirty="0" smtClean="0"/>
            </a:br>
            <a:r>
              <a:rPr lang="cs-CZ" sz="2300" dirty="0" smtClean="0"/>
              <a:t>dá </a:t>
            </a:r>
            <a:r>
              <a:rPr lang="cs-CZ" sz="2300" dirty="0"/>
              <a:t>ji do klatby. Ztrácí tak rodinu i domov.</a:t>
            </a:r>
          </a:p>
          <a:p>
            <a:pPr marL="2239963" indent="-182563">
              <a:buNone/>
            </a:pP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Hory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staletí</a:t>
            </a:r>
          </a:p>
          <a:p>
            <a:pPr marL="2239963" indent="-182563"/>
            <a:r>
              <a:rPr lang="cs-CZ" sz="2300" dirty="0" smtClean="0"/>
              <a:t>reportáže </a:t>
            </a:r>
            <a:r>
              <a:rPr lang="cs-CZ" sz="2300" dirty="0"/>
              <a:t>z </a:t>
            </a:r>
            <a:r>
              <a:rPr lang="cs-CZ" sz="2300" dirty="0" smtClean="0"/>
              <a:t>Podkarpatské </a:t>
            </a:r>
            <a:r>
              <a:rPr lang="cs-CZ" sz="2300" dirty="0"/>
              <a:t>Rusi </a:t>
            </a:r>
          </a:p>
        </p:txBody>
      </p:sp>
      <p:pic>
        <p:nvPicPr>
          <p:cNvPr id="5" name="Picture 2" descr="http://gonet.cz/~tri65dnigalerie/porad_booklet/250/d/d0dbf80ad69d172c2d51bb08ab005f2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772816"/>
            <a:ext cx="14859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2280" y="4293096"/>
            <a:ext cx="1874450" cy="7386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/>
              <a:t>Obal DVD stejnojmenného filmu režiséra Zeno Dostála</a:t>
            </a:r>
            <a:endParaRPr lang="cs-CZ" sz="1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41"/>
          <a:stretch/>
        </p:blipFill>
        <p:spPr bwMode="auto">
          <a:xfrm>
            <a:off x="765810" y="4581128"/>
            <a:ext cx="1394683" cy="2036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270016" y="6092742"/>
            <a:ext cx="457200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1400" dirty="0" smtClean="0"/>
              <a:t>Film z r. </a:t>
            </a:r>
            <a:r>
              <a:rPr lang="sv-SE" sz="1400" dirty="0" smtClean="0"/>
              <a:t>1999</a:t>
            </a:r>
            <a:r>
              <a:rPr lang="cs-CZ" sz="1400" dirty="0" smtClean="0"/>
              <a:t> natočený na motivy románu O smutných očích Hany Karadžičové režisérem K</a:t>
            </a:r>
            <a:r>
              <a:rPr lang="sv-SE" sz="1400" dirty="0" smtClean="0"/>
              <a:t>arl</a:t>
            </a:r>
            <a:r>
              <a:rPr lang="cs-CZ" sz="1400" dirty="0" err="1" smtClean="0"/>
              <a:t>em</a:t>
            </a:r>
            <a:r>
              <a:rPr lang="sv-SE" sz="1400" dirty="0" smtClean="0"/>
              <a:t> Kachyň</a:t>
            </a:r>
            <a:r>
              <a:rPr lang="cs-CZ" sz="1400" dirty="0" smtClean="0"/>
              <a:t>ou</a:t>
            </a:r>
            <a:r>
              <a:rPr lang="sv-SE" sz="1400" dirty="0" smtClean="0"/>
              <a:t> </a:t>
            </a:r>
            <a:endParaRPr lang="sv-SE" sz="1400" dirty="0"/>
          </a:p>
        </p:txBody>
      </p:sp>
      <p:sp>
        <p:nvSpPr>
          <p:cNvPr id="8" name="Obdélník 7"/>
          <p:cNvSpPr/>
          <p:nvPr/>
        </p:nvSpPr>
        <p:spPr>
          <a:xfrm>
            <a:off x="7079724" y="5031760"/>
            <a:ext cx="188700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http://gonet.cz/~tri65dnigalerie/porad_booklet/250/d/d0dbf80ad69d172c2d51bb08ab005f2a.jpg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60858" y="5805264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" dirty="0"/>
              <a:t>http://3.bp.blogspot.com/-BBAAjG8UJvw/TfSl5wvBOgI/AAAAAAAAa_A/vnkRMeOyf5M/s1600/Hanele.jpg</a:t>
            </a:r>
          </a:p>
        </p:txBody>
      </p:sp>
    </p:spTree>
    <p:extLst>
      <p:ext uri="{BB962C8B-B14F-4D97-AF65-F5344CB8AC3E}">
        <p14:creationId xmlns:p14="http://schemas.microsoft.com/office/powerpoint/2010/main" xmlns="" val="35037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pro mládež a děti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08912" cy="4923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u="sng" dirty="0"/>
              <a:t>Pro mládež a děti zpracoval: </a:t>
            </a:r>
          </a:p>
          <a:p>
            <a:pPr marL="0" indent="0">
              <a:buNone/>
            </a:pPr>
            <a:r>
              <a:rPr lang="cs-CZ" sz="2300" b="1" dirty="0"/>
              <a:t>Biblické </a:t>
            </a:r>
            <a:r>
              <a:rPr lang="cs-CZ" sz="2300" b="1" dirty="0" smtClean="0"/>
              <a:t>příběhy</a:t>
            </a:r>
          </a:p>
          <a:p>
            <a:r>
              <a:rPr lang="cs-CZ" sz="2300" dirty="0" smtClean="0"/>
              <a:t>převyprávěné příběhy biblické dějepravy</a:t>
            </a:r>
          </a:p>
          <a:p>
            <a:pPr marL="0" indent="0">
              <a:buNone/>
            </a:pPr>
            <a:r>
              <a:rPr lang="cs-CZ" sz="2300" b="1" dirty="0" smtClean="0"/>
              <a:t>Ze </a:t>
            </a:r>
            <a:r>
              <a:rPr lang="cs-CZ" sz="2300" b="1" dirty="0"/>
              <a:t>starých </a:t>
            </a:r>
            <a:r>
              <a:rPr lang="cs-CZ" sz="2300" b="1" dirty="0" smtClean="0"/>
              <a:t>letopisů</a:t>
            </a:r>
          </a:p>
          <a:p>
            <a:r>
              <a:rPr lang="cs-CZ" sz="2300" dirty="0" smtClean="0"/>
              <a:t>převyprávění klasických českých pověstí</a:t>
            </a:r>
          </a:p>
          <a:p>
            <a:pPr marL="2960688" indent="-538163">
              <a:buNone/>
            </a:pPr>
            <a:r>
              <a:rPr lang="cs-CZ" sz="2300" b="1" dirty="0" smtClean="0"/>
              <a:t>Dobyvatel</a:t>
            </a:r>
          </a:p>
          <a:p>
            <a:pPr marL="2960688" indent="-538163"/>
            <a:r>
              <a:rPr lang="cs-CZ" sz="2300" dirty="0" smtClean="0"/>
              <a:t>o </a:t>
            </a:r>
            <a:r>
              <a:rPr lang="cs-CZ" sz="2300" dirty="0"/>
              <a:t>dobytí Mexika, </a:t>
            </a:r>
            <a:r>
              <a:rPr lang="cs-CZ" sz="2300" dirty="0" smtClean="0"/>
              <a:t/>
            </a:r>
            <a:br>
              <a:rPr lang="cs-CZ" sz="2300" dirty="0" smtClean="0"/>
            </a:br>
            <a:r>
              <a:rPr lang="cs-CZ" sz="2300" dirty="0" smtClean="0"/>
              <a:t>převyprávěné </a:t>
            </a:r>
            <a:r>
              <a:rPr lang="cs-CZ" sz="2300" dirty="0"/>
              <a:t>dílo </a:t>
            </a:r>
            <a:r>
              <a:rPr lang="cs-CZ" sz="2300" dirty="0" smtClean="0"/>
              <a:t/>
            </a:r>
            <a:br>
              <a:rPr lang="cs-CZ" sz="2300" dirty="0" smtClean="0"/>
            </a:br>
            <a:r>
              <a:rPr lang="cs-CZ" sz="2300" dirty="0" smtClean="0"/>
              <a:t>W</a:t>
            </a:r>
            <a:r>
              <a:rPr lang="cs-CZ" sz="2300" dirty="0"/>
              <a:t>. </a:t>
            </a:r>
            <a:r>
              <a:rPr lang="cs-CZ" sz="2300" dirty="0" err="1"/>
              <a:t>Prescotta</a:t>
            </a:r>
            <a:endParaRPr lang="cs-CZ" sz="2300" dirty="0"/>
          </a:p>
          <a:p>
            <a:pPr marL="2960688" indent="-538163">
              <a:buNone/>
            </a:pPr>
            <a:r>
              <a:rPr lang="cs-CZ" sz="2300" b="1" dirty="0"/>
              <a:t>O mudrci </a:t>
            </a:r>
            <a:r>
              <a:rPr lang="cs-CZ" sz="2300" b="1" dirty="0" err="1" smtClean="0"/>
              <a:t>Bidpajovi</a:t>
            </a:r>
            <a:r>
              <a:rPr lang="cs-CZ" sz="2300" b="1" dirty="0" smtClean="0"/>
              <a:t> </a:t>
            </a:r>
            <a:r>
              <a:rPr lang="cs-CZ" sz="2300" b="1" dirty="0"/>
              <a:t>a jeho </a:t>
            </a:r>
            <a:r>
              <a:rPr lang="cs-CZ" sz="2300" b="1" dirty="0" smtClean="0"/>
              <a:t>zvířátkách</a:t>
            </a:r>
          </a:p>
          <a:p>
            <a:pPr marL="2960688" indent="-538163"/>
            <a:r>
              <a:rPr lang="cs-CZ" sz="2300" dirty="0" smtClean="0"/>
              <a:t>staroindické </a:t>
            </a:r>
            <a:r>
              <a:rPr lang="cs-CZ" sz="2300" dirty="0"/>
              <a:t>bajky</a:t>
            </a:r>
          </a:p>
          <a:p>
            <a:pPr marL="2239963" indent="-182563"/>
            <a:endParaRPr lang="cs-CZ" sz="23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09038"/>
            <a:ext cx="2059881" cy="2963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1048"/>
            <a:ext cx="1969829" cy="2474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1550" y="6453336"/>
            <a:ext cx="2286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http://www.antikvariatolomouc.cz/image/product/800:600/jpg/11290/o-mudrci-bidpajovi-a-jeho-zviratkach.jpg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71208" y="4747426"/>
            <a:ext cx="1637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http://www2.bookfan-static.eu/images/cover/book/3/9/7/9/3/Biblicke-pribehy-Ivan-Olbracht---w-246-h-354.jpg</a:t>
            </a:r>
          </a:p>
        </p:txBody>
      </p:sp>
    </p:spTree>
    <p:extLst>
      <p:ext uri="{BB962C8B-B14F-4D97-AF65-F5344CB8AC3E}">
        <p14:creationId xmlns:p14="http://schemas.microsoft.com/office/powerpoint/2010/main" xmlns="" val="96268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19610" y="5805264"/>
            <a:ext cx="23340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http://upload.wikimedia.org/wikipedia/commons/thumb/d/d1/Pomn%C3%ADk_Ivana_Olbrachta_v_Kolo%C4%8Dav%C4%9B.jpg/220px-Pomn%C3%ADk_Ivana_Olbrachta_v_Kolo%C4%8Dav%C4%9B.jpg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79317" y="5398156"/>
            <a:ext cx="341465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Busta Ivana Olbrachta v Koločavě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317" y="692696"/>
            <a:ext cx="3414655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 descr="http://upload.wikimedia.org/wikipedia/commons/thumb/6/68/Nikola-Suhaj-hrob.JPG/220px-Nikola-Suhaj-hro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700808"/>
            <a:ext cx="2729961" cy="363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292079" y="1222013"/>
            <a:ext cx="2729961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600" dirty="0"/>
              <a:t>Hrob Nikoly Šuhaje v Koločavě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16021" y="5424899"/>
            <a:ext cx="208207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http://cs.wikipedia.org/wiki/Soubor:Nikola-Suhaj-hrob.JPG</a:t>
            </a:r>
          </a:p>
        </p:txBody>
      </p:sp>
    </p:spTree>
    <p:extLst>
      <p:ext uri="{BB962C8B-B14F-4D97-AF65-F5344CB8AC3E}">
        <p14:creationId xmlns:p14="http://schemas.microsoft.com/office/powerpoint/2010/main" xmlns="" val="35742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Jmenujte psychologické romány I. </a:t>
            </a:r>
            <a:r>
              <a:rPr lang="cs-CZ" dirty="0" err="1" smtClean="0"/>
              <a:t>Olbrachta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Co se mu líbilo na Podkarpatské Rusi?</a:t>
            </a:r>
          </a:p>
          <a:p>
            <a:r>
              <a:rPr lang="cs-CZ" dirty="0" smtClean="0"/>
              <a:t>Jaký byl jeho vztah k židovství?</a:t>
            </a:r>
          </a:p>
          <a:p>
            <a:r>
              <a:rPr lang="cs-CZ" dirty="0" smtClean="0"/>
              <a:t>Podle kterých děl vznikly později filmy?</a:t>
            </a:r>
          </a:p>
          <a:p>
            <a:r>
              <a:rPr lang="cs-CZ" dirty="0" smtClean="0"/>
              <a:t>Která díla věnoval dětem?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978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5.12.2012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IVAN OLBRACHT. </a:t>
            </a:r>
            <a:r>
              <a:rPr lang="cs-CZ" sz="3200" dirty="0" smtClean="0"/>
              <a:t>Nikola </a:t>
            </a:r>
            <a:r>
              <a:rPr lang="cs-CZ" sz="3200" dirty="0" err="1" smtClean="0"/>
              <a:t>Šuhaj</a:t>
            </a:r>
            <a:r>
              <a:rPr lang="cs-CZ" sz="3200" smtClean="0"/>
              <a:t> </a:t>
            </a:r>
            <a:r>
              <a:rPr lang="cs-CZ" sz="3200" smtClean="0"/>
              <a:t>loupežník.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</a:t>
            </a:r>
            <a:r>
              <a:rPr lang="cs-CZ" sz="3200" dirty="0" err="1" smtClean="0"/>
              <a:t>Maťa</a:t>
            </a:r>
            <a:r>
              <a:rPr lang="cs-CZ" sz="3200" dirty="0" smtClean="0"/>
              <a:t>, 2005. ISBN 80-7287-103-X.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35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698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Ivan Olbracht  </vt:lpstr>
      <vt:lpstr>Život</vt:lpstr>
      <vt:lpstr>Život</vt:lpstr>
      <vt:lpstr>Tvorba</vt:lpstr>
      <vt:lpstr>Tvorba</vt:lpstr>
      <vt:lpstr>Tvorba</vt:lpstr>
      <vt:lpstr>Nikola Šuhaj loupežník - úryvek</vt:lpstr>
      <vt:lpstr>Tvorba v době okupace</vt:lpstr>
      <vt:lpstr>Tvorba pro mládež a děti</vt:lpstr>
      <vt:lpstr>Snímek 11</vt:lpstr>
      <vt:lpstr>Otázky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64</cp:revision>
  <dcterms:created xsi:type="dcterms:W3CDTF">2011-02-02T19:28:22Z</dcterms:created>
  <dcterms:modified xsi:type="dcterms:W3CDTF">2012-12-06T09:45:51Z</dcterms:modified>
</cp:coreProperties>
</file>