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0" r:id="rId2"/>
    <p:sldId id="303" r:id="rId3"/>
    <p:sldId id="278" r:id="rId4"/>
    <p:sldId id="276" r:id="rId5"/>
    <p:sldId id="288" r:id="rId6"/>
    <p:sldId id="289" r:id="rId7"/>
    <p:sldId id="290" r:id="rId8"/>
    <p:sldId id="287" r:id="rId9"/>
    <p:sldId id="279" r:id="rId10"/>
    <p:sldId id="280" r:id="rId11"/>
    <p:sldId id="281" r:id="rId12"/>
    <p:sldId id="275" r:id="rId13"/>
    <p:sldId id="284" r:id="rId14"/>
    <p:sldId id="292" r:id="rId15"/>
    <p:sldId id="267" r:id="rId16"/>
    <p:sldId id="304" r:id="rId17"/>
    <p:sldId id="269" r:id="rId18"/>
    <p:sldId id="270" r:id="rId19"/>
    <p:sldId id="296" r:id="rId20"/>
    <p:sldId id="297" r:id="rId21"/>
    <p:sldId id="298" r:id="rId22"/>
    <p:sldId id="299" r:id="rId23"/>
    <p:sldId id="294" r:id="rId24"/>
    <p:sldId id="295" r:id="rId25"/>
    <p:sldId id="305" r:id="rId26"/>
    <p:sldId id="306" r:id="rId27"/>
    <p:sldId id="30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71C747-DC11-4902-8641-313049046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6821D9-20E0-49C7-B910-0FA3869138A8}" type="datetimeFigureOut">
              <a:rPr lang="cs-CZ"/>
              <a:pPr>
                <a:defRPr/>
              </a:pPr>
              <a:t>10. 2. 2014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87B14-D7B6-40DA-A453-94AF795DC157}" type="datetimeFigureOut">
              <a:rPr lang="cs-CZ" smtClean="0"/>
              <a:pPr/>
              <a:t>10. 2. 2014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52389-A55B-4E50-99D9-1B5F56206C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psauto.cz/" TargetMode="External"/><Relationship Id="rId3" Type="http://schemas.openxmlformats.org/officeDocument/2006/relationships/hyperlink" Target="http://www.autaveskole.cz/" TargetMode="External"/><Relationship Id="rId7" Type="http://schemas.openxmlformats.org/officeDocument/2006/relationships/hyperlink" Target="http://www.dolceta.eu/ceska-republika/Mod5/-Doprava,27-.html" TargetMode="External"/><Relationship Id="rId2" Type="http://schemas.openxmlformats.org/officeDocument/2006/relationships/hyperlink" Target="http://www.mdcr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viwiki.cz/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://www.cdv.cz/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letenku.org/" TargetMode="External"/><Relationship Id="rId9" Type="http://schemas.openxmlformats.org/officeDocument/2006/relationships/hyperlink" Target="http://www.biomach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212" name="Group 44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48863419"/>
              </p:ext>
            </p:extLst>
          </p:nvPr>
        </p:nvGraphicFramePr>
        <p:xfrm>
          <a:off x="357158" y="1214422"/>
          <a:ext cx="8501122" cy="4068816"/>
        </p:xfrm>
        <a:graphic>
          <a:graphicData uri="http://schemas.openxmlformats.org/drawingml/2006/table">
            <a:tbl>
              <a:tblPr/>
              <a:tblGrid>
                <a:gridCol w="2082643"/>
                <a:gridCol w="6418479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76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dirty="0" smtClean="0"/>
                        <a:t>VY_52_INOVACE_PR_4E_KUT_13_DOPRAVAAZIVOTNIPROSTREDI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Barbora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Kutilová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Environmentální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ročník ZŠ, kvarta víceletých gymnázií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190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lang="cs-CZ" sz="16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Učební materiál přináší žákům přehled jednotlivých typů dopravy a jejich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lang="cs-CZ" sz="16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dopadů na životní</a:t>
                      </a:r>
                      <a:r>
                        <a:rPr lang="cs-CZ" sz="16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prostředí. Současně nabízí úlohy k procvičení</a:t>
                      </a:r>
                      <a:r>
                        <a:rPr lang="cs-CZ" sz="16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náměty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lang="cs-CZ" sz="16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 diskusi.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765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Materiál je určen k výkladu a procvičení učiva v 9. ročníku základních škol.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52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16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01024" y="21429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52149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85786" y="1500174"/>
            <a:ext cx="778290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Doprava a životní prostředí</a:t>
            </a:r>
            <a:endParaRPr lang="cs-CZ" sz="5400" dirty="0"/>
          </a:p>
        </p:txBody>
      </p:sp>
      <p:pic>
        <p:nvPicPr>
          <p:cNvPr id="9" name="Picture 6" descr="C:\Documents and Settings\xxx\Local Settings\Temporary Internet Files\Content.IE5\43JY49E4\MC90028693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2857496"/>
            <a:ext cx="2227152" cy="1705069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01024" y="21429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8581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DOPRAVA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857232"/>
            <a:ext cx="4257676" cy="6000768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pevninská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železniční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–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silniční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–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vnitrozemská vodní</a:t>
            </a:r>
          </a:p>
          <a:p>
            <a:pPr>
              <a:buNone/>
            </a:pPr>
            <a:endParaRPr lang="cs-CZ" i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i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potrubní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14422"/>
            <a:ext cx="4038600" cy="5500726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mořská (námořní)</a:t>
            </a:r>
          </a:p>
          <a:p>
            <a:endParaRPr lang="cs-CZ" b="1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letecká</a:t>
            </a:r>
            <a:endParaRPr lang="cs-CZ" b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5" name="Picture 7" descr="C:\Documents and Settings\xxx\Local Settings\Temporary Internet Files\Content.IE5\HFU7PZ1A\MP9003995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785926"/>
            <a:ext cx="3001568" cy="2000264"/>
          </a:xfrm>
          <a:prstGeom prst="rect">
            <a:avLst/>
          </a:prstGeom>
          <a:noFill/>
        </p:spPr>
      </p:pic>
      <p:pic>
        <p:nvPicPr>
          <p:cNvPr id="6" name="Picture 2" descr="C:\Documents and Settings\xxx\Local Settings\Temporary Internet Files\Content.IE5\5WERDBJA\MP9003998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4572008"/>
            <a:ext cx="3071834" cy="2047089"/>
          </a:xfrm>
          <a:prstGeom prst="rect">
            <a:avLst/>
          </a:prstGeom>
          <a:noFill/>
        </p:spPr>
      </p:pic>
      <p:pic>
        <p:nvPicPr>
          <p:cNvPr id="16386" name="Picture 2" descr="C:\Documents and Settings\xxx\Local Settings\Temporary Internet Files\Content.IE5\D7FXYFFT\MC90044174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785926"/>
            <a:ext cx="2500330" cy="2500330"/>
          </a:xfrm>
          <a:prstGeom prst="rect">
            <a:avLst/>
          </a:prstGeom>
          <a:noFill/>
        </p:spPr>
      </p:pic>
      <p:pic>
        <p:nvPicPr>
          <p:cNvPr id="16389" name="Picture 5" descr="C:\Documents and Settings\xxx\Local Settings\Temporary Internet Files\Content.IE5\5WERDBJA\MC9003266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00166" y="1214422"/>
            <a:ext cx="3236193" cy="1357322"/>
          </a:xfrm>
          <a:prstGeom prst="rect">
            <a:avLst/>
          </a:prstGeom>
          <a:noFill/>
        </p:spPr>
      </p:pic>
      <p:pic>
        <p:nvPicPr>
          <p:cNvPr id="12" name="Picture 2" descr="C:\Documents and Settings\xxx\Local Settings\Temporary Internet Files\Content.IE5\HFU7PZ1A\MP9004327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28794" y="4143380"/>
            <a:ext cx="2629259" cy="1857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Negativní vlivy dopravy na ŽP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715436" cy="5572164"/>
          </a:xfrm>
        </p:spPr>
        <p:txBody>
          <a:bodyPr>
            <a:normAutofit fontScale="25000" lnSpcReduction="20000"/>
          </a:bodyPr>
          <a:lstStyle/>
          <a:p>
            <a:r>
              <a:rPr lang="cs-CZ" sz="112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Emise</a:t>
            </a:r>
            <a:r>
              <a:rPr lang="cs-CZ" sz="112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znečišťují ovzduší, vodu a půdu</a:t>
            </a:r>
          </a:p>
          <a:p>
            <a:pPr>
              <a:buNone/>
            </a:pPr>
            <a:r>
              <a:rPr lang="cs-CZ" sz="112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– vznikají spalováním pohonných hmot  </a:t>
            </a:r>
          </a:p>
          <a:p>
            <a:pPr>
              <a:buNone/>
            </a:pPr>
            <a:r>
              <a:rPr lang="cs-CZ" sz="112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v motorech dopravních prostředků</a:t>
            </a:r>
          </a:p>
          <a:p>
            <a:pPr>
              <a:buNone/>
            </a:pPr>
            <a:r>
              <a:rPr lang="cs-CZ" sz="112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– oxidy uhlíku, dusíku a síry, uhlovodíky, olovo, ... </a:t>
            </a:r>
          </a:p>
          <a:p>
            <a:pPr>
              <a:buNone/>
            </a:pPr>
            <a:r>
              <a:rPr lang="cs-CZ" sz="112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oxid uhelnatý </a:t>
            </a:r>
          </a:p>
          <a:p>
            <a:pPr>
              <a:buNone/>
            </a:pP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– vzniká nedokonalým spalováním paliva</a:t>
            </a:r>
          </a:p>
          <a:p>
            <a:pPr>
              <a:buNone/>
            </a:pP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–  jedovatý (váže se na červené krevní barvivo  </a:t>
            </a:r>
          </a:p>
          <a:p>
            <a:pPr>
              <a:buNone/>
            </a:pPr>
            <a:r>
              <a:rPr lang="cs-CZ" sz="112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=&gt;ovlivňuje vnímání</a:t>
            </a:r>
            <a:r>
              <a:rPr lang="cs-CZ" sz="112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myšlení, způsobuje ospalost, </a:t>
            </a:r>
          </a:p>
          <a:p>
            <a:pPr>
              <a:buNone/>
            </a:pPr>
            <a:r>
              <a:rPr lang="cs-CZ" sz="112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bolesti hlavy, malátnost, ovlivňuje růst plodu,  </a:t>
            </a:r>
          </a:p>
          <a:p>
            <a:pPr>
              <a:buNone/>
            </a:pPr>
            <a:r>
              <a:rPr lang="cs-CZ" sz="112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může způsobit bezvědomí i smrt)</a:t>
            </a:r>
          </a:p>
          <a:p>
            <a:pPr>
              <a:buNone/>
            </a:pPr>
            <a:r>
              <a:rPr lang="cs-CZ" sz="112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</a:t>
            </a:r>
            <a:r>
              <a:rPr lang="cs-CZ" sz="11200" b="1" i="1" baseline="-25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 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2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oxid uhličitý</a:t>
            </a:r>
          </a:p>
          <a:p>
            <a:pPr>
              <a:buNone/>
            </a:pPr>
            <a:r>
              <a:rPr lang="cs-CZ" sz="112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– </a:t>
            </a: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skleníkový plyn (=&gt; oteplování  Země)</a:t>
            </a:r>
            <a:endParaRPr lang="cs-CZ" sz="11200" b="1" i="1" baseline="-250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– největší množství produkuje silniční doprava (80%)</a:t>
            </a:r>
          </a:p>
          <a:p>
            <a:pPr>
              <a:buNone/>
            </a:pPr>
            <a:endParaRPr lang="cs-CZ" sz="112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300" b="1" i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3600" i="1" dirty="0" smtClean="0"/>
          </a:p>
          <a:p>
            <a:pPr lvl="0">
              <a:buNone/>
            </a:pPr>
            <a:endParaRPr lang="cs-CZ" sz="2000" baseline="-25000" dirty="0"/>
          </a:p>
          <a:p>
            <a:pPr>
              <a:buNone/>
            </a:pPr>
            <a:endParaRPr lang="cs-CZ" sz="3600" b="1" i="1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</a:t>
            </a:r>
          </a:p>
          <a:p>
            <a:pPr>
              <a:buNone/>
            </a:pPr>
            <a:endParaRPr lang="cs-CZ" sz="30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                             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/>
              <a:t>                               </a:t>
            </a:r>
            <a:endParaRPr lang="cs-CZ" sz="30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28654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</a:t>
            </a:r>
            <a:r>
              <a:rPr lang="cs-CZ" sz="2800" b="1" i="1" baseline="-25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oxid dusičitý</a:t>
            </a:r>
            <a:r>
              <a:rPr lang="cs-CZ" sz="2800" i="1" baseline="-25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– způsobuje kyselé deště (=&gt;koroze kovů, </a:t>
            </a:r>
          </a:p>
          <a:p>
            <a:pPr lvl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narušení omítek budov, opadávání stromů,   </a:t>
            </a:r>
          </a:p>
          <a:p>
            <a:pPr lvl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vyšší kyselost půdy i vody, a tím i vyšší úhyn  </a:t>
            </a:r>
          </a:p>
          <a:p>
            <a:pPr lvl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rostlin a živočichů)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– má dráždivé účinky,vyvolává záněty dýchacích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cest, snižuje odolnost vůči virovým infekcím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b="1" i="1" baseline="-25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oxid dusnatý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– skleníkový plyn</a:t>
            </a:r>
          </a:p>
          <a:p>
            <a:pPr lvl="0"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</a:t>
            </a:r>
            <a:r>
              <a:rPr lang="cs-CZ" sz="2800" b="1" i="1" baseline="-25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oxid siřičitý</a:t>
            </a:r>
          </a:p>
          <a:p>
            <a:pPr lvl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– způsobuje kyselé deště </a:t>
            </a:r>
          </a:p>
          <a:p>
            <a:pPr lvl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– dráždí oči a sliznice, vyvolává dýchací obtíže</a:t>
            </a:r>
          </a:p>
          <a:p>
            <a:pPr lvl="0">
              <a:buNone/>
            </a:pP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7" name="Picture 3" descr="C:\Documents and Settings\xxx\Local Settings\Temporary Internet Files\Content.IE5\5WERDBJA\MC9004372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3786190"/>
            <a:ext cx="2071702" cy="20697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66"/>
            <a:ext cx="8643998" cy="6072230"/>
          </a:xfrm>
        </p:spPr>
        <p:txBody>
          <a:bodyPr/>
          <a:lstStyle/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Uhlovodíky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dráždí oči, způsobují plicní choroby      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mají karcinogenní účinky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Olovo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z antidetonačních přídavků do paliva, autobaterií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–  způsobuje kontaminaci půdy a podzemních vod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– jedovaté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24578" name="Picture 2" descr="C:\Documents and Settings\xxx\Local Settings\Temporary Internet Files\Content.IE5\5WERDBJA\MP9004009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143248"/>
            <a:ext cx="2504661" cy="3131591"/>
          </a:xfrm>
          <a:prstGeom prst="rect">
            <a:avLst/>
          </a:prstGeom>
          <a:noFill/>
        </p:spPr>
      </p:pic>
      <p:pic>
        <p:nvPicPr>
          <p:cNvPr id="24579" name="Picture 3" descr="C:\Documents and Settings\xxx\Local Settings\Temporary Internet Files\Content.IE5\5WERDBJA\MC9003609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4500570"/>
            <a:ext cx="1595628" cy="1807769"/>
          </a:xfrm>
          <a:prstGeom prst="rect">
            <a:avLst/>
          </a:prstGeom>
          <a:noFill/>
        </p:spPr>
      </p:pic>
      <p:pic>
        <p:nvPicPr>
          <p:cNvPr id="24582" name="Picture 6" descr="C:\Documents and Settings\xxx\Local Settings\Temporary Internet Files\Content.IE5\D7FXYFFT\MC900434725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2571744"/>
            <a:ext cx="2285714" cy="2285714"/>
          </a:xfrm>
          <a:prstGeom prst="rect">
            <a:avLst/>
          </a:prstGeom>
          <a:noFill/>
        </p:spPr>
      </p:pic>
      <p:pic>
        <p:nvPicPr>
          <p:cNvPr id="24593" name="Picture 17" descr="C:\Documents and Settings\xxx\Local Settings\Temporary Internet Files\Content.IE5\HFU7PZ1A\MC9003590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4429132"/>
            <a:ext cx="1655978" cy="18223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6"/>
            <a:ext cx="8358246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dopady na ovzduší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lokální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(smogové situace),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–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regionální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(kyselé deště)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globální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(vznik ozónové díry,  </a:t>
            </a:r>
            <a:b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změna klimatu)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dopady na půdu a vodu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podzemní vody, moře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– ošetřování silnic posypovou solí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– úniky látek při haváriích ropných  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tankerů a nákladních automobilů  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převážejících nebezpečné chemikálie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1" descr="C:\Documents and Settings\xxx\Local Settings\Temporary Internet Files\Content.IE5\5WERDBJA\MC9003479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786058"/>
            <a:ext cx="2103741" cy="1684669"/>
          </a:xfrm>
          <a:prstGeom prst="rect">
            <a:avLst/>
          </a:prstGeom>
          <a:noFill/>
        </p:spPr>
      </p:pic>
      <p:pic>
        <p:nvPicPr>
          <p:cNvPr id="25602" name="Picture 2" descr="C:\Documents and Settings\xxx\Local Settings\Temporary Internet Files\Content.IE5\5WERDBJA\MC9002980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4786322"/>
            <a:ext cx="3607006" cy="17489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643998" cy="6357982"/>
          </a:xfrm>
        </p:spPr>
        <p:txBody>
          <a:bodyPr/>
          <a:lstStyle/>
          <a:p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prach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produkt spalovacích procesů v motorech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– víří se pohybem dopravních prostředků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– je příčinou dýchacích obtíží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endParaRPr lang="cs-CZ" dirty="0"/>
          </a:p>
        </p:txBody>
      </p:sp>
      <p:pic>
        <p:nvPicPr>
          <p:cNvPr id="4" name="Picture 3" descr="C:\Documents and Settings\xxx\Local Settings\Temporary Internet Files\Content.IE5\D7FXYFFT\MP90044239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285992"/>
            <a:ext cx="7122329" cy="4000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429420"/>
          </a:xfrm>
        </p:spPr>
        <p:txBody>
          <a:bodyPr>
            <a:normAutofit/>
          </a:bodyPr>
          <a:lstStyle/>
          <a:p>
            <a:r>
              <a:rPr lang="cs-CZ" sz="2800" b="1" u="sng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luk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nejvíce ho produkují auta ve velkých městech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– tvoří cca 45 % z celkové hlukové zátěže obyvatel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– je důsledkem styku vozidel s vozovkou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a chodu motorů dopravních prostředků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– trpí jím sluchové orgány, oběhová, trávicí      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a nervová soustava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800" i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důsledky: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nesoustředěnost,         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podrážděnost, únava,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nižší pracovní aktivita,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snížená odolnost vůči stresu,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různé zdravotní obtíže ...)</a:t>
            </a:r>
          </a:p>
          <a:p>
            <a:endParaRPr lang="cs-CZ" sz="2800" dirty="0"/>
          </a:p>
        </p:txBody>
      </p:sp>
      <p:pic>
        <p:nvPicPr>
          <p:cNvPr id="19458" name="Picture 2" descr="C:\Documents and Settings\xxx\Local Settings\Temporary Internet Files\Content.IE5\43JY49E4\MP9004423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429000"/>
            <a:ext cx="4426901" cy="30003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429684" cy="5911873"/>
          </a:xfrm>
        </p:spPr>
        <p:txBody>
          <a:bodyPr/>
          <a:lstStyle/>
          <a:p>
            <a:r>
              <a:rPr lang="cs-CZ" sz="2800" b="1" u="sng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ibrace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– kamiony, autobusy, vlaky, letadla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– trpí jimi účastníci dopravy i lidé žijící            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v budovách poblíž komunikací</a:t>
            </a:r>
            <a:endParaRPr lang="cs-CZ" sz="2800" b="1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zabírání půdy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devastace a změny krajiny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– úbytek půdy a zeleně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(snížení zachycování CO</a:t>
            </a:r>
            <a:r>
              <a:rPr lang="cs-CZ" sz="2800" i="1" baseline="-25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– tvoří se překážky pro pohyb zvěře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endParaRPr lang="cs-CZ" sz="2800" b="1" i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20484" name="Picture 4" descr="C:\Documents and Settings\xxx\Local Settings\Temporary Internet Files\Content.IE5\D7FXYFFT\MP9004276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357562"/>
            <a:ext cx="4931147" cy="32861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572560" cy="5911873"/>
          </a:xfrm>
        </p:spPr>
        <p:txBody>
          <a:bodyPr/>
          <a:lstStyle/>
          <a:p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dopravní nehody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strach z nebezpečí v dopravě 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(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=&gt; automobilová závislost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b="1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– v EU umírá ročně na silnicích </a:t>
            </a:r>
          </a:p>
          <a:p>
            <a:pPr>
              <a:buNone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cca 40 000 lidí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(v České republice 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1200 lidí, na světě &gt; 1 mil. lidí)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– nejvíce v osobních automobilech</a:t>
            </a:r>
            <a:endParaRPr lang="cs-CZ" sz="2800" b="1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2531" name="Picture 3" descr="C:\Documents and Settings\xxx\Local Settings\Temporary Internet Files\Content.IE5\HFU7PZ1A\MC9000566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928670"/>
            <a:ext cx="2928958" cy="2324758"/>
          </a:xfrm>
          <a:prstGeom prst="rect">
            <a:avLst/>
          </a:prstGeom>
          <a:noFill/>
        </p:spPr>
      </p:pic>
      <p:pic>
        <p:nvPicPr>
          <p:cNvPr id="22532" name="Picture 4" descr="C:\Documents and Settings\xxx\Local Settings\Temporary Internet Files\Content.IE5\43JY49E4\MC9000567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3714752"/>
            <a:ext cx="6100635" cy="22014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715436" cy="6215106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spotřeba energie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ročně více než 55 % vytěžené ropy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– 25 % celosvětové spotřeby energie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– z fosilních zdrojů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(ropa, zemní plyn)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=&gt; alternativní paliva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(např.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biopaliva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i="1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produkce odpadů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z likvidace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autovraků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– 70-75% kovy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(železné odpady,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hliník, měď, zinek)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recyklace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(pneumatiky, plasty, sklo,   </a:t>
            </a:r>
          </a:p>
          <a:p>
            <a:pPr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olej, autobaterie)                                                                   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27650" name="Picture 2" descr="C:\Documents and Settings\xxx\Local Settings\Temporary Internet Files\Content.IE5\43JY49E4\MP9003993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2285992"/>
            <a:ext cx="2500330" cy="1666236"/>
          </a:xfrm>
          <a:prstGeom prst="rect">
            <a:avLst/>
          </a:prstGeom>
          <a:noFill/>
        </p:spPr>
      </p:pic>
      <p:pic>
        <p:nvPicPr>
          <p:cNvPr id="27651" name="Picture 3" descr="C:\Documents and Settings\xxx\Local Settings\Temporary Internet Files\Content.IE5\5WERDBJA\MP9004372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785794"/>
            <a:ext cx="2044173" cy="3057524"/>
          </a:xfrm>
          <a:prstGeom prst="rect">
            <a:avLst/>
          </a:prstGeom>
          <a:noFill/>
        </p:spPr>
      </p:pic>
      <p:pic>
        <p:nvPicPr>
          <p:cNvPr id="27655" name="Picture 7" descr="C:\Documents and Settings\xxx\Local Settings\Temporary Internet Files\Content.IE5\D7FXYFFT\MP90031381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500570"/>
            <a:ext cx="3143272" cy="20955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8581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Silniční doprava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858280" cy="5786478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typy motorů: vznětové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(naftové</a:t>
            </a: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zážehové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(benzínové)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Napiš, které emise vznikají při spalování pohonných hmot.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největší zátěž pro životní prostředí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můžeš Ty nebo Tvoje rodina přispět ke zmírnění dopadů automobilové dopravy na životní prostředí?</a:t>
            </a:r>
          </a:p>
          <a:p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vysoká nehodovost 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Navrhni, jak snížit nehodovost na silnicích.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energeticky i ekologicky náročná stavba silnic a dálnic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5" descr="C:\Documents and Settings\xxx\Local Settings\Temporary Internet Files\Content.IE5\HFU7PZ1A\MP90038606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000108"/>
            <a:ext cx="2857519" cy="2041086"/>
          </a:xfrm>
          <a:prstGeom prst="rect">
            <a:avLst/>
          </a:prstGeom>
          <a:noFill/>
        </p:spPr>
      </p:pic>
      <p:pic>
        <p:nvPicPr>
          <p:cNvPr id="28674" name="Picture 2" descr="C:\Documents and Settings\xxx\Local Settings\Temporary Internet Files\Content.IE5\43JY49E4\MC9003119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1214422"/>
            <a:ext cx="2714644" cy="1532768"/>
          </a:xfrm>
          <a:prstGeom prst="rect">
            <a:avLst/>
          </a:prstGeom>
          <a:noFill/>
        </p:spPr>
      </p:pic>
      <p:pic>
        <p:nvPicPr>
          <p:cNvPr id="28676" name="Picture 4" descr="C:\Documents and Settings\xxx\Local Settings\Temporary Internet Files\Content.IE5\43JY49E4\MP9004484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071546"/>
            <a:ext cx="2893238" cy="1928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Víte, že …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329642" cy="4983179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 jedoucí rychlostí 90 km/h má brzdnou dráhu </a:t>
            </a:r>
          </a:p>
          <a:p>
            <a:pPr>
              <a:buNone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70 metrů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 jedoucí rychlostí 130 km/h má po 70 metrech brzdění ještě rychlost 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103 km/h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přeprava stejného množství nákladu po železnici spotřebuje téměř 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čtyřikrát méně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energie než po silnici?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množství hluku vytvořené jedním nákladním automobilem se rovná hluku vyvolanému 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šesti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osobními automobily?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Letecká doprava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</p:spPr>
        <p:txBody>
          <a:bodyPr>
            <a:normAutofit/>
          </a:bodyPr>
          <a:lstStyle/>
          <a:p>
            <a:pPr fontAlgn="base"/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nejrychlejší</a:t>
            </a:r>
          </a:p>
          <a:p>
            <a:pPr fontAlgn="base"/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vhodná na velké vzdálenosti</a:t>
            </a:r>
          </a:p>
          <a:p>
            <a:pPr fontAlgn="base"/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nejdražší provoz</a:t>
            </a:r>
          </a:p>
          <a:p>
            <a:pPr fontAlgn="base"/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vysoká hlučnost</a:t>
            </a:r>
          </a:p>
          <a:p>
            <a:pPr fontAlgn="base"/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velká produkce emisí (ničí ozón)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41" name="Picture 1" descr="C:\Documents and Settings\xxx\Local Settings\Temporary Internet Files\Content.IE5\43JY49E4\MP90044249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5960" y="4000504"/>
            <a:ext cx="3830486" cy="2571768"/>
          </a:xfrm>
          <a:prstGeom prst="rect">
            <a:avLst/>
          </a:prstGeom>
          <a:noFill/>
        </p:spPr>
      </p:pic>
      <p:pic>
        <p:nvPicPr>
          <p:cNvPr id="10242" name="Picture 2" descr="C:\Documents and Settings\xxx\Local Settings\Temporary Internet Files\Content.IE5\HFU7PZ1A\MP9003998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000504"/>
            <a:ext cx="3901440" cy="2599944"/>
          </a:xfrm>
          <a:prstGeom prst="rect">
            <a:avLst/>
          </a:prstGeom>
          <a:noFill/>
        </p:spPr>
      </p:pic>
      <p:pic>
        <p:nvPicPr>
          <p:cNvPr id="10247" name="Picture 7" descr="C:\Documents and Settings\xxx\Local Settings\Temporary Internet Files\Content.IE5\HFU7PZ1A\MP9004224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1214422"/>
            <a:ext cx="3071802" cy="21886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Vodní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525963"/>
          </a:xfrm>
        </p:spPr>
        <p:txBody>
          <a:bodyPr/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nejnižší náklady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nízká hlučnost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malá produkce emisí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přeprava i objemných nákladů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nejpomalejší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3" descr="C:\Documents and Settings\xxx\Local Settings\Temporary Internet Files\Content.IE5\D7FXYFFT\MP90018241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3" y="4000504"/>
            <a:ext cx="3886803" cy="2571768"/>
          </a:xfrm>
          <a:prstGeom prst="rect">
            <a:avLst/>
          </a:prstGeom>
          <a:noFill/>
        </p:spPr>
      </p:pic>
      <p:pic>
        <p:nvPicPr>
          <p:cNvPr id="5" name="Picture 5" descr="C:\Documents and Settings\xxx\Local Settings\Temporary Internet Files\Content.IE5\D7FXYFFT\MP90028929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4022888"/>
            <a:ext cx="3729038" cy="25606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Potrubní doprava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5963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přeprava tekutých a plynných materiálů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=&gt; ropovody, plynovody, přivaděče pitné vody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narušuje vzhled krajiny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nebezpečí havárií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193" name="Picture 1" descr="C:\Documents and Settings\xxx\Local Settings\Temporary Internet Files\Content.IE5\D7FXYFFT\MC9002808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643314"/>
            <a:ext cx="2928958" cy="2772050"/>
          </a:xfrm>
          <a:prstGeom prst="rect">
            <a:avLst/>
          </a:prstGeom>
          <a:noFill/>
        </p:spPr>
      </p:pic>
      <p:pic>
        <p:nvPicPr>
          <p:cNvPr id="8198" name="Picture 6" descr="C:\Documents and Settings\xxx\Local Settings\Temporary Internet Files\Content.IE5\HFU7PZ1A\MC9001496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786190"/>
            <a:ext cx="3286148" cy="28102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Železniční doprava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vysoká přepravní kapacita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nižší energetické náklady než u silniční dopravy</a:t>
            </a:r>
          </a:p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nižší množství emisí než u silniční dopravy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169" name="Picture 1" descr="C:\Documents and Settings\xxx\Local Settings\Temporary Internet Files\Content.IE5\5WERDBJA\MP90018267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857628"/>
            <a:ext cx="3657600" cy="2450592"/>
          </a:xfrm>
          <a:prstGeom prst="rect">
            <a:avLst/>
          </a:prstGeom>
          <a:noFill/>
        </p:spPr>
      </p:pic>
      <p:pic>
        <p:nvPicPr>
          <p:cNvPr id="7172" name="Picture 4" descr="C:\Documents and Settings\xxx\Local Settings\Temporary Internet Files\Content.IE5\HFU7PZ1A\MP90022758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857628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28" y="357166"/>
          <a:ext cx="6000792" cy="2571744"/>
        </p:xfrm>
        <a:graphic>
          <a:graphicData uri="http://schemas.openxmlformats.org/drawingml/2006/table">
            <a:tbl>
              <a:tblPr/>
              <a:tblGrid>
                <a:gridCol w="599172"/>
                <a:gridCol w="617328"/>
                <a:gridCol w="562856"/>
                <a:gridCol w="640025"/>
                <a:gridCol w="581015"/>
                <a:gridCol w="599172"/>
                <a:gridCol w="617328"/>
                <a:gridCol w="585553"/>
                <a:gridCol w="617328"/>
                <a:gridCol w="581015"/>
              </a:tblGrid>
              <a:tr h="2571744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zátěž pro sluch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palivo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zplodiny</a:t>
                      </a:r>
                      <a:endParaRPr lang="cs-CZ" sz="2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oxid uhelnatý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plyn jako pohon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jedovatý kov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pohon aut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značka </a:t>
                      </a:r>
                      <a:r>
                        <a:rPr lang="cs-CZ" sz="28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olova</a:t>
                      </a:r>
                      <a:endParaRPr lang="cs-CZ" sz="2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otřesy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palivo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428728" y="3000372"/>
          <a:ext cx="6286540" cy="3224216"/>
        </p:xfrm>
        <a:graphic>
          <a:graphicData uri="http://schemas.openxmlformats.org/drawingml/2006/table">
            <a:tbl>
              <a:tblPr/>
              <a:tblGrid>
                <a:gridCol w="628654"/>
                <a:gridCol w="628654"/>
                <a:gridCol w="628654"/>
                <a:gridCol w="628654"/>
                <a:gridCol w="628654"/>
                <a:gridCol w="628654"/>
                <a:gridCol w="628654"/>
                <a:gridCol w="628654"/>
                <a:gridCol w="628654"/>
                <a:gridCol w="628654"/>
              </a:tblGrid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03027"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3108" y="0"/>
          <a:ext cx="4786346" cy="436245"/>
        </p:xfrm>
        <a:graphic>
          <a:graphicData uri="http://schemas.openxmlformats.org/drawingml/2006/table">
            <a:tbl>
              <a:tblPr/>
              <a:tblGrid>
                <a:gridCol w="4786346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Hřebenovku vyplňuj shora dolů.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00166" y="6357958"/>
          <a:ext cx="6643734" cy="405765"/>
        </p:xfrm>
        <a:graphic>
          <a:graphicData uri="http://schemas.openxmlformats.org/drawingml/2006/table">
            <a:tbl>
              <a:tblPr/>
              <a:tblGrid>
                <a:gridCol w="6643734"/>
              </a:tblGrid>
              <a:tr h="276245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tajence najdeš </a:t>
                      </a:r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látky důležité pro život.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57166"/>
          <a:ext cx="6000792" cy="2500330"/>
        </p:xfrm>
        <a:graphic>
          <a:graphicData uri="http://schemas.openxmlformats.org/drawingml/2006/table">
            <a:tbl>
              <a:tblPr/>
              <a:tblGrid>
                <a:gridCol w="599172"/>
                <a:gridCol w="617328"/>
                <a:gridCol w="562856"/>
                <a:gridCol w="640025"/>
                <a:gridCol w="581015"/>
                <a:gridCol w="599172"/>
                <a:gridCol w="617328"/>
                <a:gridCol w="585553"/>
                <a:gridCol w="617328"/>
                <a:gridCol w="581015"/>
              </a:tblGrid>
              <a:tr h="2500330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zátěž pro sluch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palivo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zplodiny</a:t>
                      </a:r>
                      <a:endParaRPr lang="cs-CZ" sz="2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oxid uhelnatý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plyn jako pohon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jedovatý kov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pohon aut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značka </a:t>
                      </a:r>
                      <a:r>
                        <a:rPr lang="cs-CZ" sz="28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olova</a:t>
                      </a:r>
                      <a:endParaRPr lang="cs-CZ" sz="2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otřesy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0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palivo</a:t>
                      </a:r>
                    </a:p>
                  </a:txBody>
                  <a:tcPr marL="9525" marR="9525" marT="9525" marB="0" vert="vert27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142852"/>
          <a:ext cx="1428760" cy="500066"/>
        </p:xfrm>
        <a:graphic>
          <a:graphicData uri="http://schemas.openxmlformats.org/drawingml/2006/table">
            <a:tbl>
              <a:tblPr/>
              <a:tblGrid>
                <a:gridCol w="1428760"/>
              </a:tblGrid>
              <a:tr h="500066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sng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Řešení: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428728" y="2928934"/>
          <a:ext cx="6096000" cy="243840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04040"/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1285852" y="5500702"/>
            <a:ext cx="68580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Oxid uhelnatý (CO) je jedovatý plyn, který se váže 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červené krevní barvivo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HEMOGLOBIN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Tím znemožňuje vazbu kyslíku a dochází k udušení.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928662" y="500042"/>
            <a:ext cx="792961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Porovnej písmenka tak, aby vznikla slova související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 dopravou a životním prostředím. Z přebytečných písmen sestav tajenku.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7158" y="2214554"/>
            <a:ext cx="878684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EMEBIS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CVAKL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KAFTAN</a:t>
            </a:r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3143248"/>
          <a:ext cx="8358246" cy="5851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3041"/>
                <a:gridCol w="1393041"/>
                <a:gridCol w="1393041"/>
                <a:gridCol w="1393041"/>
                <a:gridCol w="1393041"/>
                <a:gridCol w="1393041"/>
              </a:tblGrid>
              <a:tr h="5851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214414" y="2428868"/>
            <a:ext cx="19319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9BBB59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 KULIH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86248" y="2428868"/>
            <a:ext cx="16088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9BBB59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CHYPAR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286644" y="2428868"/>
            <a:ext cx="16610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9BBB59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LERMOT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071546"/>
            <a:ext cx="878687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EME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KUL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VAKL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AFTAN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OTROM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EMISE     HLUK     VLAK  PRACH     NAFTA   MOTOR</a:t>
            </a:r>
            <a:endParaRPr lang="cs-CZ" sz="28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357430"/>
          <a:ext cx="8358246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3041"/>
                <a:gridCol w="1393041"/>
                <a:gridCol w="1393041"/>
                <a:gridCol w="1393041"/>
                <a:gridCol w="1393041"/>
                <a:gridCol w="1393041"/>
              </a:tblGrid>
              <a:tr h="585154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Y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K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L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28596" y="500042"/>
            <a:ext cx="110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"/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sz="2400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1472" y="4214818"/>
            <a:ext cx="70009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Máš doma kolo? 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Jaká pravidla dodržuješ při jízdě na kole?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72560" cy="6643710"/>
          </a:xfrm>
        </p:spPr>
        <p:txBody>
          <a:bodyPr>
            <a:noAutofit/>
          </a:bodyPr>
          <a:lstStyle/>
          <a:p>
            <a:pPr>
              <a:lnSpc>
                <a:spcPts val="2180"/>
              </a:lnSpc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Najdi v textu co nejvíc dopravních prostředků.</a:t>
            </a:r>
          </a:p>
          <a:p>
            <a:pPr>
              <a:lnSpc>
                <a:spcPts val="2180"/>
              </a:lnSpc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Místo odpoledního vyučování jsme s partou vyrazili do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skateparku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Popojeli jsme pár zastávek trolejbusem, ale byl docela přeplněný.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Nechápu, proč tady u nás ještě nemáme metro. Mně osobně připadá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tenhle způsob dopravy nejvýhodnější. Cestou přemýšlím o nejhezčí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holce ve třídě. Je o něco starší, protože byla s rodiči rok v USA.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Říkala, že dřív měla strach z lítání, ale za tu dobu si na to docela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zvykla. Je dost v pohodě, ale já jí to nemůžu dát najevo. Rozhodně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 teď, když mi ještě neodpustila, co se letos na školním výletě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stalo. Dělám všechno pro to, aby mě pochopila. Utopit její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novej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mobil jsem opravdu nechtěl. Byla to nešťastná náhoda. Najednou do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mě někdo vrazí: „Co je s tebou, Jirko, loudáš se! Vzkazuje ti Pavla,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když budeš teda chtít, že tě pak hodí domů. Má tady za rohem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prej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2180"/>
              </a:lnSpc>
              <a:buNone/>
            </a:pP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zaparkovanej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skútr.“ Super! Tak jí vyřiď, že až budu mít jednou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svoje soukromý letadlo, tak že ji taky svezu.</a:t>
            </a:r>
          </a:p>
          <a:p>
            <a:pPr>
              <a:lnSpc>
                <a:spcPts val="2260"/>
              </a:lnSpc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572560" cy="6500858"/>
          </a:xfrm>
        </p:spPr>
        <p:txBody>
          <a:bodyPr>
            <a:noAutofit/>
          </a:bodyPr>
          <a:lstStyle/>
          <a:p>
            <a:pPr>
              <a:lnSpc>
                <a:spcPts val="2180"/>
              </a:lnSpc>
              <a:buNone/>
            </a:pPr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pPr>
              <a:lnSpc>
                <a:spcPts val="2180"/>
              </a:lnSpc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Místo odpoledního vyučování jsme s partou vyrazili do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skate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parku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Popojeli jsme pár zastávek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trolejbus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em, ale byl docela přeplněný.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Nechápu, proč tady u nás ještě nemáme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metro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Mně osobně připadá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tenhle způsob dopravy nejvýhodnější. Cestou přemýšlím  o nejhezčí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holce ve třídě. Je o něco starší, protože byla s rodiči rok v USA.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Říkala, že dřív měla strach z lítání, ale za tu dobu si na to docela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zvykla. Je dost v pohodě, ale já jí to nemůžu dát naje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R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ozhodně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 teď, když mi ještě neodpustila, co se letos na školním výletě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stalo. Dělám všechno pro to, aby mě pochopil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Uto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pit její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novej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mobil jsem opravdu nechtěl. Byla to nešťastná náhoda. Najednou 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 mě někdo vrazí: „Co je s tebou, Jir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lo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udáš se! Vzkazuje ti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vla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k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dyž budeš teda chtít, že tě pak hodí domů. Má tady za rohem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prej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zaparkovanej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skútr.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“ Super! Tak jí vyřiď, že až budu mít jednou</a:t>
            </a: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svoje soukromý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letadlo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tak že ji taky svezu.</a:t>
            </a:r>
          </a:p>
          <a:p>
            <a:pPr>
              <a:lnSpc>
                <a:spcPts val="2180"/>
              </a:lnSpc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2180"/>
              </a:lnSpc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Zamysli se, jaké výhody má podzemní hromadná doprava.</a:t>
            </a:r>
          </a:p>
          <a:p>
            <a:pPr>
              <a:lnSpc>
                <a:spcPts val="2180"/>
              </a:lnSpc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500042"/>
          <a:ext cx="5500726" cy="802005"/>
        </p:xfrm>
        <a:graphic>
          <a:graphicData uri="http://schemas.openxmlformats.org/drawingml/2006/table">
            <a:tbl>
              <a:tblPr/>
              <a:tblGrid>
                <a:gridCol w="5500726"/>
              </a:tblGrid>
              <a:tr h="428628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Doplň,</a:t>
                      </a:r>
                      <a:r>
                        <a:rPr lang="cs-CZ" sz="2600" b="0" i="0" u="none" strike="noStrike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k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terý </a:t>
                      </a:r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typ dopravy bys zvolil pro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</a:p>
                    <a:p>
                      <a:pPr algn="l" fontAlgn="b"/>
                      <a:endParaRPr lang="cs-CZ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57158" y="1357298"/>
          <a:ext cx="7929618" cy="4217692"/>
        </p:xfrm>
        <a:graphic>
          <a:graphicData uri="http://schemas.openxmlformats.org/drawingml/2006/table">
            <a:tbl>
              <a:tblPr/>
              <a:tblGrid>
                <a:gridCol w="7929618"/>
              </a:tblGrid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dálkovou přepravu 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osob:</a:t>
                      </a:r>
                      <a:endParaRPr lang="cs-CZ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 dálkovou přepravu 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zboží:</a:t>
                      </a:r>
                      <a:endParaRPr lang="cs-CZ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pt-BR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přepravu na krátké </a:t>
                      </a:r>
                      <a:r>
                        <a:rPr lang="pt-BR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vzdálenosti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pt-BR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 přepravu po 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městě:</a:t>
                      </a:r>
                      <a:endParaRPr lang="cs-CZ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500042"/>
            <a:ext cx="1106393" cy="3760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2180"/>
              </a:lnSpc>
              <a:buNone/>
            </a:pPr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1357298"/>
          <a:ext cx="8572560" cy="4757754"/>
        </p:xfrm>
        <a:graphic>
          <a:graphicData uri="http://schemas.openxmlformats.org/drawingml/2006/table">
            <a:tbl>
              <a:tblPr/>
              <a:tblGrid>
                <a:gridCol w="8572560"/>
              </a:tblGrid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dálkovou přepravu 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osob: </a:t>
                      </a:r>
                      <a:r>
                        <a:rPr lang="cs-CZ" sz="26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letecká, železniční</a:t>
                      </a:r>
                      <a:endParaRPr lang="cs-CZ" sz="26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 dálkovou přepravu 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zboží: </a:t>
                      </a:r>
                      <a:r>
                        <a:rPr lang="cs-CZ" sz="26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vodní, železniční, letecká</a:t>
                      </a:r>
                      <a:endParaRPr lang="cs-CZ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4423">
                <a:tc>
                  <a:txBody>
                    <a:bodyPr/>
                    <a:lstStyle/>
                    <a:p>
                      <a:pPr algn="l" fontAlgn="b"/>
                      <a:r>
                        <a:rPr lang="pt-BR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přepravu na krátké </a:t>
                      </a:r>
                      <a:r>
                        <a:rPr lang="pt-BR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vzdálenosti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6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železniční, silniční, vodní</a:t>
                      </a:r>
                      <a:endParaRPr lang="pt-BR" sz="2600" b="0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54423">
                <a:tc>
                  <a:txBody>
                    <a:bodyPr/>
                    <a:lstStyle/>
                    <a:p>
                      <a:pPr algn="l" fontAlgn="b"/>
                      <a:endParaRPr lang="cs-CZ" sz="2600" b="0" i="0" u="none" strike="noStrike" dirty="0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 fontAlgn="b"/>
                      <a:endParaRPr lang="cs-CZ" sz="2600" b="0" i="0" u="none" strike="noStrike" dirty="0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 fontAlgn="b"/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600" b="0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přepravu po </a:t>
                      </a:r>
                      <a:r>
                        <a:rPr lang="cs-CZ" sz="2600" b="0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městě: </a:t>
                      </a:r>
                      <a:r>
                        <a:rPr lang="cs-CZ" sz="2600" b="0" i="0" u="none" strike="noStrike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elektrické</a:t>
                      </a:r>
                      <a:r>
                        <a:rPr lang="cs-CZ" sz="2600" b="0" i="0" u="none" strike="noStrike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dopravní prostředky </a:t>
                      </a:r>
                    </a:p>
                    <a:p>
                      <a:pPr algn="l" fontAlgn="b"/>
                      <a:r>
                        <a:rPr lang="cs-CZ" sz="2600" b="0" i="0" u="none" strike="noStrike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            (trolejbus, tramvaj, metro)</a:t>
                      </a:r>
                      <a:endParaRPr lang="cs-CZ" sz="26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0"/>
            <a:ext cx="8229600" cy="868346"/>
          </a:xfrm>
        </p:spPr>
        <p:txBody>
          <a:bodyPr/>
          <a:lstStyle/>
          <a:p>
            <a:r>
              <a:rPr lang="cs-CZ" sz="36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Literatura a zdroje:</a:t>
            </a:r>
            <a:endParaRPr lang="cs-CZ" sz="3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714356"/>
            <a:ext cx="8229600" cy="600079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 pro text: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  <a:hlinkClick r:id="rId2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mdcr.cz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autaveskole.cz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www.letenku.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org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cdv.cz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enviwiki.cz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dolceta.eu</a:t>
            </a:r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ceska</a:t>
            </a:r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-republika/Mod5/-Doprava,27-.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html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spsauto.cz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www.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biomach.cz</a:t>
            </a: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Matějček, T., Ekologická a environmentální výchova, Nakladatelství České geografické společnosti, Praha, 2007.</a:t>
            </a:r>
          </a:p>
          <a:p>
            <a:r>
              <a:rPr lang="cs-CZ" sz="80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Brůhová</a:t>
            </a: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-Foltýnová, H., Doprava a společnost, Karolinum, 2009.</a:t>
            </a:r>
          </a:p>
          <a:p>
            <a:pPr>
              <a:buNone/>
            </a:pPr>
            <a:endParaRPr lang="cs-CZ" sz="8000" u="sng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</a:p>
          <a:p>
            <a:pPr>
              <a:buNone/>
            </a:pP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Veškeré obrázky použité v digitálním učebním materiálu jsou kliparty</a:t>
            </a:r>
          </a:p>
          <a:p>
            <a:pPr>
              <a:buNone/>
            </a:pP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dostupné pod licencí Microsoft Office 2010 na </a:t>
            </a:r>
            <a:r>
              <a:rPr lang="cs-CZ" sz="8000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www.office.</a:t>
            </a:r>
            <a:r>
              <a:rPr lang="cs-CZ" sz="8000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microsoft.com</a:t>
            </a: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8000" dirty="0" smtClean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</a:t>
            </a:r>
          </a:p>
          <a:p>
            <a:pPr>
              <a:buNone/>
            </a:pP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všech typech škol a školských zařízeních. Jakékoliv další využití podléhá</a:t>
            </a:r>
          </a:p>
          <a:p>
            <a:pPr>
              <a:buNone/>
            </a:pP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autorskému zákonu. Toto dílo je k dispozici pod licencí </a:t>
            </a:r>
            <a:r>
              <a:rPr lang="cs-CZ" sz="8000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Cc</a:t>
            </a: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BY-SA.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001024" y="21429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1121</TotalTime>
  <Words>1201</Words>
  <Application>Microsoft Office PowerPoint</Application>
  <PresentationFormat>Předvádění na obrazovce (4:3)</PresentationFormat>
  <Paragraphs>446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2" baseType="lpstr">
      <vt:lpstr>Arial</vt:lpstr>
      <vt:lpstr>Calibri</vt:lpstr>
      <vt:lpstr>Times New Roman</vt:lpstr>
      <vt:lpstr>Wingdings</vt:lpstr>
      <vt:lpstr>Motiv sady Office</vt:lpstr>
      <vt:lpstr>Prezentace aplikace PowerPoint</vt:lpstr>
      <vt:lpstr>Prezentace aplikace PowerPoint</vt:lpstr>
      <vt:lpstr>DOPRAVA</vt:lpstr>
      <vt:lpstr>Negativní vlivy dopravy na ŽP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Silniční doprava</vt:lpstr>
      <vt:lpstr>Víte, že …</vt:lpstr>
      <vt:lpstr>Letecká doprava</vt:lpstr>
      <vt:lpstr>Vodní doprava</vt:lpstr>
      <vt:lpstr>Potrubní doprava</vt:lpstr>
      <vt:lpstr>Železniční doprava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Literatura a zdroje:</vt:lpstr>
    </vt:vector>
  </TitlesOfParts>
  <Company>s.r.o.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 a ŽP</dc:title>
  <dc:creator>Kutilovi</dc:creator>
  <cp:lastModifiedBy>Petra</cp:lastModifiedBy>
  <cp:revision>121</cp:revision>
  <dcterms:created xsi:type="dcterms:W3CDTF">2012-11-10T13:26:29Z</dcterms:created>
  <dcterms:modified xsi:type="dcterms:W3CDTF">2014-02-10T16:48:50Z</dcterms:modified>
</cp:coreProperties>
</file>