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7" r:id="rId2"/>
    <p:sldId id="261" r:id="rId3"/>
    <p:sldId id="258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9EFB0F-1151-4069-8FDD-87C3789D2D8E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E9373-827A-4D1E-9C7F-0CDF704801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1551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9373-827A-4D1E-9C7F-0CDF7048016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591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2E6A50-3D0D-4D64-8E37-B8FB052C9723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129D67-11FF-4663-9972-B01930C7912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kost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T</a:t>
            </a:r>
            <a:r>
              <a:rPr lang="cs-CZ" dirty="0" smtClean="0"/>
              <a:t>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636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kost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cílová skupina: střední školy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anotace : </a:t>
            </a:r>
            <a:r>
              <a:rPr lang="cs-CZ" dirty="0" smtClean="0"/>
              <a:t>ověření znalostí stavby, funkce, spojení a osifikace kostí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klíčová slova : </a:t>
            </a:r>
            <a:r>
              <a:rPr lang="cs-CZ" dirty="0" smtClean="0"/>
              <a:t>architektonika kosti, primární osifikační centrum, okostice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autor: Kamila Černá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zpracováno: 2012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409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 - 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518457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1) Povrch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dlouhé kosti kryje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AutoNum type="arabicParenR"/>
            </a:pPr>
            <a:endParaRPr lang="cs-CZ" sz="33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 smtClean="0">
                <a:latin typeface="Arial" pitchFamily="34" charset="0"/>
                <a:cs typeface="Arial" pitchFamily="34" charset="0"/>
              </a:rPr>
              <a:t>epifýza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 smtClean="0">
                <a:latin typeface="Arial" pitchFamily="34" charset="0"/>
                <a:cs typeface="Arial" pitchFamily="34" charset="0"/>
              </a:rPr>
              <a:t>okostice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 smtClean="0">
                <a:latin typeface="Arial" pitchFamily="34" charset="0"/>
                <a:cs typeface="Arial" pitchFamily="34" charset="0"/>
              </a:rPr>
              <a:t>diafýza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5000" dirty="0" smtClean="0">
                <a:latin typeface="Arial" pitchFamily="34" charset="0"/>
                <a:cs typeface="Arial" pitchFamily="34" charset="0"/>
              </a:rPr>
              <a:t>hrupavka</a:t>
            </a:r>
          </a:p>
          <a:p>
            <a:pPr marL="857250" lvl="1" indent="-457200">
              <a:buFont typeface="+mj-lt"/>
              <a:buAutoNum type="alphaLcParenR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                    </a:t>
            </a:r>
          </a:p>
          <a:p>
            <a:pPr marL="0" indent="0">
              <a:buNone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2) V lidské kosti se vyskytují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endParaRPr lang="cs-CZ" sz="33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 smtClean="0">
                <a:latin typeface="Arial" pitchFamily="34" charset="0"/>
                <a:cs typeface="Arial" pitchFamily="34" charset="0"/>
              </a:rPr>
              <a:t>soli vápníku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5000" dirty="0" smtClean="0">
                <a:latin typeface="Arial" pitchFamily="34" charset="0"/>
                <a:cs typeface="Arial" pitchFamily="34" charset="0"/>
              </a:rPr>
              <a:t>hlorid sodný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5000" dirty="0" smtClean="0">
                <a:latin typeface="Arial" pitchFamily="34" charset="0"/>
                <a:cs typeface="Arial" pitchFamily="34" charset="0"/>
              </a:rPr>
              <a:t>romid draselný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50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5000" dirty="0" smtClean="0">
                <a:latin typeface="Arial" pitchFamily="34" charset="0"/>
                <a:cs typeface="Arial" pitchFamily="34" charset="0"/>
              </a:rPr>
              <a:t>oli draslíku</a:t>
            </a:r>
          </a:p>
          <a:p>
            <a:pPr marL="857250" lvl="1" indent="-457200">
              <a:buFont typeface="+mj-lt"/>
              <a:buAutoNum type="alphaLcParenR"/>
            </a:pPr>
            <a:endParaRPr lang="cs-CZ" sz="50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buFont typeface="+mj-lt"/>
              <a:buAutoNum type="alphaLcParenR"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3)Uveďte názvy pojivových tkání, kterými může být uskutečněno pevné spojení kostí?</a:t>
            </a:r>
            <a:endParaRPr lang="cs-CZ" sz="51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33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……………………………………………………………………………………………………………………………….</a:t>
            </a:r>
            <a:endParaRPr lang="cs-CZ" sz="33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70049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686800" cy="838200"/>
          </a:xfrm>
        </p:spPr>
        <p:txBody>
          <a:bodyPr/>
          <a:lstStyle/>
          <a:p>
            <a:r>
              <a:rPr lang="cs-CZ" dirty="0" smtClean="0"/>
              <a:t>kost - 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66124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55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) Které látky patří mezi anorganické sloučeniny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aminokyseliny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sacharóza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f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osforečnan vápenatý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glykogen</a:t>
            </a:r>
          </a:p>
          <a:p>
            <a:pPr marL="857250" lvl="1" indent="-457200">
              <a:buFont typeface="+mj-lt"/>
              <a:buAutoNum type="alphaLcParenR"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5) Kloubní maz produkuje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400050" lvl="1" indent="0">
              <a:buNone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klovitá chrupavka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loubní vazivo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loubní jamka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loubní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pouzdro</a:t>
            </a:r>
          </a:p>
          <a:p>
            <a:pPr marL="857250" lvl="1" indent="-457200">
              <a:buFont typeface="+mj-lt"/>
              <a:buAutoNum type="alphaLcParenR"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) Vyjmenujte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kostní buňky ………………………………………………………</a:t>
            </a: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7) Okostice zajišťuje růst kosti do     ............................................................ .</a:t>
            </a: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8) Primární osifikační centra v dlouhých kostech vznikají v ..........................</a:t>
            </a: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9) Čím mladší člověk, tím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má organických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látek v kostní hmotě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.................... .</a:t>
            </a:r>
          </a:p>
          <a:p>
            <a:pPr marL="400050" lvl="1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10)Vysvětlete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pojem architektonika kosti ……………………………………….</a:t>
            </a: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endParaRPr lang="cs-CZ" sz="5500" dirty="0" smtClean="0">
              <a:latin typeface="Arial" pitchFamily="34" charset="0"/>
              <a:cs typeface="Arial" pitchFamily="34" charset="0"/>
            </a:endParaRPr>
          </a:p>
          <a:p>
            <a:pPr marL="400050" lvl="1" indent="0">
              <a:buNone/>
            </a:pPr>
            <a:endParaRPr lang="cs-CZ" sz="1600" dirty="0" smtClean="0"/>
          </a:p>
          <a:p>
            <a:pPr marL="857250" lvl="1" indent="-457200">
              <a:buFont typeface="+mj-lt"/>
              <a:buAutoNum type="alphaLcParenR"/>
            </a:pPr>
            <a:endParaRPr lang="cs-CZ" sz="1600" dirty="0" smtClean="0"/>
          </a:p>
          <a:p>
            <a:pPr marL="857250" lvl="1" indent="-457200">
              <a:buFont typeface="+mj-lt"/>
              <a:buAutoNum type="alphaLcParenR"/>
            </a:pPr>
            <a:endParaRPr lang="cs-CZ" sz="1600" dirty="0" smtClean="0"/>
          </a:p>
          <a:p>
            <a:pPr marL="857250" lvl="1" indent="-457200">
              <a:buFont typeface="+mj-lt"/>
              <a:buAutoNum type="alphaLcParenR"/>
            </a:pPr>
            <a:endParaRPr lang="cs-CZ" sz="1600" dirty="0" smtClean="0"/>
          </a:p>
          <a:p>
            <a:pPr marL="857250" lvl="1" indent="-457200">
              <a:buFont typeface="+mj-lt"/>
              <a:buAutoNum type="alphaLcParenR"/>
            </a:pPr>
            <a:endParaRPr lang="cs-CZ" sz="1600" dirty="0" smtClean="0"/>
          </a:p>
          <a:p>
            <a:pPr marL="857250" lvl="1" indent="-457200">
              <a:buFont typeface="+mj-lt"/>
              <a:buAutoNum type="alphaLcParenR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1795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Povrch kosti kryje </a:t>
            </a:r>
            <a:r>
              <a:rPr lang="cs-CZ" i="1" u="sng" dirty="0" smtClean="0"/>
              <a:t>okostice.</a:t>
            </a:r>
          </a:p>
          <a:p>
            <a:pPr marL="514350" indent="-514350">
              <a:buAutoNum type="arabicParenR"/>
            </a:pPr>
            <a:r>
              <a:rPr lang="cs-CZ" dirty="0" smtClean="0"/>
              <a:t>V lidské kosti se nacházejí </a:t>
            </a:r>
            <a:r>
              <a:rPr lang="cs-CZ" u="sng" dirty="0" smtClean="0"/>
              <a:t>soli vápníku.</a:t>
            </a:r>
          </a:p>
          <a:p>
            <a:pPr marL="514350" indent="-514350">
              <a:buAutoNum type="arabicParenR"/>
            </a:pPr>
            <a:r>
              <a:rPr lang="cs-CZ" dirty="0" smtClean="0"/>
              <a:t>Pojivovými tkáněmi, které uskutečňují pevné spojení kostí mohou být </a:t>
            </a:r>
            <a:r>
              <a:rPr lang="cs-CZ" i="1" u="sng" dirty="0" smtClean="0"/>
              <a:t>vazivo, chrupavka </a:t>
            </a:r>
            <a:r>
              <a:rPr lang="cs-CZ" dirty="0" smtClean="0"/>
              <a:t>nebo </a:t>
            </a:r>
            <a:r>
              <a:rPr lang="cs-CZ" u="sng" dirty="0" smtClean="0"/>
              <a:t>srůstání kostí .</a:t>
            </a:r>
          </a:p>
          <a:p>
            <a:pPr marL="514350" indent="-514350">
              <a:buAutoNum type="arabicParenR"/>
            </a:pPr>
            <a:r>
              <a:rPr lang="cs-CZ" dirty="0" smtClean="0"/>
              <a:t>Mezi anorganické sloučeniny patří </a:t>
            </a:r>
            <a:r>
              <a:rPr lang="cs-CZ" i="1" u="sng" dirty="0" smtClean="0"/>
              <a:t>fosforečnan vápenatý</a:t>
            </a:r>
            <a:r>
              <a:rPr lang="cs-CZ" dirty="0" smtClean="0"/>
              <a:t> .</a:t>
            </a:r>
            <a:endParaRPr lang="cs-CZ" i="1" u="sng" dirty="0" smtClean="0"/>
          </a:p>
          <a:p>
            <a:pPr marL="514350" indent="-514350">
              <a:buAutoNum type="arabicParenR"/>
            </a:pPr>
            <a:r>
              <a:rPr lang="cs-CZ" dirty="0" smtClean="0"/>
              <a:t>Kloubní maz produkuje </a:t>
            </a:r>
            <a:r>
              <a:rPr lang="cs-CZ" i="1" u="sng" dirty="0" smtClean="0"/>
              <a:t>kloubní pouzdro</a:t>
            </a:r>
            <a:r>
              <a:rPr lang="cs-CZ" dirty="0" smtClean="0"/>
              <a:t> .</a:t>
            </a:r>
            <a:endParaRPr lang="cs-CZ" i="1" u="sng" dirty="0" smtClean="0"/>
          </a:p>
          <a:p>
            <a:pPr marL="514350" indent="-514350">
              <a:buAutoNum type="arabicParenR"/>
            </a:pPr>
            <a:r>
              <a:rPr lang="cs-CZ" dirty="0" smtClean="0"/>
              <a:t>Kostní buňky se nazývají  </a:t>
            </a:r>
            <a:r>
              <a:rPr lang="cs-CZ" i="1" u="sng" dirty="0" err="1" smtClean="0"/>
              <a:t>osteocyty</a:t>
            </a:r>
            <a:r>
              <a:rPr lang="cs-CZ" i="1" u="sng" dirty="0" smtClean="0"/>
              <a:t>, osteoblasty </a:t>
            </a:r>
            <a:r>
              <a:rPr lang="cs-CZ" dirty="0" smtClean="0"/>
              <a:t>a </a:t>
            </a:r>
            <a:r>
              <a:rPr lang="cs-CZ" u="sng" dirty="0" smtClean="0"/>
              <a:t>osteoklasty .</a:t>
            </a:r>
          </a:p>
          <a:p>
            <a:pPr marL="514350" indent="-514350">
              <a:buAutoNum type="arabicParenR"/>
            </a:pPr>
            <a:r>
              <a:rPr lang="cs-CZ" dirty="0" smtClean="0"/>
              <a:t>Okostice zajišťuje růst kostí do </a:t>
            </a:r>
            <a:r>
              <a:rPr lang="cs-CZ" i="1" u="sng" dirty="0" smtClean="0"/>
              <a:t>šířky</a:t>
            </a:r>
          </a:p>
          <a:p>
            <a:pPr marL="514350" indent="-514350">
              <a:buAutoNum type="arabicParenR"/>
            </a:pPr>
            <a:r>
              <a:rPr lang="cs-CZ" dirty="0" smtClean="0"/>
              <a:t>Primární osifikační centra v dlouhých kostech vznikají v </a:t>
            </a:r>
            <a:r>
              <a:rPr lang="cs-CZ" i="1" u="sng" dirty="0" smtClean="0"/>
              <a:t>diafýzách</a:t>
            </a:r>
            <a:r>
              <a:rPr lang="cs-CZ" dirty="0" smtClean="0"/>
              <a:t>.</a:t>
            </a:r>
          </a:p>
          <a:p>
            <a:pPr marL="514350" indent="-514350">
              <a:buAutoNum type="arabicParenR"/>
            </a:pPr>
            <a:r>
              <a:rPr lang="cs-CZ" dirty="0" smtClean="0"/>
              <a:t>Čím mladší člověk tím má </a:t>
            </a:r>
            <a:r>
              <a:rPr lang="cs-CZ" i="1" u="sng" dirty="0" smtClean="0"/>
              <a:t>více</a:t>
            </a:r>
            <a:r>
              <a:rPr lang="cs-CZ" dirty="0" smtClean="0"/>
              <a:t> organických látek v kostní hmotě .</a:t>
            </a:r>
          </a:p>
          <a:p>
            <a:pPr marL="514350" indent="-514350">
              <a:buAutoNum type="arabicParenR"/>
            </a:pPr>
            <a:r>
              <a:rPr lang="cs-CZ" dirty="0" smtClean="0"/>
              <a:t>Architektoniku kosti tvoří  </a:t>
            </a:r>
            <a:r>
              <a:rPr lang="cs-CZ" i="1" u="sng" dirty="0" smtClean="0"/>
              <a:t>trámce</a:t>
            </a:r>
            <a:r>
              <a:rPr lang="cs-CZ" dirty="0" smtClean="0"/>
              <a:t>  v houbovité  kosti.</a:t>
            </a:r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dirty="0" smtClean="0"/>
          </a:p>
          <a:p>
            <a:pPr marL="514350" indent="-514350">
              <a:buAutoNum type="arabicParenR"/>
            </a:pPr>
            <a:endParaRPr lang="cs-CZ" u="sng" dirty="0" smtClean="0"/>
          </a:p>
          <a:p>
            <a:pPr marL="514350" indent="-514350"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84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154</TotalTime>
  <Words>252</Words>
  <Application>Microsoft Office PowerPoint</Application>
  <PresentationFormat>Předvádění na obrazovce (4:3)</PresentationFormat>
  <Paragraphs>79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kost </vt:lpstr>
      <vt:lpstr>Test kost</vt:lpstr>
      <vt:lpstr>kost - test</vt:lpstr>
      <vt:lpstr>kost - test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20</cp:revision>
  <dcterms:created xsi:type="dcterms:W3CDTF">2012-10-09T14:40:20Z</dcterms:created>
  <dcterms:modified xsi:type="dcterms:W3CDTF">2012-12-07T13:20:58Z</dcterms:modified>
</cp:coreProperties>
</file>