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3" r:id="rId7"/>
    <p:sldId id="262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891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652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098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587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739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482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197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245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286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550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1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100000">
              <a:schemeClr val="accent1">
                <a:tint val="44500"/>
                <a:satMod val="160000"/>
                <a:alpha val="18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49F02A-3741-4139-8392-BF5CCAC7846F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151F53-5353-437B-AFA2-DD70E8B0FC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0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3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Fyzikální veličiny</a:t>
            </a:r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VY_32_INOVACE_14_Elektrický odpor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823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76529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Elektrický odpor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 </a:t>
            </a:r>
            <a:r>
              <a:rPr kumimoji="0" lang="cs-CZ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,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844824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 fyzikální veličina, která udává schopnost elektrických vodičů vodit elektrický proud</a:t>
            </a:r>
          </a:p>
          <a:p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</p:txBody>
      </p:sp>
      <p:pic>
        <p:nvPicPr>
          <p:cNvPr id="1027" name="Picture 3" descr="C:\Users\Monika\AppData\Local\Microsoft\Windows\Temporary Internet Files\Content.IE5\AVEXWR0H\MP900289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216" y="3861048"/>
            <a:ext cx="1432176" cy="215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onika\AppData\Local\Microsoft\Windows\Temporary Internet Files\Content.IE5\AVEXWR0H\MP900289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2496" y="7432676"/>
            <a:ext cx="1432026" cy="215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onika\AppData\Local\Microsoft\Windows\Temporary Internet Files\Content.IE5\CALF9JYY\MP9002897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185896"/>
            <a:ext cx="1219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49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76529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Elektrický odpor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2132856"/>
            <a:ext cx="496855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značka veličiny :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n</a:t>
            </a:r>
            <a:r>
              <a:rPr lang="cs-CZ" sz="2800" dirty="0" smtClean="0"/>
              <a:t>ázev jednotky: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ohm</a:t>
            </a:r>
          </a:p>
          <a:p>
            <a:pPr algn="ctr"/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2800" dirty="0" smtClean="0"/>
              <a:t>značka jednotky : </a:t>
            </a:r>
            <a:r>
              <a:rPr lang="el-GR" sz="3200" b="1" dirty="0" smtClean="0">
                <a:solidFill>
                  <a:schemeClr val="accent2">
                    <a:lumMod val="50000"/>
                  </a:schemeClr>
                </a:solidFill>
                <a:latin typeface="Times New Roman"/>
                <a:cs typeface="Times New Roman"/>
              </a:rPr>
              <a:t>Ω</a:t>
            </a:r>
            <a:endParaRPr lang="cs-CZ" sz="3200" b="1" dirty="0" smtClean="0">
              <a:solidFill>
                <a:schemeClr val="accent2">
                  <a:lumMod val="50000"/>
                </a:schemeClr>
              </a:solidFill>
              <a:latin typeface="Times New Roman"/>
              <a:cs typeface="Times New Roman"/>
            </a:endParaRPr>
          </a:p>
          <a:p>
            <a:endParaRPr lang="cs-CZ" sz="3200" b="1" dirty="0" smtClean="0">
              <a:solidFill>
                <a:schemeClr val="accent2">
                  <a:lumMod val="50000"/>
                </a:schemeClr>
              </a:solidFill>
              <a:latin typeface="Times New Roman"/>
              <a:cs typeface="Times New Roman"/>
            </a:endParaRPr>
          </a:p>
          <a:p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4653136"/>
            <a:ext cx="66247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závisí na materiálu, 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délce </a:t>
            </a:r>
            <a:r>
              <a:rPr lang="cs-CZ" sz="2400" dirty="0"/>
              <a:t>vodiče, 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obsahu </a:t>
            </a:r>
            <a:r>
              <a:rPr lang="cs-CZ" sz="2400" dirty="0"/>
              <a:t>průřezu vodiče</a:t>
            </a:r>
          </a:p>
        </p:txBody>
      </p:sp>
    </p:spTree>
    <p:extLst>
      <p:ext uri="{BB962C8B-B14F-4D97-AF65-F5344CB8AC3E}">
        <p14:creationId xmlns:p14="http://schemas.microsoft.com/office/powerpoint/2010/main" val="124720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2843808" y="2607375"/>
            <a:ext cx="4608512" cy="504056"/>
          </a:xfrm>
          <a:prstGeom prst="line">
            <a:avLst/>
          </a:prstGeom>
          <a:ln w="107950"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839050" y="2175327"/>
            <a:ext cx="4536504" cy="46836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582587" y="1653928"/>
            <a:ext cx="3978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i="1" dirty="0">
                <a:solidFill>
                  <a:prstClr val="black"/>
                </a:solidFill>
                <a:latin typeface="Times New Roman"/>
                <a:cs typeface="Times New Roman"/>
              </a:rPr>
              <a:t>ℓ</a:t>
            </a:r>
            <a:endParaRPr lang="cs-CZ" sz="4000" i="1" dirty="0">
              <a:solidFill>
                <a:prstClr val="black"/>
              </a:solidFill>
              <a:latin typeface="Bradley Hand ITC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47918" y="2211727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Bradley Hand ITC" pitchFamily="66" charset="0"/>
              </a:rPr>
              <a:t>S</a:t>
            </a:r>
            <a:endParaRPr lang="cs-CZ" sz="4400" b="1" dirty="0">
              <a:latin typeface="Bradley Hand ITC" pitchFamily="66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223628" y="3111431"/>
            <a:ext cx="360040" cy="504056"/>
          </a:xfrm>
          <a:prstGeom prst="ellipse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6" idx="4"/>
          </p:cNvCxnSpPr>
          <p:nvPr/>
        </p:nvCxnSpPr>
        <p:spPr>
          <a:xfrm flipV="1">
            <a:off x="1403648" y="3183439"/>
            <a:ext cx="1435402" cy="43204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6" idx="0"/>
          </p:cNvCxnSpPr>
          <p:nvPr/>
        </p:nvCxnSpPr>
        <p:spPr>
          <a:xfrm>
            <a:off x="1403648" y="3111431"/>
            <a:ext cx="143540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547664" y="676529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Elektrický odpor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397176" y="3986684"/>
            <a:ext cx="16901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aseline="-46000" dirty="0" smtClean="0">
                <a:latin typeface="Brush Script MT" pitchFamily="66" charset="0"/>
                <a:cs typeface="Times New Roman"/>
              </a:rPr>
              <a:t>R </a:t>
            </a:r>
            <a:r>
              <a:rPr lang="cs-CZ" sz="4000" baseline="-46000" dirty="0" smtClean="0">
                <a:latin typeface="Brush Script MT" pitchFamily="66" charset="0"/>
                <a:cs typeface="Times New Roman"/>
              </a:rPr>
              <a:t>=</a:t>
            </a:r>
            <a:r>
              <a:rPr lang="cs-CZ" sz="4000" dirty="0" smtClean="0">
                <a:latin typeface="Brush Script MT" pitchFamily="66" charset="0"/>
                <a:cs typeface="Times New Roman"/>
              </a:rPr>
              <a:t> </a:t>
            </a:r>
            <a:r>
              <a:rPr lang="cs-CZ" sz="4000" u="sng" dirty="0" smtClean="0">
                <a:latin typeface="Brush Script MT" pitchFamily="66" charset="0"/>
                <a:cs typeface="Times New Roman"/>
              </a:rPr>
              <a:t>l.</a:t>
            </a:r>
            <a:r>
              <a:rPr lang="el-GR" sz="4000" u="sng" dirty="0" smtClean="0">
                <a:latin typeface="Segoe Print" pitchFamily="2" charset="0"/>
                <a:cs typeface="Times New Roman"/>
              </a:rPr>
              <a:t>ρ</a:t>
            </a:r>
            <a:endParaRPr lang="cs-CZ" sz="4000" u="sng" dirty="0" smtClean="0">
              <a:latin typeface="Brush Script MT" pitchFamily="66" charset="0"/>
              <a:cs typeface="Times New Roman"/>
            </a:endParaRPr>
          </a:p>
          <a:p>
            <a:r>
              <a:rPr lang="cs-CZ" sz="4800" baseline="26000" dirty="0">
                <a:latin typeface="Brush Script MT" pitchFamily="66" charset="0"/>
                <a:cs typeface="Times New Roman"/>
              </a:rPr>
              <a:t> </a:t>
            </a:r>
            <a:r>
              <a:rPr lang="cs-CZ" sz="4800" baseline="26000" dirty="0" smtClean="0">
                <a:latin typeface="Brush Script MT" pitchFamily="66" charset="0"/>
                <a:cs typeface="Times New Roman"/>
              </a:rPr>
              <a:t>      S</a:t>
            </a:r>
          </a:p>
          <a:p>
            <a:r>
              <a:rPr lang="cs-CZ" u="sng" dirty="0">
                <a:latin typeface="Times New Roman"/>
                <a:cs typeface="Times New Roman"/>
              </a:rPr>
              <a:t> </a:t>
            </a:r>
            <a:r>
              <a:rPr lang="cs-CZ" u="sng" dirty="0" smtClean="0">
                <a:latin typeface="Times New Roman"/>
                <a:cs typeface="Times New Roman"/>
              </a:rPr>
              <a:t>  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1613" y="5094680"/>
            <a:ext cx="2052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elektrický odpor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29423" y="3617352"/>
            <a:ext cx="1615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délka vodiče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85016" y="4387578"/>
            <a:ext cx="2805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měrný elektrický odpor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61141" y="5279346"/>
            <a:ext cx="2551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průřez plochou vodiče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3" idx="3"/>
          </p:cNvCxnSpPr>
          <p:nvPr/>
        </p:nvCxnSpPr>
        <p:spPr>
          <a:xfrm flipV="1">
            <a:off x="2823840" y="4847094"/>
            <a:ext cx="720081" cy="432252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583076" y="3874290"/>
            <a:ext cx="1178476" cy="2048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4713723" y="4878452"/>
            <a:ext cx="650547" cy="5855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975243" y="4387578"/>
            <a:ext cx="524206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679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 animBg="1"/>
      <p:bldP spid="22" grpId="0"/>
      <p:bldP spid="3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83420" y="548680"/>
            <a:ext cx="6120680" cy="13439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Měrný elektrický odpor </a:t>
            </a:r>
            <a:r>
              <a:rPr lang="el-GR" sz="2800" b="1" dirty="0" smtClean="0">
                <a:solidFill>
                  <a:schemeClr val="accent2">
                    <a:lumMod val="50000"/>
                  </a:schemeClr>
                </a:solidFill>
                <a:cs typeface="Times New Roman"/>
              </a:rPr>
              <a:t>ρ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cs typeface="Times New Roman"/>
              </a:rPr>
              <a:t> :</a:t>
            </a:r>
            <a:r>
              <a:rPr lang="cs-CZ" sz="2800" b="1" dirty="0" smtClean="0">
                <a:cs typeface="Times New Roman"/>
              </a:rPr>
              <a:t> </a:t>
            </a:r>
          </a:p>
          <a:p>
            <a:pPr algn="ctr"/>
            <a:r>
              <a:rPr lang="cs-CZ" sz="2000" dirty="0" smtClean="0">
                <a:cs typeface="Times New Roman"/>
              </a:rPr>
              <a:t>je odpor vodiče s délkou 1m a průřezem 1mm</a:t>
            </a:r>
            <a:r>
              <a:rPr lang="cs-CZ" sz="2000" baseline="30000" dirty="0" smtClean="0">
                <a:cs typeface="Times New Roman"/>
              </a:rPr>
              <a:t>2</a:t>
            </a:r>
          </a:p>
          <a:p>
            <a:pPr algn="ctr"/>
            <a:endParaRPr lang="cs-CZ" sz="2000" baseline="30000" dirty="0">
              <a:solidFill>
                <a:schemeClr val="accent2">
                  <a:lumMod val="50000"/>
                </a:schemeClr>
              </a:solidFill>
              <a:cs typeface="Times New Roman"/>
            </a:endParaRPr>
          </a:p>
          <a:p>
            <a:pPr algn="ctr"/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26207"/>
              </p:ext>
            </p:extLst>
          </p:nvPr>
        </p:nvGraphicFramePr>
        <p:xfrm>
          <a:off x="3563888" y="2396198"/>
          <a:ext cx="2131678" cy="3263044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919472"/>
                <a:gridCol w="1212206"/>
              </a:tblGrid>
              <a:tr h="122870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látka</a:t>
                      </a:r>
                    </a:p>
                  </a:txBody>
                  <a:tcPr marL="62861" marR="62861" marT="31430" marB="3143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Měrný odpor</a:t>
                      </a:r>
                      <a:endParaRPr lang="cs-CZ" sz="1200" u="none" dirty="0"/>
                    </a:p>
                  </a:txBody>
                  <a:tcPr marL="62861" marR="62861" marT="31430" marB="31430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stříbro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0,016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měď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0,017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zlato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0,022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hliník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0,027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wolfram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0,054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zinek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0,06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železo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0,10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platina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0,11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>
                          <a:solidFill>
                            <a:schemeClr val="tx1"/>
                          </a:solidFill>
                        </a:rPr>
                        <a:t>olovo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0,21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konstantan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0,49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rtuť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 smtClean="0"/>
                        <a:t>0,96</a:t>
                      </a:r>
                      <a:endParaRPr lang="cs-CZ" sz="1200" u="none" dirty="0"/>
                    </a:p>
                  </a:txBody>
                  <a:tcPr marL="62861" marR="62861" marT="31430" marB="31430" anchor="ctr"/>
                </a:tc>
              </a:tr>
              <a:tr h="251442"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uhlík</a:t>
                      </a:r>
                    </a:p>
                  </a:txBody>
                  <a:tcPr marL="62861" marR="62861" marT="31430" marB="3143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u="none" dirty="0"/>
                        <a:t>60</a:t>
                      </a:r>
                    </a:p>
                  </a:txBody>
                  <a:tcPr marL="62861" marR="62861" marT="31430" marB="3143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0106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676529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Elektrický odpor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204864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elektrický odpor železného vodiče s délkou 50m a průřezem 5 mm</a:t>
            </a:r>
            <a:r>
              <a:rPr lang="cs-CZ" baseline="30000" dirty="0" smtClean="0"/>
              <a:t>2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419872" y="2780928"/>
                <a:ext cx="1656184" cy="9913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R</a:t>
                </a:r>
                <a14:m>
                  <m:oMath xmlns:m="http://schemas.openxmlformats.org/officeDocument/2006/math">
                    <m:r>
                      <a:rPr lang="cs-CZ" sz="400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𝑙</m:t>
                        </m:r>
                        <m:r>
                          <a:rPr lang="cs-CZ" sz="4000" b="0" i="1" smtClean="0">
                            <a:latin typeface="Cambria Math"/>
                          </a:rPr>
                          <m:t>.</m:t>
                        </m:r>
                        <m:r>
                          <a:rPr lang="cs-CZ" sz="4000" b="0" i="1" smtClean="0">
                            <a:latin typeface="Cambria Math"/>
                            <a:ea typeface="Cambria Math"/>
                          </a:rPr>
                          <m:t>𝜌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𝑆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2780928"/>
                <a:ext cx="1656184" cy="991362"/>
              </a:xfrm>
              <a:prstGeom prst="rect">
                <a:avLst/>
              </a:prstGeom>
              <a:blipFill rotWithShape="1">
                <a:blip r:embed="rId2"/>
                <a:stretch>
                  <a:fillRect l="-12868" b="-110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91880" y="3789040"/>
                <a:ext cx="2952328" cy="9754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R=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50.0,1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4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3789040"/>
                <a:ext cx="2952328" cy="975460"/>
              </a:xfrm>
              <a:prstGeom prst="rect">
                <a:avLst/>
              </a:prstGeom>
              <a:blipFill rotWithShape="1">
                <a:blip r:embed="rId3"/>
                <a:stretch>
                  <a:fillRect l="-7438" b="-1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707904" y="508518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R=1</a:t>
            </a:r>
            <a:r>
              <a:rPr lang="el-GR" sz="3600" dirty="0" smtClean="0">
                <a:latin typeface="Times New Roman"/>
                <a:cs typeface="Times New Roman"/>
              </a:rPr>
              <a:t>Ω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8361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http://bits.wikimedia.org/skins-1.18/common/images/magnify-cli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ttp://bits.wikimedia.org/skins-1.18/common/images/magnify-cli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142875" cy="10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http://upload.wikimedia.org/wikipedia/commons/7/75/Resistors-phot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08920"/>
            <a:ext cx="3648075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87622" y="908720"/>
            <a:ext cx="74168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Rezistor</a:t>
            </a:r>
            <a:r>
              <a:rPr lang="cs-CZ" dirty="0"/>
              <a:t> je </a:t>
            </a:r>
            <a:r>
              <a:rPr lang="cs-CZ" dirty="0" smtClean="0"/>
              <a:t>elektrotechnická </a:t>
            </a:r>
            <a:r>
              <a:rPr lang="cs-CZ" dirty="0"/>
              <a:t>součástka projevující se v elektrickém obvodu v ideálním případě jedinou vlastností - elektrickým odporem. Důvodem pro zařazení rezistoru do obvodu je obvykle snížení velikosti elektrického proudu nebo získání určitého úbytku napětí.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87622" y="3829447"/>
            <a:ext cx="1512168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6" idx="3"/>
          </p:cNvCxnSpPr>
          <p:nvPr/>
        </p:nvCxnSpPr>
        <p:spPr>
          <a:xfrm>
            <a:off x="2699790" y="4045471"/>
            <a:ext cx="504058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endCxn id="6" idx="1"/>
          </p:cNvCxnSpPr>
          <p:nvPr/>
        </p:nvCxnSpPr>
        <p:spPr>
          <a:xfrm>
            <a:off x="683568" y="4045471"/>
            <a:ext cx="504054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318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1582341"/>
            <a:ext cx="756084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dirty="0" smtClean="0"/>
              <a:t>Microsoft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://cs.wikipedia.org/wiki/Rezistor</a:t>
            </a:r>
            <a:endParaRPr lang="cs-CZ" dirty="0" smtClean="0"/>
          </a:p>
          <a:p>
            <a:r>
              <a:rPr lang="cs-CZ" dirty="0" smtClean="0"/>
              <a:t>Vytvořeno </a:t>
            </a:r>
            <a:r>
              <a:rPr lang="cs-CZ" dirty="0"/>
              <a:t>jako DUM do předmětu fyzika na </a:t>
            </a:r>
            <a:r>
              <a:rPr lang="cs-CZ" dirty="0"/>
              <a:t>Základní škole </a:t>
            </a:r>
            <a:r>
              <a:rPr lang="cs-CZ" dirty="0" smtClean="0"/>
              <a:t>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 smtClean="0"/>
              <a:t>o</a:t>
            </a:r>
            <a:r>
              <a:rPr lang="en-GB" dirty="0" err="1" smtClean="0"/>
              <a:t>rganizace</a:t>
            </a:r>
            <a:r>
              <a:rPr lang="cs-CZ" dirty="0" smtClean="0"/>
              <a:t> </a:t>
            </a:r>
            <a:r>
              <a:rPr lang="cs-CZ" dirty="0"/>
              <a:t>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elektrický odpor.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II. pololetí 2011/12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8132" y="1849180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http://cs.wikipedia.org/wiki/Soubor:Resistors-photo.JPG</a:t>
            </a:r>
          </a:p>
        </p:txBody>
      </p:sp>
    </p:spTree>
    <p:extLst>
      <p:ext uri="{BB962C8B-B14F-4D97-AF65-F5344CB8AC3E}">
        <p14:creationId xmlns:p14="http://schemas.microsoft.com/office/powerpoint/2010/main" val="360894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263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32</cp:revision>
  <dcterms:created xsi:type="dcterms:W3CDTF">2012-01-02T19:46:18Z</dcterms:created>
  <dcterms:modified xsi:type="dcterms:W3CDTF">2012-11-20T19:53:43Z</dcterms:modified>
</cp:coreProperties>
</file>