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8" r:id="rId2"/>
    <p:sldId id="256" r:id="rId3"/>
    <p:sldId id="259" r:id="rId4"/>
    <p:sldId id="260" r:id="rId5"/>
    <p:sldId id="261" r:id="rId6"/>
    <p:sldId id="262" r:id="rId7"/>
    <p:sldId id="263" r:id="rId8"/>
    <p:sldId id="269" r:id="rId9"/>
    <p:sldId id="264" r:id="rId10"/>
    <p:sldId id="271" r:id="rId11"/>
    <p:sldId id="265" r:id="rId12"/>
    <p:sldId id="270" r:id="rId13"/>
    <p:sldId id="266" r:id="rId14"/>
    <p:sldId id="268" r:id="rId15"/>
    <p:sldId id="267" r:id="rId16"/>
  </p:sldIdLst>
  <p:sldSz cx="10083800" cy="75565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230" y="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520950" y="3442406"/>
            <a:ext cx="6806565" cy="2087306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520950" y="5512920"/>
            <a:ext cx="6806565" cy="1511300"/>
          </a:xfrm>
        </p:spPr>
        <p:txBody>
          <a:bodyPr/>
          <a:lstStyle>
            <a:lvl1pPr marL="0" indent="0" algn="l">
              <a:buNone/>
              <a:defRPr sz="2000" b="1">
                <a:solidFill>
                  <a:schemeClr val="tx2"/>
                </a:solidFill>
              </a:defRPr>
            </a:lvl1pPr>
            <a:lvl2pPr marL="503972" indent="0" algn="ctr">
              <a:buNone/>
            </a:lvl2pPr>
            <a:lvl3pPr marL="1007943" indent="0" algn="ctr">
              <a:buNone/>
            </a:lvl3pPr>
            <a:lvl4pPr marL="1511915" indent="0" algn="ctr">
              <a:buNone/>
            </a:lvl4pPr>
            <a:lvl5pPr marL="2015886" indent="0" algn="ctr">
              <a:buNone/>
            </a:lvl5pPr>
            <a:lvl6pPr marL="2519858" indent="0" algn="ctr">
              <a:buNone/>
            </a:lvl6pPr>
            <a:lvl7pPr marL="3023829" indent="0" algn="ctr">
              <a:buNone/>
            </a:lvl7pPr>
            <a:lvl8pPr marL="3527801" indent="0" algn="ctr">
              <a:buNone/>
            </a:lvl8pPr>
            <a:lvl9pPr marL="4031772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8563710" y="1293505"/>
            <a:ext cx="2518833" cy="420158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12/8/2012</a:t>
            </a:fld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806348" y="4607402"/>
            <a:ext cx="4030133" cy="423520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420159" y="0"/>
            <a:ext cx="672253" cy="75565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304737" y="0"/>
            <a:ext cx="115421" cy="75565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1092412" y="0"/>
            <a:ext cx="200564" cy="75565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258622" y="0"/>
            <a:ext cx="253948" cy="75565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17274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1008380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941896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904100" y="0"/>
            <a:ext cx="0" cy="75565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176443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10050558" y="0"/>
            <a:ext cx="0" cy="75565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344507" y="0"/>
            <a:ext cx="84032" cy="75565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72254" y="3778250"/>
            <a:ext cx="1428538" cy="1427339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444233" y="5362440"/>
            <a:ext cx="707348" cy="70675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203219" y="6060882"/>
            <a:ext cx="151257" cy="15113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835252" y="6377686"/>
            <a:ext cx="302514" cy="3022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2100792" y="4953706"/>
            <a:ext cx="403352" cy="403013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461781" y="5430699"/>
            <a:ext cx="672253" cy="57023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504190" y="1763183"/>
            <a:ext cx="8235103" cy="5370153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12/8/2012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20950" y="3190522"/>
            <a:ext cx="6806565" cy="2262752"/>
          </a:xfrm>
        </p:spPr>
        <p:txBody>
          <a:bodyPr/>
          <a:lstStyle>
            <a:lvl1pPr algn="l">
              <a:buNone/>
              <a:defRPr sz="33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20950" y="5520443"/>
            <a:ext cx="6806565" cy="1511300"/>
          </a:xfrm>
        </p:spPr>
        <p:txBody>
          <a:bodyPr anchor="t"/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8562205" y="1289466"/>
            <a:ext cx="2518833" cy="420158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12/8/2012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806555" y="4604249"/>
            <a:ext cx="4030133" cy="423520"/>
          </a:xfrm>
        </p:spPr>
        <p:txBody>
          <a:bodyPr/>
          <a:lstStyle/>
          <a:p>
            <a:endParaRPr lang="en-US"/>
          </a:p>
        </p:txBody>
      </p:sp>
      <p:sp>
        <p:nvSpPr>
          <p:cNvPr id="9" name="Obdélník 8"/>
          <p:cNvSpPr/>
          <p:nvPr/>
        </p:nvSpPr>
        <p:spPr bwMode="auto">
          <a:xfrm>
            <a:off x="420159" y="0"/>
            <a:ext cx="672253" cy="75565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304737" y="0"/>
            <a:ext cx="115421" cy="75565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1092412" y="0"/>
            <a:ext cx="200564" cy="75565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258622" y="0"/>
            <a:ext cx="253948" cy="75565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17274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1008380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941896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904100" y="0"/>
            <a:ext cx="0" cy="75565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176443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344507" y="0"/>
            <a:ext cx="84032" cy="75565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72254" y="3778250"/>
            <a:ext cx="1428538" cy="1427339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460854" y="5362440"/>
            <a:ext cx="707348" cy="70675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203219" y="6060882"/>
            <a:ext cx="151257" cy="15113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835252" y="6381044"/>
            <a:ext cx="302514" cy="3022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2072164" y="4936173"/>
            <a:ext cx="403352" cy="403013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10033010" y="0"/>
            <a:ext cx="0" cy="75565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478402" y="5430699"/>
            <a:ext cx="672253" cy="57023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12/8/2012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504190" y="1763183"/>
            <a:ext cx="4033520" cy="503766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709135" y="1763183"/>
            <a:ext cx="4033520" cy="503766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190" y="300860"/>
            <a:ext cx="8319135" cy="1259417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12/8/2012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504190" y="2602794"/>
            <a:ext cx="4033520" cy="428201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21317" y="2602794"/>
            <a:ext cx="4033520" cy="428201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504190" y="1729599"/>
            <a:ext cx="4033520" cy="725424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789805" y="1729599"/>
            <a:ext cx="4033520" cy="725424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12/8/2012</a:t>
            </a:fld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12/8/2012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9663642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721322" y="3526155"/>
            <a:ext cx="6951980" cy="504190"/>
          </a:xfrm>
        </p:spPr>
        <p:txBody>
          <a:bodyPr anchor="b"/>
          <a:lstStyle>
            <a:lvl1pPr algn="l">
              <a:buNone/>
              <a:defRPr sz="22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7512431" y="302260"/>
            <a:ext cx="1683995" cy="5491057"/>
          </a:xfrm>
        </p:spPr>
        <p:txBody>
          <a:bodyPr/>
          <a:lstStyle>
            <a:lvl1pPr marL="0" indent="0">
              <a:spcBef>
                <a:spcPts val="441"/>
              </a:spcBef>
              <a:spcAft>
                <a:spcPts val="1102"/>
              </a:spcAft>
              <a:buNone/>
              <a:defRPr sz="1300"/>
            </a:lvl1pPr>
            <a:lvl2pPr>
              <a:buNone/>
              <a:defRPr sz="1300"/>
            </a:lvl2pPr>
            <a:lvl3pPr>
              <a:buNone/>
              <a:defRPr sz="1100"/>
            </a:lvl3pPr>
            <a:lvl4pPr>
              <a:buNone/>
              <a:defRPr sz="1000"/>
            </a:lvl4pPr>
            <a:lvl5pPr>
              <a:buNone/>
              <a:defRPr sz="10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890597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828726" y="0"/>
            <a:ext cx="0" cy="75565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9915737" y="0"/>
            <a:ext cx="0" cy="75565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9747673" y="0"/>
            <a:ext cx="336127" cy="75565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9831705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994750" y="6297083"/>
            <a:ext cx="605028" cy="60452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36127" y="302260"/>
            <a:ext cx="6218343" cy="6972131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12/8/2012</a:t>
            </a:fld>
            <a:endParaRPr lang="en-US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9663642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994750" y="6297083"/>
            <a:ext cx="605028" cy="60452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697373" y="3526155"/>
            <a:ext cx="6951980" cy="504190"/>
          </a:xfrm>
        </p:spPr>
        <p:txBody>
          <a:bodyPr anchor="b"/>
          <a:lstStyle>
            <a:lvl1pPr algn="l">
              <a:buNone/>
              <a:defRPr sz="22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806565" cy="75565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5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7461172" y="291765"/>
            <a:ext cx="1680633" cy="5460831"/>
          </a:xfrm>
        </p:spPr>
        <p:txBody>
          <a:bodyPr rot="0" spcFirstLastPara="0" vertOverflow="overflow" horzOverflow="overflow" vert="horz" wrap="square" lIns="100794" tIns="50397" rIns="100794" bIns="50397" numCol="1" spcCol="302383" rtlCol="0" fromWordArt="0" anchor="t" anchorCtr="0" forceAA="0" compatLnSpc="1">
            <a:normAutofit/>
          </a:bodyPr>
          <a:lstStyle>
            <a:lvl1pPr marL="0" indent="0">
              <a:spcBef>
                <a:spcPts val="110"/>
              </a:spcBef>
              <a:spcAft>
                <a:spcPts val="441"/>
              </a:spcAft>
              <a:buFontTx/>
              <a:buNone/>
              <a:defRPr sz="1300"/>
            </a:lvl1pPr>
            <a:lvl2pPr>
              <a:defRPr sz="1300"/>
            </a:lvl2pPr>
            <a:lvl3pPr>
              <a:defRPr sz="1100"/>
            </a:lvl3pPr>
            <a:lvl4pPr>
              <a:defRPr sz="1000"/>
            </a:lvl4pPr>
            <a:lvl5pPr>
              <a:defRPr sz="10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9915737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747673" y="0"/>
            <a:ext cx="336127" cy="75565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9831705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890597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828726" y="0"/>
            <a:ext cx="0" cy="75565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12/8/2012</a:t>
            </a:fld>
            <a:endParaRPr lang="en-US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12/8/2012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10755" y="302612"/>
            <a:ext cx="1848697" cy="6447514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4190" y="302611"/>
            <a:ext cx="6638502" cy="644751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12/8/2012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504190" y="503767"/>
            <a:ext cx="9075420" cy="5961239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366AE9-A18F-4B64-885F-6C362C22C818}" type="datetimeFigureOut">
              <a:rPr lang="cs-CZ"/>
              <a:pPr>
                <a:defRPr/>
              </a:pPr>
              <a:t>8.12.2012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7E3E5F-E3FF-4FE1-9CE0-A113DE4AF7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79701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9663642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504190" y="302610"/>
            <a:ext cx="8235103" cy="1259417"/>
          </a:xfrm>
          <a:prstGeom prst="rect">
            <a:avLst/>
          </a:prstGeom>
        </p:spPr>
        <p:txBody>
          <a:bodyPr vert="horz" lIns="100794" tIns="50397" rIns="100794" bIns="50397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504190" y="1763183"/>
            <a:ext cx="8235103" cy="5370153"/>
          </a:xfrm>
          <a:prstGeom prst="rect">
            <a:avLst/>
          </a:prstGeom>
        </p:spPr>
        <p:txBody>
          <a:bodyPr vert="horz" lIns="100794" tIns="50397" rIns="100794" bIns="50397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8370486" y="1191862"/>
            <a:ext cx="2216573" cy="423520"/>
          </a:xfrm>
          <a:prstGeom prst="rect">
            <a:avLst/>
          </a:prstGeom>
        </p:spPr>
        <p:txBody>
          <a:bodyPr vert="horz" lIns="100794" tIns="50397" rIns="100794" bIns="50397" anchor="ctr" anchorCtr="0"/>
          <a:lstStyle>
            <a:lvl1pPr algn="r" eaLnBrk="1" latinLnBrk="0" hangingPunct="1">
              <a:defRPr kumimoji="0" sz="1300">
                <a:solidFill>
                  <a:schemeClr val="tx2"/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12/8/2012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7710103" y="4117715"/>
            <a:ext cx="3526367" cy="403352"/>
          </a:xfrm>
          <a:prstGeom prst="rect">
            <a:avLst/>
          </a:prstGeom>
        </p:spPr>
        <p:txBody>
          <a:bodyPr vert="horz" lIns="100794" tIns="50397" rIns="100794" bIns="50397" anchor="ctr" anchorCtr="0"/>
          <a:lstStyle>
            <a:lvl1pPr algn="l" eaLnBrk="1" latinLnBrk="0" hangingPunct="1">
              <a:defRPr kumimoji="0" sz="13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84032" y="0"/>
            <a:ext cx="0" cy="75565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9915737" y="0"/>
            <a:ext cx="0" cy="75565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9747673" y="0"/>
            <a:ext cx="336127" cy="75565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9831705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994750" y="6297083"/>
            <a:ext cx="605028" cy="60452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964498" y="6318074"/>
            <a:ext cx="672253" cy="574294"/>
          </a:xfrm>
          <a:prstGeom prst="rect">
            <a:avLst/>
          </a:prstGeom>
        </p:spPr>
        <p:txBody>
          <a:bodyPr vert="horz" lIns="100794" tIns="50397" rIns="100794" bIns="50397" anchor="ctr"/>
          <a:lstStyle>
            <a:lvl1pPr algn="ctr" eaLnBrk="1" latinLnBrk="0" hangingPunct="1">
              <a:defRPr kumimoji="0" sz="1500" b="1">
                <a:solidFill>
                  <a:srgbClr val="FFFFFF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</p:sldLayoutIdLst>
  <p:txStyles>
    <p:titleStyle>
      <a:lvl1pPr algn="l" rtl="0" eaLnBrk="1" latinLnBrk="0" hangingPunct="1">
        <a:spcBef>
          <a:spcPct val="0"/>
        </a:spcBef>
        <a:buNone/>
        <a:defRPr kumimoji="0" sz="33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02383" indent="-302383" algn="l" rtl="0" eaLnBrk="1" latinLnBrk="0" hangingPunct="1">
        <a:spcBef>
          <a:spcPts val="661"/>
        </a:spcBef>
        <a:buClr>
          <a:schemeClr val="accent1"/>
        </a:buClr>
        <a:buSzPct val="70000"/>
        <a:buFont typeface="Wingdings"/>
        <a:buChar char="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705560" indent="-302383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indent="-201589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310326" indent="-201589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12709" indent="-201589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915092" indent="-201589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217475" indent="-201589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5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519858" indent="-201589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5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822241" indent="-201589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5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echpowerup.com/gallery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cs.wikipedia.org/wiki/Soubor:Computer.tower.750pix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2464572125"/>
              </p:ext>
            </p:extLst>
          </p:nvPr>
        </p:nvGraphicFramePr>
        <p:xfrm>
          <a:off x="357135" y="1397603"/>
          <a:ext cx="9392290" cy="4408402"/>
        </p:xfrm>
        <a:graphic>
          <a:graphicData uri="http://schemas.openxmlformats.org/drawingml/2006/table">
            <a:tbl>
              <a:tblPr/>
              <a:tblGrid>
                <a:gridCol w="2300966"/>
                <a:gridCol w="7091324"/>
              </a:tblGrid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57093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Gymnázium Česká a Olympijských nadějí, České Budějovice, Česká 64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VY_32_INOVACE_IVT_1_KOT_02_POCITACOVE_SKRINE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Miroslav Kotlas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Hardware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1. ročník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6.10.2012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Seznámení studentů s počítačovou skříní, jejími funkcemi a parametry.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5037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Např.: 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Možnosti využití: promítání, 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samostudium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503767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4612" name="Picture 46" descr="logo_pruh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4307" y="286867"/>
            <a:ext cx="945356" cy="944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2183073" y="683934"/>
            <a:ext cx="5558344" cy="378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100794" tIns="50397" rIns="100794" bIns="50397"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2461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4983" y="5761831"/>
            <a:ext cx="6706777" cy="163724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085261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Počítačové </a:t>
            </a:r>
            <a:r>
              <a:rPr lang="cs-CZ" dirty="0" smtClean="0"/>
              <a:t>skříně (case)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Hardware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28806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Funkce</a:t>
            </a:r>
          </a:p>
          <a:p>
            <a:r>
              <a:rPr lang="cs-CZ" dirty="0" smtClean="0"/>
              <a:t>Popis</a:t>
            </a:r>
          </a:p>
          <a:p>
            <a:r>
              <a:rPr lang="cs-CZ" dirty="0" smtClean="0"/>
              <a:t>Parametry skříní</a:t>
            </a:r>
          </a:p>
          <a:p>
            <a:r>
              <a:rPr lang="cs-CZ" dirty="0" smtClean="0"/>
              <a:t>Desktop</a:t>
            </a:r>
          </a:p>
          <a:p>
            <a:r>
              <a:rPr lang="cs-CZ" dirty="0" smtClean="0"/>
              <a:t>Tower</a:t>
            </a:r>
          </a:p>
          <a:p>
            <a:r>
              <a:rPr lang="cs-CZ" dirty="0" err="1" smtClean="0"/>
              <a:t>Casemodding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75804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Funkce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Slouží k mechanickému upevnění vnitřních dílů a částí počítače</a:t>
            </a:r>
          </a:p>
          <a:p>
            <a:r>
              <a:rPr lang="cs-CZ" dirty="0" smtClean="0"/>
              <a:t>Je </a:t>
            </a:r>
            <a:r>
              <a:rPr lang="cs-CZ" dirty="0"/>
              <a:t>jakýsi plechový (nebo umělohmotný) obal, </a:t>
            </a:r>
            <a:r>
              <a:rPr lang="cs-CZ" dirty="0" smtClean="0"/>
              <a:t>který </a:t>
            </a:r>
            <a:r>
              <a:rPr lang="cs-CZ" dirty="0"/>
              <a:t>zakrývá vnitřek </a:t>
            </a:r>
            <a:r>
              <a:rPr lang="cs-CZ" dirty="0" smtClean="0"/>
              <a:t>počítače</a:t>
            </a:r>
          </a:p>
          <a:p>
            <a:r>
              <a:rPr lang="cs-CZ" dirty="0" smtClean="0"/>
              <a:t>Má </a:t>
            </a:r>
            <a:r>
              <a:rPr lang="cs-CZ" dirty="0"/>
              <a:t>odnímatelné víko nebo boční strany, které po odstranění odhalí samotné </a:t>
            </a:r>
            <a:r>
              <a:rPr lang="cs-CZ" dirty="0" smtClean="0"/>
              <a:t>šasi</a:t>
            </a:r>
            <a:endParaRPr lang="cs-CZ" dirty="0"/>
          </a:p>
          <a:p>
            <a:r>
              <a:rPr lang="cs-CZ" b="1" dirty="0"/>
              <a:t>Šasi</a:t>
            </a:r>
            <a:r>
              <a:rPr lang="cs-CZ" dirty="0"/>
              <a:t> je kostra skříně s vytvořenými upevňovacími plochami a otvory.</a:t>
            </a:r>
          </a:p>
          <a:p>
            <a:endParaRPr lang="cs-CZ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13877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Přední stěna skříně obsahuje </a:t>
            </a:r>
            <a:endParaRPr lang="cs-CZ" dirty="0" smtClean="0"/>
          </a:p>
          <a:p>
            <a:pPr lvl="1"/>
            <a:r>
              <a:rPr lang="cs-CZ" sz="2400" dirty="0" smtClean="0"/>
              <a:t>otvory </a:t>
            </a:r>
            <a:r>
              <a:rPr lang="cs-CZ" sz="2400" dirty="0"/>
              <a:t>pro disketové, CD-ROM a </a:t>
            </a:r>
            <a:r>
              <a:rPr lang="cs-CZ" sz="2400" dirty="0" smtClean="0"/>
              <a:t>další </a:t>
            </a:r>
            <a:r>
              <a:rPr lang="cs-CZ" sz="2400" dirty="0"/>
              <a:t>speciální mechaniky, </a:t>
            </a:r>
            <a:r>
              <a:rPr lang="cs-CZ" sz="2400" dirty="0" smtClean="0"/>
              <a:t>vypínač </a:t>
            </a:r>
            <a:r>
              <a:rPr lang="cs-CZ" sz="2400" dirty="0"/>
              <a:t>a tlačítko </a:t>
            </a:r>
            <a:r>
              <a:rPr lang="cs-CZ" sz="2400" dirty="0" smtClean="0"/>
              <a:t>RESET </a:t>
            </a:r>
            <a:endParaRPr lang="cs-CZ" sz="2400" dirty="0"/>
          </a:p>
          <a:p>
            <a:pPr lvl="1"/>
            <a:r>
              <a:rPr lang="cs-CZ" sz="2400" dirty="0" smtClean="0"/>
              <a:t>Případně </a:t>
            </a:r>
            <a:r>
              <a:rPr lang="cs-CZ" sz="2400" dirty="0"/>
              <a:t>i další speciální tlačítka a malé otvory pro </a:t>
            </a:r>
            <a:r>
              <a:rPr lang="cs-CZ" sz="2400" dirty="0" smtClean="0"/>
              <a:t>větrání</a:t>
            </a:r>
          </a:p>
          <a:p>
            <a:r>
              <a:rPr lang="cs-CZ" dirty="0"/>
              <a:t>Zadní stěna skříně obsahuje </a:t>
            </a:r>
            <a:endParaRPr lang="cs-CZ" dirty="0" smtClean="0"/>
          </a:p>
          <a:p>
            <a:pPr lvl="1"/>
            <a:r>
              <a:rPr lang="cs-CZ" sz="2400" dirty="0" smtClean="0"/>
              <a:t>konektory </a:t>
            </a:r>
            <a:r>
              <a:rPr lang="cs-CZ" sz="2400" dirty="0"/>
              <a:t>pro připojení </a:t>
            </a:r>
            <a:r>
              <a:rPr lang="cs-CZ" sz="2400" dirty="0" smtClean="0"/>
              <a:t>periferií (tiskárny</a:t>
            </a:r>
            <a:r>
              <a:rPr lang="cs-CZ" sz="2400" dirty="0"/>
              <a:t>, </a:t>
            </a:r>
            <a:r>
              <a:rPr lang="cs-CZ" sz="2400" dirty="0" smtClean="0"/>
              <a:t>klávesnice,</a:t>
            </a:r>
            <a:r>
              <a:rPr lang="cs-CZ" sz="2400" dirty="0"/>
              <a:t> </a:t>
            </a:r>
            <a:r>
              <a:rPr lang="cs-CZ" sz="2400" dirty="0" smtClean="0"/>
              <a:t>myši, skenery, </a:t>
            </a:r>
            <a:r>
              <a:rPr lang="cs-CZ" sz="2400" dirty="0" err="1" smtClean="0"/>
              <a:t>usb</a:t>
            </a:r>
            <a:r>
              <a:rPr lang="cs-CZ" sz="2400" dirty="0" smtClean="0"/>
              <a:t>, monitor aj.)</a:t>
            </a:r>
          </a:p>
          <a:p>
            <a:pPr lvl="1"/>
            <a:r>
              <a:rPr lang="cs-CZ" sz="2400" dirty="0" smtClean="0"/>
              <a:t>šachty </a:t>
            </a:r>
            <a:r>
              <a:rPr lang="cs-CZ" sz="2400" dirty="0"/>
              <a:t>(sloty) pro zasunutí přídavných desek (zvukové karty, grafické karty, modemu apod</a:t>
            </a:r>
            <a:r>
              <a:rPr lang="cs-CZ" sz="2400" dirty="0" smtClean="0"/>
              <a:t>.)</a:t>
            </a:r>
          </a:p>
          <a:p>
            <a:r>
              <a:rPr lang="cs-CZ" dirty="0"/>
              <a:t>Jednotlivé skříně se mohou lišit tvarem, </a:t>
            </a:r>
            <a:r>
              <a:rPr lang="cs-CZ" dirty="0" smtClean="0"/>
              <a:t>barvou, velikostí </a:t>
            </a:r>
            <a:r>
              <a:rPr lang="cs-CZ" dirty="0"/>
              <a:t>a dalšími parametry 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808921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Základem je plocha pro uložení základní </a:t>
            </a:r>
            <a:r>
              <a:rPr lang="cs-CZ" dirty="0" smtClean="0"/>
              <a:t>desky</a:t>
            </a:r>
            <a:endParaRPr lang="cs-CZ" dirty="0"/>
          </a:p>
          <a:p>
            <a:r>
              <a:rPr lang="cs-CZ" dirty="0" smtClean="0"/>
              <a:t>Rozměry </a:t>
            </a:r>
            <a:r>
              <a:rPr lang="cs-CZ" dirty="0"/>
              <a:t>základní desky odpovídají rozmístění upevňovacích otvorů.</a:t>
            </a:r>
          </a:p>
          <a:p>
            <a:r>
              <a:rPr lang="cs-CZ" dirty="0" smtClean="0"/>
              <a:t>Další </a:t>
            </a:r>
            <a:r>
              <a:rPr lang="cs-CZ" dirty="0"/>
              <a:t>částí skříně je místo pro upevnění napájejícího zdroje </a:t>
            </a:r>
            <a:r>
              <a:rPr lang="cs-CZ" dirty="0" smtClean="0"/>
              <a:t>pro daný </a:t>
            </a:r>
            <a:r>
              <a:rPr lang="cs-CZ" dirty="0"/>
              <a:t>typ základní </a:t>
            </a:r>
            <a:r>
              <a:rPr lang="cs-CZ" dirty="0" smtClean="0"/>
              <a:t>desky</a:t>
            </a:r>
          </a:p>
          <a:p>
            <a:r>
              <a:rPr lang="cs-CZ" dirty="0" smtClean="0"/>
              <a:t>Obvykle je skříň univerzální pro jeden typ základní desky (ATX, DTX, </a:t>
            </a:r>
            <a:r>
              <a:rPr lang="cs-CZ" dirty="0" err="1" smtClean="0"/>
              <a:t>microATX</a:t>
            </a:r>
            <a:r>
              <a:rPr lang="cs-CZ" dirty="0" smtClean="0"/>
              <a:t> aj.)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4074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Parametry skříní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Počet pozic pro instalaci zařízení</a:t>
            </a:r>
          </a:p>
          <a:p>
            <a:pPr marL="704802" lvl="1" indent="-301625"/>
            <a:r>
              <a:rPr lang="cs-CZ" dirty="0" smtClean="0"/>
              <a:t>Interní 3,5“ (palce) – pozice k instalacím pevných disků</a:t>
            </a:r>
          </a:p>
          <a:p>
            <a:pPr lvl="1"/>
            <a:r>
              <a:rPr lang="cs-CZ" dirty="0" smtClean="0"/>
              <a:t>Externí 3,5“ – pro instalaci 3,5“ disketové mechaniky, ZIP mechaniky, čtečky karet aj.</a:t>
            </a:r>
          </a:p>
          <a:p>
            <a:pPr lvl="1"/>
            <a:r>
              <a:rPr lang="cs-CZ" dirty="0" smtClean="0"/>
              <a:t>Externí 5,25“ – pro instalaci CD, DVD mechaniky</a:t>
            </a:r>
          </a:p>
          <a:p>
            <a:r>
              <a:rPr lang="cs-CZ" dirty="0" smtClean="0"/>
              <a:t>Typ – záleží na umístění skříně a její funkci</a:t>
            </a:r>
          </a:p>
          <a:p>
            <a:pPr lvl="1"/>
            <a:r>
              <a:rPr lang="cs-CZ" dirty="0" smtClean="0"/>
              <a:t>Desktop</a:t>
            </a:r>
          </a:p>
          <a:p>
            <a:pPr lvl="1"/>
            <a:r>
              <a:rPr lang="cs-CZ" dirty="0" smtClean="0"/>
              <a:t>Tower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38499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3300" y="806450"/>
            <a:ext cx="7747000" cy="581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03300" y="6821785"/>
            <a:ext cx="7747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ROGERS, </a:t>
            </a:r>
            <a:r>
              <a:rPr lang="cs-CZ" sz="1200" dirty="0" err="1"/>
              <a:t>Normal</a:t>
            </a:r>
            <a:r>
              <a:rPr lang="cs-CZ" sz="1200" dirty="0"/>
              <a:t>. </a:t>
            </a:r>
            <a:r>
              <a:rPr lang="cs-CZ" sz="1200" i="1" dirty="0"/>
              <a:t>Počítačová </a:t>
            </a:r>
            <a:r>
              <a:rPr lang="cs-CZ" sz="1200" i="1" dirty="0" err="1"/>
              <a:t>skřín</a:t>
            </a:r>
            <a:r>
              <a:rPr lang="cs-CZ" sz="1200" dirty="0"/>
              <a:t> [online]. [cit. </a:t>
            </a:r>
            <a:r>
              <a:rPr lang="cs-CZ" sz="1200" dirty="0" smtClean="0"/>
              <a:t>6.10.2012</a:t>
            </a:r>
            <a:r>
              <a:rPr lang="cs-CZ" sz="1200" dirty="0"/>
              <a:t>]. </a:t>
            </a:r>
            <a:r>
              <a:rPr lang="cs-CZ" sz="1200" dirty="0" smtClean="0"/>
              <a:t>Dostupný </a:t>
            </a:r>
            <a:r>
              <a:rPr lang="cs-CZ" sz="1200" dirty="0"/>
              <a:t>pod licencí volné dílo na WWW: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http</a:t>
            </a:r>
            <a:r>
              <a:rPr lang="cs-CZ" sz="1200" dirty="0"/>
              <a:t>://cs.wikipedia.org/wiki/Soubor:Stripped-computer-case.JPG </a:t>
            </a:r>
          </a:p>
        </p:txBody>
      </p:sp>
    </p:spTree>
    <p:extLst>
      <p:ext uri="{BB962C8B-B14F-4D97-AF65-F5344CB8AC3E}">
        <p14:creationId xmlns:p14="http://schemas.microsoft.com/office/powerpoint/2010/main" val="14043723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Desktop (naležato)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800" dirty="0"/>
              <a:t>Má tvar klasické krabice a </a:t>
            </a:r>
            <a:r>
              <a:rPr lang="cs-CZ" sz="2800" dirty="0" smtClean="0"/>
              <a:t>většinou se pokládá na stůl</a:t>
            </a:r>
          </a:p>
          <a:p>
            <a:r>
              <a:rPr lang="cs-CZ" sz="2800" dirty="0" smtClean="0"/>
              <a:t>Leží na své největší stěně</a:t>
            </a:r>
          </a:p>
          <a:p>
            <a:r>
              <a:rPr lang="cs-CZ" sz="2800" dirty="0" smtClean="0"/>
              <a:t>Obvykle se na ni umisťuje monitor</a:t>
            </a:r>
          </a:p>
          <a:p>
            <a:r>
              <a:rPr lang="cs-CZ" sz="2800" dirty="0" smtClean="0"/>
              <a:t>Typy – </a:t>
            </a:r>
            <a:r>
              <a:rPr lang="cs-CZ" sz="2800" dirty="0" err="1" smtClean="0"/>
              <a:t>slim</a:t>
            </a:r>
            <a:r>
              <a:rPr lang="cs-CZ" sz="2800" dirty="0" smtClean="0"/>
              <a:t>, </a:t>
            </a:r>
            <a:r>
              <a:rPr lang="cs-CZ" sz="2800" dirty="0" err="1" smtClean="0"/>
              <a:t>booksize</a:t>
            </a:r>
            <a:r>
              <a:rPr lang="cs-CZ" sz="2800" dirty="0" smtClean="0"/>
              <a:t>, </a:t>
            </a:r>
            <a:r>
              <a:rPr lang="cs-CZ" sz="2800" dirty="0" err="1" smtClean="0"/>
              <a:t>desknote</a:t>
            </a:r>
            <a:endParaRPr lang="cs-CZ" sz="2800" dirty="0" smtClean="0"/>
          </a:p>
          <a:p>
            <a:r>
              <a:rPr lang="cs-CZ" sz="2800" dirty="0" smtClean="0"/>
              <a:t>Výhody</a:t>
            </a:r>
          </a:p>
          <a:p>
            <a:pPr lvl="1"/>
            <a:r>
              <a:rPr lang="cs-CZ" sz="2500" dirty="0" smtClean="0"/>
              <a:t>Zabere málo místa</a:t>
            </a:r>
          </a:p>
          <a:p>
            <a:pPr lvl="1"/>
            <a:r>
              <a:rPr lang="cs-CZ" sz="2500" dirty="0" smtClean="0"/>
              <a:t>Komponenty leží ve své přirozené poloze – snáze odchází teplo</a:t>
            </a:r>
          </a:p>
          <a:p>
            <a:pPr lvl="1"/>
            <a:r>
              <a:rPr lang="cs-CZ" sz="2500" dirty="0" smtClean="0"/>
              <a:t>Snadný přístup k mechanikám</a:t>
            </a:r>
          </a:p>
          <a:p>
            <a:r>
              <a:rPr lang="cs-CZ" sz="2800" dirty="0" smtClean="0"/>
              <a:t>Nevýhody</a:t>
            </a:r>
          </a:p>
          <a:p>
            <a:pPr lvl="1"/>
            <a:r>
              <a:rPr lang="cs-CZ" sz="2500" dirty="0" smtClean="0"/>
              <a:t>Nemá příliš volného místa pro rozšiřující karty</a:t>
            </a:r>
          </a:p>
          <a:p>
            <a:pPr lvl="1"/>
            <a:r>
              <a:rPr lang="cs-CZ" sz="2500" dirty="0" smtClean="0"/>
              <a:t>Vzduch ve skříni se ohřívá rychleji – nedoporučuje se pro výkonné sestavy</a:t>
            </a:r>
          </a:p>
          <a:p>
            <a:pPr lvl="1"/>
            <a:endParaRPr lang="cs-CZ" sz="25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34206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IBM PC 515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3300" y="577850"/>
            <a:ext cx="7620000" cy="5505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993900" y="6116865"/>
            <a:ext cx="6324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BOFFY B. </a:t>
            </a:r>
            <a:r>
              <a:rPr lang="en-US" sz="1200" i="1" dirty="0" err="1"/>
              <a:t>Osobní</a:t>
            </a:r>
            <a:r>
              <a:rPr lang="en-US" sz="1200" i="1" dirty="0"/>
              <a:t> </a:t>
            </a:r>
            <a:r>
              <a:rPr lang="en-US" sz="1200" i="1" dirty="0" err="1"/>
              <a:t>počítač</a:t>
            </a:r>
            <a:r>
              <a:rPr lang="en-US" sz="1200" dirty="0"/>
              <a:t> [online]. [cit. </a:t>
            </a:r>
            <a:r>
              <a:rPr lang="cs-CZ" sz="1200" dirty="0" smtClean="0"/>
              <a:t>6</a:t>
            </a:r>
            <a:r>
              <a:rPr lang="en-US" sz="1200" dirty="0" smtClean="0"/>
              <a:t>.1</a:t>
            </a:r>
            <a:r>
              <a:rPr lang="cs-CZ" sz="1200" dirty="0" smtClean="0"/>
              <a:t>0</a:t>
            </a:r>
            <a:r>
              <a:rPr lang="en-US" sz="1200" dirty="0" smtClean="0"/>
              <a:t>.2012</a:t>
            </a:r>
            <a:r>
              <a:rPr lang="en-US" sz="1200" dirty="0"/>
              <a:t>]. </a:t>
            </a:r>
            <a:r>
              <a:rPr lang="en-US" sz="1200" dirty="0" err="1"/>
              <a:t>Dostupný</a:t>
            </a:r>
            <a:r>
              <a:rPr lang="en-US" sz="1200" dirty="0"/>
              <a:t> pod </a:t>
            </a:r>
            <a:r>
              <a:rPr lang="en-US" sz="1200" dirty="0" err="1"/>
              <a:t>licencí</a:t>
            </a:r>
            <a:r>
              <a:rPr lang="en-US" sz="1200" dirty="0"/>
              <a:t> Creative Commons </a:t>
            </a:r>
            <a:r>
              <a:rPr lang="en-US" sz="1200" dirty="0" err="1"/>
              <a:t>na</a:t>
            </a:r>
            <a:r>
              <a:rPr lang="en-US" sz="1200" dirty="0"/>
              <a:t> WWW: http://cs.wikipedia.org/wiki/Soubor:IBM_PC_5150.jpg 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0661171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Tower (věž – nastojato)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Pokládá se většinou na zem</a:t>
            </a:r>
          </a:p>
          <a:p>
            <a:r>
              <a:rPr lang="cs-CZ" dirty="0" smtClean="0"/>
              <a:t>Leží na své nejmenší stěně</a:t>
            </a:r>
          </a:p>
          <a:p>
            <a:r>
              <a:rPr lang="cs-CZ" dirty="0" smtClean="0"/>
              <a:t>Nejrozšířenější typ</a:t>
            </a:r>
          </a:p>
          <a:p>
            <a:r>
              <a:rPr lang="cs-CZ" dirty="0" smtClean="0"/>
              <a:t>Typy – </a:t>
            </a:r>
            <a:r>
              <a:rPr lang="cs-CZ" dirty="0" err="1" smtClean="0"/>
              <a:t>minitower</a:t>
            </a:r>
            <a:r>
              <a:rPr lang="cs-CZ" dirty="0" smtClean="0"/>
              <a:t>, </a:t>
            </a:r>
            <a:r>
              <a:rPr lang="cs-CZ" dirty="0" err="1" smtClean="0"/>
              <a:t>miditower</a:t>
            </a:r>
            <a:r>
              <a:rPr lang="cs-CZ" dirty="0" smtClean="0"/>
              <a:t>, </a:t>
            </a:r>
            <a:r>
              <a:rPr lang="cs-CZ" dirty="0" err="1" smtClean="0"/>
              <a:t>bigtower</a:t>
            </a:r>
            <a:endParaRPr lang="cs-CZ" dirty="0" smtClean="0"/>
          </a:p>
          <a:p>
            <a:r>
              <a:rPr lang="cs-CZ" dirty="0" smtClean="0"/>
              <a:t>Výhody</a:t>
            </a:r>
          </a:p>
          <a:p>
            <a:pPr lvl="1"/>
            <a:r>
              <a:rPr lang="cs-CZ" sz="2400" dirty="0" smtClean="0"/>
              <a:t>Dostatečná velikost – trvá déle než se vzduch uvnitř ohřeje</a:t>
            </a:r>
          </a:p>
          <a:p>
            <a:pPr lvl="1"/>
            <a:r>
              <a:rPr lang="cs-CZ" sz="2400" dirty="0" smtClean="0"/>
              <a:t>Dostatek místa pro rozšiřující karty, další disky či mechaniky</a:t>
            </a:r>
          </a:p>
          <a:p>
            <a:pPr lvl="1"/>
            <a:r>
              <a:rPr lang="cs-CZ" sz="2400" dirty="0" smtClean="0"/>
              <a:t>Používá se u výkonnějších sestav a serverů</a:t>
            </a:r>
          </a:p>
          <a:p>
            <a:r>
              <a:rPr lang="cs-CZ" dirty="0" smtClean="0"/>
              <a:t>Nevýhody</a:t>
            </a:r>
          </a:p>
          <a:p>
            <a:pPr lvl="1"/>
            <a:r>
              <a:rPr lang="cs-CZ" sz="2400" dirty="0" smtClean="0"/>
              <a:t>Základní deska i všechny přídavné karty jsou v nepřirozené poloze nastojato -&gt; odváděné teplo se vrací zpět do komponent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167317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Computer.tower.750pix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2902" y="196850"/>
            <a:ext cx="3777996" cy="6628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955800" y="6872574"/>
            <a:ext cx="6172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ARPINGSTONE. </a:t>
            </a:r>
            <a:r>
              <a:rPr lang="cs-CZ" sz="1200" i="1" dirty="0"/>
              <a:t>Osobní počítač</a:t>
            </a:r>
            <a:r>
              <a:rPr lang="cs-CZ" sz="1200" dirty="0"/>
              <a:t> [online]. [cit. </a:t>
            </a:r>
            <a:r>
              <a:rPr lang="cs-CZ" sz="1200" dirty="0" smtClean="0"/>
              <a:t>6.10.2012</a:t>
            </a:r>
            <a:r>
              <a:rPr lang="cs-CZ" sz="1200" dirty="0"/>
              <a:t>]. Dostupný pod licencí volné dílo na WWW: http://cs.wikipedia.org/wiki/Soubor:Computer.tower.750pix.jpg </a:t>
            </a:r>
          </a:p>
        </p:txBody>
      </p:sp>
    </p:spTree>
    <p:extLst>
      <p:ext uri="{BB962C8B-B14F-4D97-AF65-F5344CB8AC3E}">
        <p14:creationId xmlns:p14="http://schemas.microsoft.com/office/powerpoint/2010/main" val="30628228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Casemodding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4190" y="1644651"/>
            <a:ext cx="8235103" cy="5791200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Ze slov case = počítačová skříň + </a:t>
            </a:r>
            <a:r>
              <a:rPr lang="cs-CZ" sz="2400" dirty="0" err="1" smtClean="0"/>
              <a:t>modding</a:t>
            </a:r>
            <a:r>
              <a:rPr lang="cs-CZ" sz="2400" dirty="0" smtClean="0"/>
              <a:t> = úprava</a:t>
            </a:r>
          </a:p>
          <a:p>
            <a:r>
              <a:rPr lang="cs-CZ" sz="2400" dirty="0" smtClean="0"/>
              <a:t>Upravování počítačových skříní</a:t>
            </a:r>
          </a:p>
          <a:p>
            <a:r>
              <a:rPr lang="cs-CZ" sz="2400" dirty="0" smtClean="0"/>
              <a:t>Dělení </a:t>
            </a:r>
            <a:r>
              <a:rPr lang="cs-CZ" sz="2400" dirty="0" err="1" smtClean="0"/>
              <a:t>casemoddingu</a:t>
            </a:r>
            <a:endParaRPr lang="cs-CZ" sz="2400" dirty="0" smtClean="0"/>
          </a:p>
          <a:p>
            <a:pPr lvl="1"/>
            <a:r>
              <a:rPr lang="cs-CZ" dirty="0" smtClean="0"/>
              <a:t>Optický – přidávání různých doplňků, změna barvy, různé malůvky, svítidla, LED aj.</a:t>
            </a:r>
          </a:p>
          <a:p>
            <a:pPr lvl="1"/>
            <a:r>
              <a:rPr lang="cs-CZ" dirty="0" smtClean="0"/>
              <a:t>Chlazení – zlepšené odvádění teplého vzduchu ze skříně (větráky, alternativní typy chlazení)</a:t>
            </a:r>
          </a:p>
          <a:p>
            <a:pPr lvl="1"/>
            <a:r>
              <a:rPr lang="cs-CZ" dirty="0" smtClean="0"/>
              <a:t>Přetaktování – zvyšování frekvence procesoru</a:t>
            </a:r>
          </a:p>
          <a:p>
            <a:r>
              <a:rPr lang="cs-CZ" sz="2400" dirty="0" smtClean="0"/>
              <a:t>Dělení skříní z hlediska </a:t>
            </a:r>
            <a:r>
              <a:rPr lang="cs-CZ" sz="2400" dirty="0" err="1" smtClean="0"/>
              <a:t>casemoddingu</a:t>
            </a:r>
            <a:endParaRPr lang="cs-CZ" sz="2400" dirty="0" smtClean="0"/>
          </a:p>
          <a:p>
            <a:pPr lvl="1"/>
            <a:r>
              <a:rPr lang="cs-CZ" dirty="0" err="1" smtClean="0"/>
              <a:t>Sériovky</a:t>
            </a:r>
            <a:r>
              <a:rPr lang="cs-CZ" dirty="0" smtClean="0"/>
              <a:t> – skříně bez </a:t>
            </a:r>
            <a:r>
              <a:rPr lang="cs-CZ" dirty="0" err="1" smtClean="0"/>
              <a:t>casemoddingových</a:t>
            </a:r>
            <a:r>
              <a:rPr lang="cs-CZ" dirty="0" smtClean="0"/>
              <a:t> úprav</a:t>
            </a:r>
          </a:p>
          <a:p>
            <a:pPr lvl="1"/>
            <a:r>
              <a:rPr lang="cs-CZ" dirty="0" err="1" smtClean="0"/>
              <a:t>HomeMade</a:t>
            </a:r>
            <a:r>
              <a:rPr lang="cs-CZ" dirty="0" smtClean="0"/>
              <a:t> case – skříň od základů postavená </a:t>
            </a:r>
            <a:r>
              <a:rPr lang="cs-CZ" dirty="0" err="1" smtClean="0"/>
              <a:t>casemodérem</a:t>
            </a:r>
            <a:endParaRPr lang="cs-CZ" dirty="0" smtClean="0"/>
          </a:p>
          <a:p>
            <a:pPr lvl="1"/>
            <a:r>
              <a:rPr lang="cs-CZ" dirty="0" err="1" smtClean="0"/>
              <a:t>Zmoddingované</a:t>
            </a:r>
            <a:r>
              <a:rPr lang="cs-CZ" dirty="0" smtClean="0"/>
              <a:t> </a:t>
            </a:r>
            <a:r>
              <a:rPr lang="cs-CZ" dirty="0" err="1" smtClean="0"/>
              <a:t>sériovky</a:t>
            </a:r>
            <a:r>
              <a:rPr lang="cs-CZ" dirty="0"/>
              <a:t> - case, které jsou již od výrobce upravené a vybavené různými doplňky pro </a:t>
            </a:r>
            <a:r>
              <a:rPr lang="cs-CZ" dirty="0" err="1"/>
              <a:t>casemodding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71409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Ukázky </a:t>
            </a:r>
            <a:r>
              <a:rPr lang="cs-CZ" dirty="0" err="1" smtClean="0"/>
              <a:t>casemoddingu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373246" y="3532717"/>
            <a:ext cx="1337309" cy="491067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dirty="0" smtClean="0">
                <a:hlinkClick r:id="rId2"/>
              </a:rPr>
              <a:t>ZDE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17852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z="2800" dirty="0"/>
              <a:t>ROGERS, </a:t>
            </a:r>
            <a:r>
              <a:rPr lang="cs-CZ" sz="2800" dirty="0" err="1"/>
              <a:t>Normal</a:t>
            </a:r>
            <a:r>
              <a:rPr lang="cs-CZ" sz="2800" dirty="0"/>
              <a:t>. </a:t>
            </a:r>
            <a:r>
              <a:rPr lang="cs-CZ" sz="2800" i="1" dirty="0"/>
              <a:t>Počítačová </a:t>
            </a:r>
            <a:r>
              <a:rPr lang="cs-CZ" sz="2800" i="1" dirty="0" err="1"/>
              <a:t>skřín</a:t>
            </a:r>
            <a:r>
              <a:rPr lang="cs-CZ" sz="2800" dirty="0"/>
              <a:t> [online]. [cit. 6.10.2012]. Dostupný pod licencí volné dílo na </a:t>
            </a:r>
            <a:r>
              <a:rPr lang="cs-CZ" sz="2800" dirty="0" err="1" smtClean="0"/>
              <a:t>WWW:http</a:t>
            </a:r>
            <a:r>
              <a:rPr lang="cs-CZ" sz="2800" dirty="0"/>
              <a:t>://cs.wikipedia.org/wiki/</a:t>
            </a:r>
            <a:r>
              <a:rPr lang="cs-CZ" sz="2800" dirty="0" err="1"/>
              <a:t>Soubor:Stripped-computer-case.JPG</a:t>
            </a:r>
            <a:r>
              <a:rPr lang="cs-CZ" sz="2800" dirty="0"/>
              <a:t> </a:t>
            </a:r>
            <a:endParaRPr lang="cs-CZ" sz="2800" dirty="0" smtClean="0"/>
          </a:p>
          <a:p>
            <a:r>
              <a:rPr lang="cs-CZ" sz="2800" dirty="0"/>
              <a:t>Počítačová </a:t>
            </a:r>
            <a:r>
              <a:rPr lang="cs-CZ" sz="2800" dirty="0" err="1"/>
              <a:t>kříň</a:t>
            </a:r>
            <a:r>
              <a:rPr lang="cs-CZ" sz="2800" dirty="0"/>
              <a:t>. In: </a:t>
            </a:r>
            <a:r>
              <a:rPr lang="cs-CZ" sz="2800" i="1" dirty="0" err="1"/>
              <a:t>Wikipedia</a:t>
            </a:r>
            <a:r>
              <a:rPr lang="cs-CZ" sz="2800" i="1" dirty="0"/>
              <a:t>: </a:t>
            </a:r>
            <a:r>
              <a:rPr lang="cs-CZ" sz="2800" i="1" dirty="0" err="1"/>
              <a:t>the</a:t>
            </a:r>
            <a:r>
              <a:rPr lang="cs-CZ" sz="2800" i="1" dirty="0"/>
              <a:t> free </a:t>
            </a:r>
            <a:r>
              <a:rPr lang="cs-CZ" sz="2800" i="1" dirty="0" err="1"/>
              <a:t>encyclopedia</a:t>
            </a:r>
            <a:r>
              <a:rPr lang="cs-CZ" sz="2800" dirty="0"/>
              <a:t> [online]. San Francisco (CA): </a:t>
            </a:r>
            <a:r>
              <a:rPr lang="cs-CZ" sz="2800" dirty="0" err="1"/>
              <a:t>Wikimedia</a:t>
            </a:r>
            <a:r>
              <a:rPr lang="cs-CZ" sz="2800" dirty="0"/>
              <a:t> </a:t>
            </a:r>
            <a:r>
              <a:rPr lang="cs-CZ" sz="2800" dirty="0" err="1"/>
              <a:t>Foundation</a:t>
            </a:r>
            <a:r>
              <a:rPr lang="cs-CZ" sz="2800" dirty="0"/>
              <a:t>, 2001-2012, 2. 12. 2012 [cit. 2012-10-06]. Dostupné z: cs.wikipedia.org/wiki/</a:t>
            </a:r>
            <a:r>
              <a:rPr lang="cs-CZ" sz="2800" dirty="0" err="1"/>
              <a:t>Počítačová_skříň</a:t>
            </a:r>
            <a:r>
              <a:rPr lang="cs-CZ" sz="2800" dirty="0"/>
              <a:t> </a:t>
            </a:r>
            <a:endParaRPr lang="cs-CZ" sz="2800" dirty="0" smtClean="0"/>
          </a:p>
          <a:p>
            <a:r>
              <a:rPr lang="cs-CZ" sz="2800" dirty="0"/>
              <a:t>ARPINGSTONE. </a:t>
            </a:r>
            <a:r>
              <a:rPr lang="cs-CZ" sz="2800" i="1" dirty="0"/>
              <a:t>Osobní počítač</a:t>
            </a:r>
            <a:r>
              <a:rPr lang="cs-CZ" sz="2800" dirty="0"/>
              <a:t> [online]. [cit. 6.10.2012]. Dostupný pod licencí volné dílo na WWW: </a:t>
            </a:r>
            <a:r>
              <a:rPr lang="cs-CZ" sz="2800" dirty="0">
                <a:hlinkClick r:id="rId2"/>
              </a:rPr>
              <a:t>http://</a:t>
            </a:r>
            <a:r>
              <a:rPr lang="cs-CZ" sz="2800" dirty="0" smtClean="0">
                <a:hlinkClick r:id="rId2"/>
              </a:rPr>
              <a:t>cs.wikipedia.org/wiki/Soubor:Computer.tower.750pix.jpg</a:t>
            </a:r>
            <a:endParaRPr lang="cs-CZ" sz="2800" dirty="0" smtClean="0"/>
          </a:p>
          <a:p>
            <a:r>
              <a:rPr lang="en-US" sz="2800" dirty="0"/>
              <a:t>BOFFY B. </a:t>
            </a:r>
            <a:r>
              <a:rPr lang="en-US" sz="2800" i="1" dirty="0" err="1"/>
              <a:t>Osobní</a:t>
            </a:r>
            <a:r>
              <a:rPr lang="en-US" sz="2800" i="1" dirty="0"/>
              <a:t> </a:t>
            </a:r>
            <a:r>
              <a:rPr lang="en-US" sz="2800" i="1" dirty="0" err="1"/>
              <a:t>počítač</a:t>
            </a:r>
            <a:r>
              <a:rPr lang="en-US" sz="2800" dirty="0"/>
              <a:t> [online]. [cit. </a:t>
            </a:r>
            <a:r>
              <a:rPr lang="cs-CZ" sz="2800" dirty="0"/>
              <a:t>6</a:t>
            </a:r>
            <a:r>
              <a:rPr lang="en-US" sz="2800" dirty="0"/>
              <a:t>.1</a:t>
            </a:r>
            <a:r>
              <a:rPr lang="cs-CZ" sz="2800" dirty="0"/>
              <a:t>0</a:t>
            </a:r>
            <a:r>
              <a:rPr lang="en-US" sz="2800" dirty="0"/>
              <a:t>.2012]. </a:t>
            </a:r>
            <a:r>
              <a:rPr lang="en-US" sz="2800" dirty="0" err="1"/>
              <a:t>Dostupný</a:t>
            </a:r>
            <a:r>
              <a:rPr lang="en-US" sz="2800" dirty="0"/>
              <a:t> pod </a:t>
            </a:r>
            <a:r>
              <a:rPr lang="en-US" sz="2800" dirty="0" err="1"/>
              <a:t>licencí</a:t>
            </a:r>
            <a:r>
              <a:rPr lang="en-US" sz="2800" dirty="0"/>
              <a:t> Creative Commons </a:t>
            </a:r>
            <a:r>
              <a:rPr lang="en-US" sz="2800" dirty="0" err="1"/>
              <a:t>na</a:t>
            </a:r>
            <a:r>
              <a:rPr lang="en-US" sz="2800" dirty="0"/>
              <a:t> WWW: http://cs.wikipedia.org/wiki/Soubor:IBM_PC_5150.jpg </a:t>
            </a:r>
            <a:endParaRPr lang="cs-CZ" sz="2800" dirty="0"/>
          </a:p>
          <a:p>
            <a:endParaRPr lang="cs-CZ" dirty="0"/>
          </a:p>
        </p:txBody>
      </p:sp>
      <p:pic>
        <p:nvPicPr>
          <p:cNvPr id="4" name="Picture 46" descr="logo_pruh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4307" y="286867"/>
            <a:ext cx="945356" cy="944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651198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108</TotalTime>
  <Words>613</Words>
  <Application>Microsoft Office PowerPoint</Application>
  <PresentationFormat>Vlastní</PresentationFormat>
  <Paragraphs>99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Arkýř</vt:lpstr>
      <vt:lpstr>Prezentace aplikace PowerPoint</vt:lpstr>
      <vt:lpstr>Počítačové skříně (case)</vt:lpstr>
      <vt:lpstr>Obsah</vt:lpstr>
      <vt:lpstr>Funkce</vt:lpstr>
      <vt:lpstr>Popis</vt:lpstr>
      <vt:lpstr>Prezentace aplikace PowerPoint</vt:lpstr>
      <vt:lpstr>Parametry skříní</vt:lpstr>
      <vt:lpstr>Prezentace aplikace PowerPoint</vt:lpstr>
      <vt:lpstr>Desktop (naležato)</vt:lpstr>
      <vt:lpstr>Prezentace aplikace PowerPoint</vt:lpstr>
      <vt:lpstr>Tower (věž – nastojato)</vt:lpstr>
      <vt:lpstr>Prezentace aplikace PowerPoint</vt:lpstr>
      <vt:lpstr>Casemodding</vt:lpstr>
      <vt:lpstr>Ukázky casemoddingu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Kotli</dc:creator>
  <cp:lastModifiedBy>Mirda Kotli</cp:lastModifiedBy>
  <cp:revision>24</cp:revision>
  <dcterms:created xsi:type="dcterms:W3CDTF">2006-08-16T00:00:00Z</dcterms:created>
  <dcterms:modified xsi:type="dcterms:W3CDTF">2012-12-08T11:27:24Z</dcterms:modified>
</cp:coreProperties>
</file>