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84" r:id="rId2"/>
  </p:sldMasterIdLst>
  <p:sldIdLst>
    <p:sldId id="257" r:id="rId3"/>
    <p:sldId id="275" r:id="rId4"/>
    <p:sldId id="277" r:id="rId5"/>
    <p:sldId id="296" r:id="rId6"/>
    <p:sldId id="297" r:id="rId7"/>
    <p:sldId id="298" r:id="rId8"/>
    <p:sldId id="299" r:id="rId9"/>
    <p:sldId id="300" r:id="rId10"/>
    <p:sldId id="301" r:id="rId11"/>
    <p:sldId id="302" r:id="rId12"/>
    <p:sldId id="303" r:id="rId13"/>
    <p:sldId id="305" r:id="rId14"/>
    <p:sldId id="306" r:id="rId15"/>
    <p:sldId id="307" r:id="rId16"/>
    <p:sldId id="308" r:id="rId17"/>
    <p:sldId id="309" r:id="rId18"/>
    <p:sldId id="310" r:id="rId19"/>
    <p:sldId id="311" r:id="rId20"/>
    <p:sldId id="312" r:id="rId21"/>
    <p:sldId id="313" r:id="rId22"/>
    <p:sldId id="314" r:id="rId23"/>
    <p:sldId id="315" r:id="rId24"/>
    <p:sldId id="272" r:id="rId25"/>
    <p:sldId id="273" r:id="rId26"/>
    <p:sldId id="293" r:id="rId2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98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F11A24-8347-4A1A-9C56-DB83ACFB06C4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760B3C-5B26-4075-BAC9-AD0646A766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A40910-E26B-4A48-985F-664576CEE69E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A8675-406A-4BB1-B892-60CCAEC312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FA4A5C-FD2A-4952-935A-2FFB96FEB17F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3491C1-FC67-4DB2-B935-565639E7BC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7F3BC4-1675-4D50-8237-47C8BD6E77D4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069624-E8C8-4523-9399-72FA75576F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E51ABC-58B7-461C-99D6-28125D79BBB4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8E597E-1656-452F-A2EE-E308C436B6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76C90-F230-40AA-80B8-9AF4C4D25007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FCD20-9224-4761-A18A-1AF8C83478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9D019A-1F0B-489D-9901-AD41260C879D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A1AAC3-C4AE-413C-9B82-71638AACB4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C667D-8C98-426E-BB9B-9869329C7AE7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54ECE1-CDDC-463E-A7F0-12901F8225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7E94F2-E326-474E-B1CF-430AB0D2AFEB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C3705C-B499-4848-9CFE-0F15B785B6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56B3F6-1CF9-4964-8F15-BF141671D63E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B4BDC1-D772-4B00-A592-36B10A07D4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68711-B9AC-46C2-A7E3-D899E23936BB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7ED0E9-6F9B-4AB7-BA0B-9B656FE332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5F11A24-8347-4A1A-9C56-DB83ACFB06C4}" type="datetimeFigureOut">
              <a:rPr lang="cs-CZ" smtClean="0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6760B3C-5B26-4075-BAC9-AD0646A7664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EA40910-E26B-4A48-985F-664576CEE69E}" type="datetimeFigureOut">
              <a:rPr lang="cs-CZ" smtClean="0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9FA8675-406A-4BB1-B892-60CCAEC3124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2FA4A5C-FD2A-4952-935A-2FFB96FEB17F}" type="datetimeFigureOut">
              <a:rPr lang="cs-CZ" smtClean="0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F3491C1-FC67-4DB2-B935-565639E7BC5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7F3BC4-1675-4D50-8237-47C8BD6E77D4}" type="datetimeFigureOut">
              <a:rPr lang="cs-CZ" smtClean="0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4069624-E8C8-4523-9399-72FA75576FC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0E51ABC-58B7-461C-99D6-28125D79BBB4}" type="datetimeFigureOut">
              <a:rPr lang="cs-CZ" smtClean="0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E8E597E-1656-452F-A2EE-E308C436B65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5876C90-F230-40AA-80B8-9AF4C4D25007}" type="datetimeFigureOut">
              <a:rPr lang="cs-CZ" smtClean="0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D3FCD20-9224-4761-A18A-1AF8C83478F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E9D019A-1F0B-489D-9901-AD41260C879D}" type="datetimeFigureOut">
              <a:rPr lang="cs-CZ" smtClean="0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1A1AAC3-C4AE-413C-9B82-71638AACB4C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E6C667D-8C98-426E-BB9B-9869329C7AE7}" type="datetimeFigureOut">
              <a:rPr lang="cs-CZ" smtClean="0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B54ECE1-CDDC-463E-A7F0-12901F82250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pPr>
              <a:defRPr/>
            </a:pPr>
            <a:fld id="{B47E94F2-E326-474E-B1CF-430AB0D2AFEB}" type="datetimeFigureOut">
              <a:rPr lang="cs-CZ" smtClean="0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pPr>
              <a:defRPr/>
            </a:pPr>
            <a:fld id="{A8C3705C-B499-4848-9CFE-0F15B785B68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56B3F6-1CF9-4964-8F15-BF141671D63E}" type="datetimeFigureOut">
              <a:rPr lang="cs-CZ" smtClean="0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3B4BDC1-D772-4B00-A592-36B10A07D4B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6368711-B9AC-46C2-A7E3-D899E23936BB}" type="datetimeFigureOut">
              <a:rPr lang="cs-CZ" smtClean="0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87ED0E9-6F9B-4AB7-BA0B-9B656FE332E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6528002-7A92-4556-8116-170559C4B9E8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8E7A842-157F-41B8-8F59-376D0AEA81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pPr>
              <a:defRPr/>
            </a:pPr>
            <a:fld id="{06528002-7A92-4556-8116-170559C4B9E8}" type="datetimeFigureOut">
              <a:rPr lang="cs-CZ" smtClean="0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pPr>
              <a:defRPr/>
            </a:pPr>
            <a:fld id="{78E7A842-157F-41B8-8F59-376D0AEA815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9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DUM: </a:t>
            </a:r>
            <a:r>
              <a:rPr lang="cs-CZ" sz="1600" b="1" dirty="0" smtClean="0">
                <a:latin typeface="Calibri" pitchFamily="34" charset="0"/>
              </a:rPr>
              <a:t>VY_32_INOVACE_18_18_Zánik </a:t>
            </a:r>
            <a:r>
              <a:rPr lang="cs-CZ" sz="1600" b="1" dirty="0" smtClean="0">
                <a:latin typeface="Calibri" pitchFamily="34" charset="0"/>
              </a:rPr>
              <a:t>ČSR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>
              <a:buNone/>
              <a:defRPr/>
            </a:pPr>
            <a:r>
              <a:rPr lang="cs-CZ" sz="1700" dirty="0" smtClean="0"/>
              <a:t>Číslo skupiny: </a:t>
            </a:r>
            <a:r>
              <a:rPr lang="cs-CZ" sz="1700" b="1" dirty="0"/>
              <a:t>1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>
              <a:buNone/>
              <a:defRPr/>
            </a:pPr>
            <a:r>
              <a:rPr lang="cs-CZ" sz="1700" dirty="0" smtClean="0"/>
              <a:t>Autor: </a:t>
            </a:r>
            <a:r>
              <a:rPr lang="cs-CZ" sz="1600" b="1" dirty="0">
                <a:latin typeface="Calibri" pitchFamily="34" charset="0"/>
              </a:rPr>
              <a:t>Radomír Krejčí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>
              <a:buNone/>
              <a:defRPr/>
            </a:pPr>
            <a:r>
              <a:rPr lang="cs-CZ" sz="1700" dirty="0" smtClean="0"/>
              <a:t>Vzdělávací obor/Předmět/Téma: </a:t>
            </a:r>
            <a:r>
              <a:rPr lang="cs-CZ" sz="1600" b="1" dirty="0" smtClean="0">
                <a:latin typeface="Calibri" pitchFamily="34" charset="0"/>
              </a:rPr>
              <a:t>Dějepis/Dějepis/Zánik ČSR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</a:t>
            </a:r>
            <a:r>
              <a:rPr lang="cs-CZ" sz="1600" b="1" dirty="0" smtClean="0">
                <a:latin typeface="Calibri" pitchFamily="34" charset="0"/>
              </a:rPr>
              <a:t>ilustrativní </a:t>
            </a:r>
            <a:r>
              <a:rPr lang="cs-CZ" sz="1600" b="1" dirty="0">
                <a:latin typeface="Calibri" pitchFamily="34" charset="0"/>
              </a:rPr>
              <a:t>prezentace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	</a:t>
            </a:r>
            <a:r>
              <a:rPr lang="cs-CZ" sz="1700" b="1" dirty="0" smtClean="0"/>
              <a:t>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>
              <a:buNone/>
              <a:defRPr/>
            </a:pPr>
            <a:r>
              <a:rPr lang="cs-CZ" sz="1700" dirty="0" smtClean="0"/>
              <a:t>Anotace: </a:t>
            </a:r>
            <a:r>
              <a:rPr lang="cs-CZ" sz="1600" dirty="0" smtClean="0">
                <a:latin typeface="Calibri" pitchFamily="34" charset="0"/>
              </a:rPr>
              <a:t>Seznámení  s vývojem v ČSR ve 30. letech. Materiál slouží jako ilustrativní průvodce výkladu zvyšující jeho přínos.</a:t>
            </a:r>
            <a:r>
              <a:rPr lang="cs-CZ" sz="1700" dirty="0" smtClean="0"/>
              <a:t>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</a:t>
            </a:r>
            <a:r>
              <a:rPr lang="cs-CZ" sz="1600" b="1" dirty="0" smtClean="0">
                <a:latin typeface="Calibri" pitchFamily="34" charset="0"/>
              </a:rPr>
              <a:t>IX.C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7.12. 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>
              <a:buNone/>
              <a:defRPr/>
            </a:pPr>
            <a:r>
              <a:rPr lang="cs-CZ" sz="1400" dirty="0" smtClean="0"/>
              <a:t>Datum:	</a:t>
            </a:r>
            <a:r>
              <a:rPr lang="cs-CZ" sz="1400" b="1" dirty="0">
                <a:latin typeface="Calibri" pitchFamily="34" charset="0"/>
              </a:rPr>
              <a:t> </a:t>
            </a:r>
            <a:r>
              <a:rPr lang="cs-CZ" sz="1400" b="1" dirty="0" smtClean="0">
                <a:latin typeface="Calibri" pitchFamily="34" charset="0"/>
              </a:rPr>
              <a:t>7</a:t>
            </a:r>
            <a:r>
              <a:rPr lang="cs-CZ" sz="1400" dirty="0" smtClean="0">
                <a:latin typeface="Calibri" pitchFamily="34" charset="0"/>
              </a:rPr>
              <a:t>.12.2012</a:t>
            </a:r>
            <a:r>
              <a:rPr lang="cs-CZ" sz="1400" b="1" dirty="0" smtClean="0">
                <a:latin typeface="Calibri" pitchFamily="34" charset="0"/>
              </a:rPr>
              <a:t> </a:t>
            </a:r>
            <a:r>
              <a:rPr lang="cs-CZ" sz="1400" dirty="0" smtClean="0"/>
              <a:t>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5072066" y="3355848"/>
            <a:ext cx="3690934" cy="1673352"/>
          </a:xfrm>
        </p:spPr>
        <p:txBody>
          <a:bodyPr/>
          <a:lstStyle/>
          <a:p>
            <a:r>
              <a:rPr lang="cs-CZ" sz="5400" b="1" cap="small" dirty="0" smtClean="0">
                <a:latin typeface="Candara" pitchFamily="34" charset="0"/>
              </a:rPr>
              <a:t>Zánik ČSR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42844" y="285728"/>
            <a:ext cx="8693834" cy="1752600"/>
          </a:xfrm>
        </p:spPr>
        <p:txBody>
          <a:bodyPr/>
          <a:lstStyle/>
          <a:p>
            <a:r>
              <a:rPr lang="cs-CZ" dirty="0" smtClean="0"/>
              <a:t>Ilustrativní průvodce </a:t>
            </a:r>
          </a:p>
          <a:p>
            <a:endParaRPr lang="cs-CZ" dirty="0" smtClean="0"/>
          </a:p>
          <a:p>
            <a:r>
              <a:rPr lang="cs-CZ" dirty="0" smtClean="0"/>
              <a:t>třicátými léty v Československu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1930</a:t>
            </a:r>
            <a:endParaRPr lang="cs-CZ" sz="2400" dirty="0"/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4818" name="Picture 2" descr="Soubor:Hospodá&amp;rcaron;ská krize v &amp;Ccaron;eskoslovensku 193.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38" y="1785926"/>
            <a:ext cx="7068994" cy="4500594"/>
          </a:xfrm>
          <a:prstGeom prst="rect">
            <a:avLst/>
          </a:prstGeom>
          <a:noFill/>
        </p:spPr>
      </p:pic>
      <p:sp>
        <p:nvSpPr>
          <p:cNvPr id="10" name="Nadpis 3"/>
          <p:cNvSpPr txBox="1">
            <a:spLocks/>
          </p:cNvSpPr>
          <p:nvPr/>
        </p:nvSpPr>
        <p:spPr>
          <a:xfrm>
            <a:off x="5214942" y="285728"/>
            <a:ext cx="3666752" cy="978408"/>
          </a:xfrm>
          <a:prstGeom prst="rect">
            <a:avLst/>
          </a:prstGeom>
        </p:spPr>
        <p:txBody>
          <a:bodyPr vert="horz" lIns="73152" rIns="4572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Velká hospodářská krize zasahuje čs. průmysl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1933</a:t>
            </a:r>
            <a:endParaRPr lang="cs-CZ" sz="2400" dirty="0"/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Nadpis 3"/>
          <p:cNvSpPr txBox="1">
            <a:spLocks/>
          </p:cNvSpPr>
          <p:nvPr/>
        </p:nvSpPr>
        <p:spPr>
          <a:xfrm>
            <a:off x="5214942" y="285728"/>
            <a:ext cx="3666752" cy="978408"/>
          </a:xfrm>
          <a:prstGeom prst="rect">
            <a:avLst/>
          </a:prstGeom>
        </p:spPr>
        <p:txBody>
          <a:bodyPr vert="horz" lIns="73152" rIns="4572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vzniká </a:t>
            </a:r>
            <a:r>
              <a:rPr lang="cs-CZ" sz="2400" b="1" dirty="0" err="1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SdP</a:t>
            </a:r>
            <a:r>
              <a:rPr lang="cs-CZ" sz="240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(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Sudetendeutsche</a:t>
            </a:r>
            <a:r>
              <a:rPr lang="cs-CZ" sz="240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Partei</a:t>
            </a:r>
            <a:r>
              <a:rPr lang="cs-CZ" sz="240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)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8" name="Picture 2" descr="http://upload.wikimedia.org/wikipedia/commons/0/08/Konrad_Henlain_1936_SdP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1928802"/>
            <a:ext cx="6949220" cy="35719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sz="2400" dirty="0"/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Nadpis 3"/>
          <p:cNvSpPr txBox="1">
            <a:spLocks/>
          </p:cNvSpPr>
          <p:nvPr/>
        </p:nvSpPr>
        <p:spPr>
          <a:xfrm>
            <a:off x="5214942" y="285728"/>
            <a:ext cx="3666752" cy="978408"/>
          </a:xfrm>
          <a:prstGeom prst="rect">
            <a:avLst/>
          </a:prstGeom>
        </p:spPr>
        <p:txBody>
          <a:bodyPr vert="horz" lIns="73152" rIns="4572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dirty="0" err="1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Konrad</a:t>
            </a:r>
            <a:r>
              <a:rPr lang="cs-CZ" sz="240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Henlein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3490" name="Picture 2" descr="http://upload.wikimedia.org/wikipedia/commons/2/2e/Bundesarchiv_Bild_121-0008%2C_Sudetenland%2C_Besuch_Wilhelm_Frick_%28cropped_Konrad_Henlein%2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71736" y="1857364"/>
            <a:ext cx="3857652" cy="44726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1935</a:t>
            </a:r>
            <a:endParaRPr lang="cs-CZ" sz="2400" dirty="0"/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Nadpis 3"/>
          <p:cNvSpPr txBox="1">
            <a:spLocks/>
          </p:cNvSpPr>
          <p:nvPr/>
        </p:nvSpPr>
        <p:spPr>
          <a:xfrm>
            <a:off x="5214942" y="285728"/>
            <a:ext cx="3666752" cy="978408"/>
          </a:xfrm>
          <a:prstGeom prst="rect">
            <a:avLst/>
          </a:prstGeom>
        </p:spPr>
        <p:txBody>
          <a:bodyPr vert="horz" lIns="73152" rIns="4572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předsedou vlády se stává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Milan Hodža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6562" name="Picture 2" descr="http://upload.wikimedia.org/wikipedia/commons/5/57/Hodz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71736" y="1857364"/>
            <a:ext cx="3357586" cy="45651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1935</a:t>
            </a:r>
            <a:endParaRPr lang="cs-CZ" sz="2400" dirty="0"/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Nadpis 3"/>
          <p:cNvSpPr txBox="1">
            <a:spLocks/>
          </p:cNvSpPr>
          <p:nvPr/>
        </p:nvSpPr>
        <p:spPr>
          <a:xfrm>
            <a:off x="5214942" y="285728"/>
            <a:ext cx="3666752" cy="978408"/>
          </a:xfrm>
          <a:prstGeom prst="rect">
            <a:avLst/>
          </a:prstGeom>
        </p:spPr>
        <p:txBody>
          <a:bodyPr vert="horz" lIns="73152" rIns="4572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Tomáš </a:t>
            </a:r>
            <a:r>
              <a:rPr lang="cs-CZ" sz="2400" b="1" dirty="0" err="1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Garrigue</a:t>
            </a:r>
            <a:r>
              <a:rPr lang="cs-CZ" sz="24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Masaryk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abdikuje</a:t>
            </a:r>
            <a:endParaRPr kumimoji="0" lang="cs-CZ" sz="240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7586" name="Picture 2" descr="File:Masaryk kulaty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56" y="1714488"/>
            <a:ext cx="4929222" cy="49292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1935</a:t>
            </a:r>
            <a:endParaRPr lang="cs-CZ" sz="2400" dirty="0"/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Nadpis 3"/>
          <p:cNvSpPr txBox="1">
            <a:spLocks/>
          </p:cNvSpPr>
          <p:nvPr/>
        </p:nvSpPr>
        <p:spPr>
          <a:xfrm>
            <a:off x="5214942" y="285728"/>
            <a:ext cx="3666752" cy="978408"/>
          </a:xfrm>
          <a:prstGeom prst="rect">
            <a:avLst/>
          </a:prstGeom>
        </p:spPr>
        <p:txBody>
          <a:bodyPr vert="horz" lIns="73152" rIns="4572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Edvard Beneš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nový</a:t>
            </a:r>
            <a:r>
              <a:rPr kumimoji="0" lang="cs-CZ" sz="2400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prezident ČSR</a:t>
            </a:r>
            <a:endParaRPr kumimoji="0" lang="cs-CZ" sz="240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8610" name="Picture 2" descr="File:Edvard Beneš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71736" y="1785926"/>
            <a:ext cx="3691620" cy="47148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1935</a:t>
            </a:r>
            <a:endParaRPr lang="cs-CZ" sz="2400" dirty="0"/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Nadpis 3"/>
          <p:cNvSpPr txBox="1">
            <a:spLocks/>
          </p:cNvSpPr>
          <p:nvPr/>
        </p:nvSpPr>
        <p:spPr>
          <a:xfrm>
            <a:off x="3643306" y="285728"/>
            <a:ext cx="5238388" cy="978408"/>
          </a:xfrm>
          <a:prstGeom prst="rect">
            <a:avLst/>
          </a:prstGeom>
        </p:spPr>
        <p:txBody>
          <a:bodyPr vert="horz" lIns="73152" rIns="45720" bIns="0" rtlCol="0" anchor="b">
            <a:normAutofit fontScale="92500"/>
            <a:scene3d>
              <a:camera prst="orthographicFront"/>
              <a:lightRig rig="threePt" dir="t">
                <a:rot lat="0" lon="0" rev="4800000"/>
              </a:lightRig>
            </a:scene3d>
            <a:sp3d prstMaterial="matte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ČSR začíná budovat opevnění v pohraničí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lehký bunkr(„</a:t>
            </a:r>
            <a:r>
              <a:rPr kumimoji="0" lang="cs-CZ" sz="240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řopík</a:t>
            </a:r>
            <a:r>
              <a:rPr kumimoji="0" lang="cs-CZ" sz="240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“)</a:t>
            </a:r>
            <a:endParaRPr kumimoji="0" lang="cs-CZ" sz="240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Soubor:Ropik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1785926"/>
            <a:ext cx="6253153" cy="46957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1935</a:t>
            </a:r>
            <a:endParaRPr lang="cs-CZ" sz="2400" dirty="0"/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Nadpis 3"/>
          <p:cNvSpPr txBox="1">
            <a:spLocks/>
          </p:cNvSpPr>
          <p:nvPr/>
        </p:nvSpPr>
        <p:spPr>
          <a:xfrm>
            <a:off x="3643306" y="285728"/>
            <a:ext cx="5238388" cy="978408"/>
          </a:xfrm>
          <a:prstGeom prst="rect">
            <a:avLst/>
          </a:prstGeom>
        </p:spPr>
        <p:txBody>
          <a:bodyPr vert="horz" lIns="73152" rIns="45720" bIns="0" rtlCol="0" anchor="b">
            <a:normAutofit fontScale="92500"/>
            <a:scene3d>
              <a:camera prst="orthographicFront"/>
              <a:lightRig rig="threePt" dir="t">
                <a:rot lat="0" lon="0" rev="4800000"/>
              </a:lightRig>
            </a:scene3d>
            <a:sp3d prstMaterial="matte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ČSR začíná budovat opevnění v pohraničí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pěchotní srub</a:t>
            </a:r>
            <a:endParaRPr kumimoji="0" lang="cs-CZ" sz="240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7890" name="Picture 2" descr="Soubor:OP-S 2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1928802"/>
            <a:ext cx="6334116" cy="47505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1935</a:t>
            </a:r>
            <a:endParaRPr lang="cs-CZ" sz="2400" dirty="0"/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Nadpis 3"/>
          <p:cNvSpPr txBox="1">
            <a:spLocks/>
          </p:cNvSpPr>
          <p:nvPr/>
        </p:nvSpPr>
        <p:spPr>
          <a:xfrm>
            <a:off x="3643306" y="285728"/>
            <a:ext cx="5238388" cy="978408"/>
          </a:xfrm>
          <a:prstGeom prst="rect">
            <a:avLst/>
          </a:prstGeom>
        </p:spPr>
        <p:txBody>
          <a:bodyPr vert="horz" lIns="73152" rIns="45720" bIns="0" rtlCol="0" anchor="b">
            <a:normAutofit fontScale="92500"/>
            <a:scene3d>
              <a:camera prst="orthographicFront"/>
              <a:lightRig rig="threePt" dir="t">
                <a:rot lat="0" lon="0" rev="4800000"/>
              </a:lightRig>
            </a:scene3d>
            <a:sp3d prstMaterial="matte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ČSR začíná budovat opevnění v pohraničí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dělostřelecká tvrz</a:t>
            </a:r>
            <a:endParaRPr kumimoji="0" lang="cs-CZ" sz="240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8914" name="Picture 2" descr="File:Náchod, Dobrošov, N-S 75 (rok 2001; 02)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1500174"/>
            <a:ext cx="7620000" cy="51339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20. 9. 1938</a:t>
            </a:r>
            <a:endParaRPr lang="cs-CZ" sz="2400" dirty="0"/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Nadpis 3"/>
          <p:cNvSpPr txBox="1">
            <a:spLocks/>
          </p:cNvSpPr>
          <p:nvPr/>
        </p:nvSpPr>
        <p:spPr>
          <a:xfrm>
            <a:off x="3643306" y="285728"/>
            <a:ext cx="5238388" cy="978408"/>
          </a:xfrm>
          <a:prstGeom prst="rect">
            <a:avLst/>
          </a:prstGeom>
        </p:spPr>
        <p:txBody>
          <a:bodyPr vert="horz" lIns="73152" rIns="4572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pokus o puč v pohraničí</a:t>
            </a:r>
          </a:p>
        </p:txBody>
      </p:sp>
      <p:pic>
        <p:nvPicPr>
          <p:cNvPr id="39938" name="Picture 2" descr="Soubor:Útoky na &amp;ccaron;s. pohrani&amp;ccaron;ní slu&amp;zcaron;bu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1643050"/>
            <a:ext cx="4967615" cy="50006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20. 9. 1938</a:t>
            </a:r>
            <a:endParaRPr lang="cs-CZ" sz="2400" dirty="0"/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Nadpis 3"/>
          <p:cNvSpPr txBox="1">
            <a:spLocks/>
          </p:cNvSpPr>
          <p:nvPr/>
        </p:nvSpPr>
        <p:spPr>
          <a:xfrm>
            <a:off x="3643306" y="285728"/>
            <a:ext cx="5238388" cy="978408"/>
          </a:xfrm>
          <a:prstGeom prst="rect">
            <a:avLst/>
          </a:prstGeom>
        </p:spPr>
        <p:txBody>
          <a:bodyPr vert="horz" lIns="73152" rIns="4572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bojovníci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Freikorpsu</a:t>
            </a:r>
            <a:endParaRPr lang="cs-CZ" sz="2400" dirty="0" smtClean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3010" name="Picture 2" descr="Soubor:Teroristická akce sudeton&amp;ecaron;meckého Freikorps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1643050"/>
            <a:ext cx="7620000" cy="50673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22. 9. 1938</a:t>
            </a:r>
            <a:endParaRPr lang="cs-CZ" sz="2400" dirty="0"/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Nadpis 3"/>
          <p:cNvSpPr txBox="1">
            <a:spLocks/>
          </p:cNvSpPr>
          <p:nvPr/>
        </p:nvSpPr>
        <p:spPr>
          <a:xfrm>
            <a:off x="3643306" y="285728"/>
            <a:ext cx="5238388" cy="978408"/>
          </a:xfrm>
          <a:prstGeom prst="rect">
            <a:avLst/>
          </a:prstGeom>
        </p:spPr>
        <p:txBody>
          <a:bodyPr vert="horz" lIns="73152" rIns="4572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předseda vlády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gen. Jan Syrový</a:t>
            </a:r>
          </a:p>
        </p:txBody>
      </p:sp>
      <p:pic>
        <p:nvPicPr>
          <p:cNvPr id="44034" name="Picture 2" descr="File:Jan Syrový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14612" y="1740041"/>
            <a:ext cx="3714776" cy="483223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23. 9. 1938</a:t>
            </a:r>
            <a:endParaRPr lang="cs-CZ" sz="2400" dirty="0"/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Nadpis 3"/>
          <p:cNvSpPr txBox="1">
            <a:spLocks/>
          </p:cNvSpPr>
          <p:nvPr/>
        </p:nvSpPr>
        <p:spPr>
          <a:xfrm>
            <a:off x="3643306" y="285728"/>
            <a:ext cx="5238388" cy="978408"/>
          </a:xfrm>
          <a:prstGeom prst="rect">
            <a:avLst/>
          </a:prstGeom>
        </p:spPr>
        <p:txBody>
          <a:bodyPr vert="horz" lIns="73152" rIns="4572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všeobecná mobilizace</a:t>
            </a:r>
          </a:p>
        </p:txBody>
      </p:sp>
      <p:pic>
        <p:nvPicPr>
          <p:cNvPr id="45058" name="Picture 2" descr="File:Mobilizace zá&amp;rcaron;í 1938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0298" y="1785926"/>
            <a:ext cx="3500462" cy="48171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září 1938</a:t>
            </a:r>
            <a:endParaRPr lang="cs-CZ" sz="2400" dirty="0"/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Nadpis 3"/>
          <p:cNvSpPr txBox="1">
            <a:spLocks/>
          </p:cNvSpPr>
          <p:nvPr/>
        </p:nvSpPr>
        <p:spPr>
          <a:xfrm>
            <a:off x="3643306" y="285728"/>
            <a:ext cx="5238388" cy="978408"/>
          </a:xfrm>
          <a:prstGeom prst="rect">
            <a:avLst/>
          </a:prstGeom>
        </p:spPr>
        <p:txBody>
          <a:bodyPr vert="horz" lIns="73152" rIns="4572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německá armáda</a:t>
            </a:r>
          </a:p>
        </p:txBody>
      </p:sp>
      <p:pic>
        <p:nvPicPr>
          <p:cNvPr id="46082" name="Picture 2" descr="File:PanzerIISaumur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4876" y="4143380"/>
            <a:ext cx="4214843" cy="2507832"/>
          </a:xfrm>
          <a:prstGeom prst="rect">
            <a:avLst/>
          </a:prstGeom>
          <a:noFill/>
        </p:spPr>
      </p:pic>
      <p:pic>
        <p:nvPicPr>
          <p:cNvPr id="46084" name="Picture 4" descr="File:Messerschmitt Bf 109B-2 in flight c1938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1643050"/>
            <a:ext cx="4397566" cy="24383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září 1938</a:t>
            </a:r>
            <a:endParaRPr lang="cs-CZ" sz="2400" dirty="0"/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Nadpis 3"/>
          <p:cNvSpPr txBox="1">
            <a:spLocks/>
          </p:cNvSpPr>
          <p:nvPr/>
        </p:nvSpPr>
        <p:spPr>
          <a:xfrm>
            <a:off x="3643306" y="285728"/>
            <a:ext cx="5238388" cy="978408"/>
          </a:xfrm>
          <a:prstGeom prst="rect">
            <a:avLst/>
          </a:prstGeom>
        </p:spPr>
        <p:txBody>
          <a:bodyPr vert="horz" lIns="73152" rIns="4572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československá armáda</a:t>
            </a:r>
          </a:p>
        </p:txBody>
      </p:sp>
      <p:pic>
        <p:nvPicPr>
          <p:cNvPr id="47106" name="Picture 2" descr="http://upload.wikimedia.org/wikipedia/commons/f/fe/Avia_B53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1643050"/>
            <a:ext cx="4386542" cy="2500330"/>
          </a:xfrm>
          <a:prstGeom prst="rect">
            <a:avLst/>
          </a:prstGeom>
          <a:noFill/>
        </p:spPr>
      </p:pic>
      <p:pic>
        <p:nvPicPr>
          <p:cNvPr id="47108" name="Picture 4" descr="http://upload.wikimedia.org/wikipedia/commons/d/df/LT_vz_35_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3640655"/>
            <a:ext cx="4286248" cy="321734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30.9. 1938</a:t>
            </a:r>
            <a:endParaRPr lang="cs-CZ" sz="2400" dirty="0"/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Nadpis 3"/>
          <p:cNvSpPr txBox="1">
            <a:spLocks/>
          </p:cNvSpPr>
          <p:nvPr/>
        </p:nvSpPr>
        <p:spPr>
          <a:xfrm>
            <a:off x="3643306" y="285728"/>
            <a:ext cx="5238388" cy="978408"/>
          </a:xfrm>
          <a:prstGeom prst="rect">
            <a:avLst/>
          </a:prstGeom>
        </p:spPr>
        <p:txBody>
          <a:bodyPr vert="horz" lIns="73152" rIns="4572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podepsána</a:t>
            </a:r>
            <a:r>
              <a:rPr lang="cs-CZ" sz="24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Mnichovská dohoda</a:t>
            </a:r>
          </a:p>
        </p:txBody>
      </p:sp>
      <p:pic>
        <p:nvPicPr>
          <p:cNvPr id="48130" name="Picture 2" descr="File:Bundesarchiv Bild 183-R69173, Münchener Abkommen, Staatschef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1643050"/>
            <a:ext cx="7262810" cy="49931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sz="2400" dirty="0"/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Nadpis 3"/>
          <p:cNvSpPr txBox="1">
            <a:spLocks/>
          </p:cNvSpPr>
          <p:nvPr/>
        </p:nvSpPr>
        <p:spPr>
          <a:xfrm>
            <a:off x="3643306" y="285728"/>
            <a:ext cx="5238388" cy="978408"/>
          </a:xfrm>
          <a:prstGeom prst="rect">
            <a:avLst/>
          </a:prstGeom>
        </p:spPr>
        <p:txBody>
          <a:bodyPr vert="horz" lIns="73152" rIns="4572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reakce čs. tisku</a:t>
            </a:r>
            <a:endParaRPr lang="cs-CZ" sz="2400" b="1" dirty="0" smtClean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9154" name="Picture 2" descr="File:VE&amp;Ccaron;ERNÍ &amp;Ccaron;ESKÉ SLOVO 22. 9. 1938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98977" y="1643050"/>
            <a:ext cx="3711306" cy="52149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14. 3. 1939</a:t>
            </a:r>
            <a:endParaRPr lang="cs-CZ" sz="2400" dirty="0"/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Nadpis 3"/>
          <p:cNvSpPr txBox="1">
            <a:spLocks/>
          </p:cNvSpPr>
          <p:nvPr/>
        </p:nvSpPr>
        <p:spPr>
          <a:xfrm>
            <a:off x="3643306" y="285728"/>
            <a:ext cx="5238388" cy="978408"/>
          </a:xfrm>
          <a:prstGeom prst="rect">
            <a:avLst/>
          </a:prstGeom>
        </p:spPr>
        <p:txBody>
          <a:bodyPr vert="horz" lIns="73152" rIns="4572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setkání </a:t>
            </a:r>
            <a:r>
              <a:rPr lang="cs-CZ" sz="24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A. Hitlera </a:t>
            </a:r>
            <a:r>
              <a:rPr lang="cs-CZ" sz="240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 </a:t>
            </a:r>
            <a:r>
              <a:rPr lang="cs-CZ" sz="24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E. </a:t>
            </a:r>
            <a:r>
              <a:rPr lang="cs-CZ" sz="2400" b="1" dirty="0" err="1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Háchy</a:t>
            </a:r>
            <a:endParaRPr lang="cs-CZ" sz="2400" b="1" dirty="0" smtClean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0178" name="Picture 2" descr="File:Bundesarchiv Bild 146-1970-050-07, Berlin, Emil Hacha bei Hitler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1571612"/>
            <a:ext cx="7620000" cy="50958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sz="2400" dirty="0"/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Nadpis 3"/>
          <p:cNvSpPr txBox="1">
            <a:spLocks/>
          </p:cNvSpPr>
          <p:nvPr/>
        </p:nvSpPr>
        <p:spPr>
          <a:xfrm>
            <a:off x="3643306" y="285728"/>
            <a:ext cx="5238388" cy="978408"/>
          </a:xfrm>
          <a:prstGeom prst="rect">
            <a:avLst/>
          </a:prstGeom>
        </p:spPr>
        <p:txBody>
          <a:bodyPr vert="horz" lIns="73152" rIns="4572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Josef Tiso</a:t>
            </a:r>
            <a:endParaRPr lang="cs-CZ" sz="2400" b="1" dirty="0" smtClean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1202" name="Picture 2" descr="File:Bundesarchiv Bild 146-2010-0049, Josef Tis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26" y="1644754"/>
            <a:ext cx="3490909" cy="499891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sz="2400" dirty="0"/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Nadpis 3"/>
          <p:cNvSpPr txBox="1">
            <a:spLocks/>
          </p:cNvSpPr>
          <p:nvPr/>
        </p:nvSpPr>
        <p:spPr>
          <a:xfrm>
            <a:off x="3643306" y="285728"/>
            <a:ext cx="5238388" cy="978408"/>
          </a:xfrm>
          <a:prstGeom prst="rect">
            <a:avLst/>
          </a:prstGeom>
        </p:spPr>
        <p:txBody>
          <a:bodyPr vert="horz" lIns="73152" rIns="4572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mapa územních změn ČSR 1938 - 1939</a:t>
            </a:r>
            <a:endParaRPr lang="cs-CZ" sz="2400" b="1" dirty="0" smtClean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2226" name="Picture 2" descr="File:Czechoslovakia 1939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1928802"/>
            <a:ext cx="8519315" cy="34290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 a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571612"/>
            <a:ext cx="8229600" cy="489416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Zdroj:</a:t>
            </a:r>
          </a:p>
          <a:p>
            <a:pPr>
              <a:buNone/>
            </a:pPr>
            <a:r>
              <a:rPr lang="cs-CZ" sz="1500" cap="small" dirty="0" smtClean="0"/>
              <a:t>Kuklík</a:t>
            </a:r>
            <a:r>
              <a:rPr lang="cs-CZ" sz="1500" dirty="0" smtClean="0"/>
              <a:t> Jan, </a:t>
            </a:r>
            <a:r>
              <a:rPr lang="cs-CZ" sz="1500" cap="small" dirty="0" smtClean="0"/>
              <a:t>Kuklík</a:t>
            </a:r>
            <a:r>
              <a:rPr lang="cs-CZ" sz="1500" dirty="0" smtClean="0"/>
              <a:t>,Jan: </a:t>
            </a:r>
            <a:r>
              <a:rPr lang="cs-CZ" sz="1500" i="1" dirty="0" smtClean="0"/>
              <a:t>Dějiny 20. století.</a:t>
            </a:r>
            <a:r>
              <a:rPr lang="cs-CZ" sz="1500" dirty="0" smtClean="0"/>
              <a:t> Praha : Práce 1995. ISBN  80-208-0367-X.</a:t>
            </a:r>
          </a:p>
          <a:p>
            <a:pPr>
              <a:buNone/>
            </a:pPr>
            <a:endParaRPr lang="cs-CZ" dirty="0" smtClean="0"/>
          </a:p>
          <a:p>
            <a:pPr algn="just">
              <a:buFont typeface="Wingdings" pitchFamily="2" charset="2"/>
              <a:buChar char="v"/>
            </a:pPr>
            <a:r>
              <a:rPr lang="cs-CZ" dirty="0" smtClean="0"/>
              <a:t>Obrázky: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1400" dirty="0" smtClean="0"/>
              <a:t>Všechny uveřejněné odkazy </a:t>
            </a:r>
            <a:r>
              <a:rPr lang="en-US" sz="1400" dirty="0" smtClean="0"/>
              <a:t>[</a:t>
            </a:r>
            <a:r>
              <a:rPr lang="cs-CZ" sz="1400" dirty="0" smtClean="0"/>
              <a:t>cit. 2012-01-12</a:t>
            </a:r>
            <a:r>
              <a:rPr lang="en-US" sz="1400" dirty="0" smtClean="0"/>
              <a:t>]</a:t>
            </a:r>
            <a:r>
              <a:rPr lang="cs-CZ" sz="1400" dirty="0" smtClean="0"/>
              <a:t> dostupné na WWW viz. tabulka</a:t>
            </a:r>
            <a:endParaRPr lang="cs-CZ" sz="1400" b="1" dirty="0" smtClean="0"/>
          </a:p>
          <a:p>
            <a:pPr>
              <a:buNone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774825"/>
            <a:ext cx="8229600" cy="2949575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1400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5720" y="142852"/>
          <a:ext cx="8715436" cy="67512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5627"/>
                <a:gridCol w="1005627"/>
                <a:gridCol w="6704182"/>
              </a:tblGrid>
              <a:tr h="321338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pořadí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licence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WWW</a:t>
                      </a:r>
                      <a:endParaRPr lang="cs-CZ" sz="1400" dirty="0"/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&lt;http://upload.wikimedia.org/wikipedia/commons/2/23/Hospod%C3%A1%C5%99sk%C3%A1_krize_v_%C4%8Ceskoslovensku_193..gif&gt;</a:t>
                      </a:r>
                      <a:endParaRPr lang="cs-CZ" sz="1200" dirty="0"/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&lt;http://upload.wikimedia.org/wikipedia/commons/0/08/Konrad_Henlain_1936_SdP.jpg&gt;</a:t>
                      </a:r>
                      <a:endParaRPr lang="cs-CZ" sz="1200" dirty="0"/>
                    </a:p>
                  </a:txBody>
                  <a:tcPr/>
                </a:tc>
              </a:tr>
              <a:tr h="398817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3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&lt;http://upload.wikimedia.org/wikipedia/commons/2/2e/Bundesarchiv_Bild_121-0008%2C_Sudetenland%2C_Besuch_Wilhelm_Frick_%28cropped_Konrad_Henlein%29.jpg&gt;</a:t>
                      </a:r>
                      <a:endParaRPr lang="cs-CZ" sz="1200" dirty="0"/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4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&lt;http://upload.wikimedia.org/wikipedia/commons/5/57/Hodza.jpg&gt;</a:t>
                      </a:r>
                      <a:endParaRPr lang="cs-CZ" sz="1200" dirty="0"/>
                    </a:p>
                  </a:txBody>
                  <a:tcPr/>
                </a:tc>
              </a:tr>
              <a:tr h="32133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5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&lt;http://commons.wikimedia.org/wiki/File:Masaryk_kulaty.png&gt;</a:t>
                      </a:r>
                      <a:endParaRPr lang="cs-CZ" sz="1200" dirty="0"/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6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&lt;http://commons.wikimedia.org/wiki/File:Edvard_Bene%C5%A1.jpg&gt;</a:t>
                      </a:r>
                      <a:endParaRPr lang="cs-CZ" sz="1200" dirty="0"/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7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&lt;http://cs.wikipedia.org/wiki/Soubor:Ropik.jpg&gt;</a:t>
                      </a:r>
                      <a:endParaRPr lang="cs-CZ" sz="1200" dirty="0"/>
                    </a:p>
                  </a:txBody>
                  <a:tcPr/>
                </a:tc>
              </a:tr>
              <a:tr h="55834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8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&lt;http://cs.wikipedia.org/wiki/Soubor:OP-S_25.JPG&gt;</a:t>
                      </a:r>
                      <a:endParaRPr lang="cs-CZ" sz="1200" dirty="0"/>
                    </a:p>
                  </a:txBody>
                  <a:tcPr/>
                </a:tc>
              </a:tr>
              <a:tr h="398817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9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&lt;http://commons.wikimedia.org/wiki/File:N%C3%A1chod,_Dobro%C5%A1ov,_N-S_75_%28rok_2001;_02%29.jpg&gt;</a:t>
                      </a:r>
                      <a:endParaRPr lang="cs-CZ" sz="1200" dirty="0"/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10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&lt;http://cs.wikipedia.org/wiki/Soubor:%C3%9Atoky_na_%C4%8Ds._pohrani%C4%8Dn%C3%AD_slu%C5%BEbu.gif&gt;</a:t>
                      </a:r>
                      <a:endParaRPr lang="cs-CZ" sz="1200" dirty="0"/>
                    </a:p>
                  </a:txBody>
                  <a:tcPr/>
                </a:tc>
              </a:tr>
              <a:tr h="55834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11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&lt;http://cs.wikipedia.org/wiki/Soubor:Teroristick%C3%A1_akce_sudeton%C4%9Bmeck%C3%A9ho_Freikorpsu.jpg &gt;</a:t>
                      </a:r>
                      <a:endParaRPr lang="cs-CZ" sz="1200" dirty="0"/>
                    </a:p>
                  </a:txBody>
                  <a:tcPr/>
                </a:tc>
              </a:tr>
              <a:tr h="55834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12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&lt;http://commons.wikimedia.org/wiki/File:Jan_Syrov%C3%BD.jpg&gt;</a:t>
                      </a:r>
                      <a:endParaRPr lang="cs-CZ" sz="1200" dirty="0"/>
                    </a:p>
                  </a:txBody>
                  <a:tcPr/>
                </a:tc>
              </a:tr>
              <a:tr h="55834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13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 smtClean="0"/>
                    </a:p>
                    <a:p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&lt;http://commons.wikimedia.org/wiki/File:Mobilizace_z%C3%A1%C5%99%C3%AD_1938.jpg&gt;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774825"/>
            <a:ext cx="8229600" cy="2949575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1400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14282" y="214289"/>
          <a:ext cx="8715436" cy="461901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5627"/>
                <a:gridCol w="1005627"/>
                <a:gridCol w="6704182"/>
              </a:tblGrid>
              <a:tr h="321338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pořadí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licence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WWW</a:t>
                      </a:r>
                      <a:endParaRPr lang="cs-CZ" sz="1400" dirty="0"/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14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&lt;http://commons.wikimedia.org/wiki/File:Messerschmitt_Bf_109B-2_in_flight_c1938.jpg&gt;</a:t>
                      </a:r>
                    </a:p>
                  </a:txBody>
                  <a:tcPr/>
                </a:tc>
              </a:tr>
              <a:tr h="398817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15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&lt;http://commons.wikimedia.org/wiki/File:PanzerIISaumur.jpg&gt;</a:t>
                      </a:r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16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&lt;http://upload.wikimedia.org/wikipedia/commons/f/fe/Avia_B534.jpg&gt;</a:t>
                      </a:r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17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&lt;http://commons.wikimedia.org/wiki/File:LT_vz_35_2.JPG&gt;</a:t>
                      </a:r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18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 smtClean="0"/>
                    </a:p>
                    <a:p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&lt;http://commons.wikimedia.org/wiki/File:Bundesarchiv_Bild_183-R69173,_M%C3%BCnchener_Abkommen,_Staatschefs.jpg&gt;</a:t>
                      </a:r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16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&lt;http://commons.wikimedia.org/wiki/File:VE%C4%8CERN%C3%8D_%C4%8CESK%C3%89_SLOVO_22._9._1938.jpg&gt;</a:t>
                      </a:r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17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&lt;http://commons.wikimedia.org/wiki/File:Bundesarchiv_Bild_146-1970-050-07,_Berlin,_Emil_Hacha_bei_Hitler.jpg&gt;</a:t>
                      </a:r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18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&lt;http://commons.wikimedia.org/wiki/File:Bundesarchiv_Bild_146-2010-0049,_Josef_Tiso.jpg&gt;</a:t>
                      </a:r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18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&lt;http://commons.wikimedia.org/wiki/File:Czechoslovakia_1939.SVG&gt;</a:t>
                      </a: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495</TotalTime>
  <Words>432</Words>
  <Application>Microsoft Office PowerPoint</Application>
  <PresentationFormat>Předvádění na obrazovce (4:3)</PresentationFormat>
  <Paragraphs>156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25</vt:i4>
      </vt:variant>
    </vt:vector>
  </HeadingPairs>
  <TitlesOfParts>
    <vt:vector size="27" baseType="lpstr">
      <vt:lpstr>Motiv sady Office</vt:lpstr>
      <vt:lpstr>Modul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Zánik ČSR </vt:lpstr>
      <vt:lpstr>1930</vt:lpstr>
      <vt:lpstr>1933</vt:lpstr>
      <vt:lpstr>Snímek 5</vt:lpstr>
      <vt:lpstr>1935</vt:lpstr>
      <vt:lpstr>1935</vt:lpstr>
      <vt:lpstr>1935</vt:lpstr>
      <vt:lpstr>1935</vt:lpstr>
      <vt:lpstr>1935</vt:lpstr>
      <vt:lpstr>1935</vt:lpstr>
      <vt:lpstr>20. 9. 1938</vt:lpstr>
      <vt:lpstr>20. 9. 1938</vt:lpstr>
      <vt:lpstr>22. 9. 1938</vt:lpstr>
      <vt:lpstr>23. 9. 1938</vt:lpstr>
      <vt:lpstr>září 1938</vt:lpstr>
      <vt:lpstr>září 1938</vt:lpstr>
      <vt:lpstr>30.9. 1938</vt:lpstr>
      <vt:lpstr>Snímek 19</vt:lpstr>
      <vt:lpstr>14. 3. 1939</vt:lpstr>
      <vt:lpstr>Snímek 21</vt:lpstr>
      <vt:lpstr>Snímek 22</vt:lpstr>
      <vt:lpstr>Zdroje a obrázky</vt:lpstr>
      <vt:lpstr>Snímek 24</vt:lpstr>
      <vt:lpstr>Snímek 25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Základní škola Ústí nad Labem, Anežky České 702/17, příspěvková organizace   Číslo projektu: CZ.1.07/1.4.00/21.2887     Název projektu: „Učíme lépe a moderněji“  OP VK 1.4        Výukový materiál</dc:title>
  <dc:creator>Uživatel</dc:creator>
  <cp:lastModifiedBy>Radusak</cp:lastModifiedBy>
  <cp:revision>76</cp:revision>
  <dcterms:created xsi:type="dcterms:W3CDTF">2012-02-01T08:51:03Z</dcterms:created>
  <dcterms:modified xsi:type="dcterms:W3CDTF">2012-12-08T11:29:52Z</dcterms:modified>
</cp:coreProperties>
</file>