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83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2" r:id="rId25"/>
    <p:sldId id="281" r:id="rId26"/>
    <p:sldId id="284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CCFF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8F0CA73-7857-4A91-8C66-88CB9996EDB7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7C0F18B4-8219-4CC5-B692-0475582B1B2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23.xml"/><Relationship Id="rId18" Type="http://schemas.openxmlformats.org/officeDocument/2006/relationships/slide" Target="slide13.xml"/><Relationship Id="rId3" Type="http://schemas.openxmlformats.org/officeDocument/2006/relationships/slide" Target="slide6.xml"/><Relationship Id="rId21" Type="http://schemas.openxmlformats.org/officeDocument/2006/relationships/slide" Target="slide16.xml"/><Relationship Id="rId7" Type="http://schemas.openxmlformats.org/officeDocument/2006/relationships/slide" Target="slide9.xml"/><Relationship Id="rId12" Type="http://schemas.openxmlformats.org/officeDocument/2006/relationships/slide" Target="slide21.xml"/><Relationship Id="rId17" Type="http://schemas.openxmlformats.org/officeDocument/2006/relationships/slide" Target="slide12.xml"/><Relationship Id="rId2" Type="http://schemas.openxmlformats.org/officeDocument/2006/relationships/slide" Target="slide5.xml"/><Relationship Id="rId16" Type="http://schemas.openxmlformats.org/officeDocument/2006/relationships/slide" Target="slide24.xml"/><Relationship Id="rId20" Type="http://schemas.openxmlformats.org/officeDocument/2006/relationships/slide" Target="slide1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11" Type="http://schemas.openxmlformats.org/officeDocument/2006/relationships/slide" Target="slide20.xml"/><Relationship Id="rId5" Type="http://schemas.openxmlformats.org/officeDocument/2006/relationships/slide" Target="slide7.xml"/><Relationship Id="rId15" Type="http://schemas.openxmlformats.org/officeDocument/2006/relationships/slide" Target="slide25.xml"/><Relationship Id="rId10" Type="http://schemas.openxmlformats.org/officeDocument/2006/relationships/slide" Target="slide19.xml"/><Relationship Id="rId19" Type="http://schemas.openxmlformats.org/officeDocument/2006/relationships/slide" Target="slide14.xml"/><Relationship Id="rId4" Type="http://schemas.openxmlformats.org/officeDocument/2006/relationships/slide" Target="slide10.xml"/><Relationship Id="rId9" Type="http://schemas.openxmlformats.org/officeDocument/2006/relationships/slide" Target="slide18.xml"/><Relationship Id="rId14" Type="http://schemas.openxmlformats.org/officeDocument/2006/relationships/slide" Target="slide22.xml"/><Relationship Id="rId22" Type="http://schemas.openxmlformats.org/officeDocument/2006/relationships/slide" Target="slide1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>
            <a:normAutofit fontScale="25000" lnSpcReduction="20000"/>
          </a:bodyPr>
          <a:lstStyle>
            <a:lvl1pPr algn="ctr" defTabSz="914400" rtl="0" eaLnBrk="1" latinLnBrk="0" hangingPunct="1">
              <a:lnSpc>
                <a:spcPts val="5800"/>
              </a:lnSpc>
              <a:spcBef>
                <a:spcPct val="0"/>
              </a:spcBef>
              <a:buNone/>
              <a:defRPr sz="5400" kern="120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dirty="0"/>
          </a:p>
        </p:txBody>
      </p:sp>
      <p:sp>
        <p:nvSpPr>
          <p:cNvPr id="5" name="Zástupný symbol pro obsah 4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Courier New" pitchFamily="49" charset="0"/>
              <a:buChar char="o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600" kern="1200">
                <a:solidFill>
                  <a:schemeClr val="tx1">
                    <a:lumMod val="50000"/>
                    <a:lumOff val="50000"/>
                  </a:schemeClr>
                </a:solidFill>
                <a:latin typeface="+mj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>
                <a:solidFill>
                  <a:schemeClr val="bg1"/>
                </a:solidFill>
              </a:rPr>
              <a:t>Fyzikální </a:t>
            </a:r>
            <a:r>
              <a:rPr lang="cs-CZ" dirty="0" smtClean="0">
                <a:solidFill>
                  <a:schemeClr val="bg1"/>
                </a:solidFill>
              </a:rPr>
              <a:t>hry </a:t>
            </a:r>
            <a:r>
              <a:rPr lang="cs-CZ" smtClean="0">
                <a:solidFill>
                  <a:schemeClr val="bg1"/>
                </a:solidFill>
              </a:rPr>
              <a:t>a </a:t>
            </a:r>
            <a:r>
              <a:rPr lang="cs-CZ">
                <a:solidFill>
                  <a:schemeClr val="bg1"/>
                </a:solidFill>
              </a:rPr>
              <a:t>ú</a:t>
            </a:r>
            <a:r>
              <a:rPr lang="cs-CZ" smtClean="0">
                <a:solidFill>
                  <a:schemeClr val="bg1"/>
                </a:solidFill>
              </a:rPr>
              <a:t>lohy</a:t>
            </a:r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Autor:  </a:t>
            </a:r>
            <a:r>
              <a:rPr lang="cs-CZ" dirty="0" smtClean="0">
                <a:solidFill>
                  <a:schemeClr val="bg1"/>
                </a:solidFill>
              </a:rPr>
              <a:t>Mgr. M. Vejražková</a:t>
            </a:r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dirty="0" smtClean="0"/>
              <a:t>VY_32_INOVACE_</a:t>
            </a:r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1</a:t>
            </a:r>
            <a:r>
              <a:rPr lang="cs-CZ" dirty="0" smtClean="0"/>
              <a:t>_</a:t>
            </a:r>
            <a:r>
              <a:rPr lang="cs-CZ" dirty="0" smtClean="0">
                <a:solidFill>
                  <a:schemeClr val="bg1"/>
                </a:solidFill>
              </a:rPr>
              <a:t>AZ- kvíz</a:t>
            </a:r>
          </a:p>
          <a:p>
            <a:endParaRPr lang="cs-CZ" dirty="0" smtClean="0"/>
          </a:p>
          <a:p>
            <a:endParaRPr lang="cs-CZ" dirty="0" smtClean="0"/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62524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>
                <a:solidFill>
                  <a:srgbClr val="002060"/>
                </a:solidFill>
              </a:rPr>
              <a:t>Az</a:t>
            </a:r>
            <a:r>
              <a:rPr lang="cs-CZ" dirty="0" smtClean="0">
                <a:solidFill>
                  <a:srgbClr val="002060"/>
                </a:solidFill>
              </a:rPr>
              <a:t>- kvíz</a:t>
            </a:r>
            <a:br>
              <a:rPr lang="cs-CZ" dirty="0" smtClean="0">
                <a:solidFill>
                  <a:srgbClr val="002060"/>
                </a:solidFill>
              </a:rPr>
            </a:b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0727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>
            <a:hlinkClick r:id="rId2" action="ppaction://hlinksldjump"/>
          </p:cNvPr>
          <p:cNvSpPr txBox="1"/>
          <p:nvPr/>
        </p:nvSpPr>
        <p:spPr>
          <a:xfrm>
            <a:off x="3419872" y="1556792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</p:txBody>
      </p:sp>
      <p:sp>
        <p:nvSpPr>
          <p:cNvPr id="8" name="TextovéPole 7">
            <a:hlinkClick r:id="" action="ppaction://hlinkshowjump?jump=nextslide"/>
          </p:cNvPr>
          <p:cNvSpPr txBox="1"/>
          <p:nvPr/>
        </p:nvSpPr>
        <p:spPr>
          <a:xfrm>
            <a:off x="4355976" y="1052736"/>
            <a:ext cx="936104" cy="873204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</a:p>
        </p:txBody>
      </p:sp>
      <p:sp>
        <p:nvSpPr>
          <p:cNvPr id="9" name="TextovéPole 8">
            <a:hlinkClick r:id="rId3" action="ppaction://hlinksldjump"/>
          </p:cNvPr>
          <p:cNvSpPr txBox="1"/>
          <p:nvPr/>
        </p:nvSpPr>
        <p:spPr>
          <a:xfrm>
            <a:off x="5220072" y="1484784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</a:p>
        </p:txBody>
      </p:sp>
      <p:sp>
        <p:nvSpPr>
          <p:cNvPr id="10" name="TextovéPole 9">
            <a:hlinkClick r:id="rId4" action="ppaction://hlinksldjump"/>
          </p:cNvPr>
          <p:cNvSpPr txBox="1"/>
          <p:nvPr/>
        </p:nvSpPr>
        <p:spPr>
          <a:xfrm>
            <a:off x="1691680" y="2780928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>
            <a:hlinkClick r:id="rId5" action="ppaction://hlinksldjump"/>
          </p:cNvPr>
          <p:cNvSpPr txBox="1"/>
          <p:nvPr/>
        </p:nvSpPr>
        <p:spPr>
          <a:xfrm>
            <a:off x="2555776" y="2204864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</p:txBody>
      </p:sp>
      <p:sp>
        <p:nvSpPr>
          <p:cNvPr id="12" name="TextovéPole 11">
            <a:hlinkClick r:id="rId6" action="ppaction://hlinksldjump"/>
          </p:cNvPr>
          <p:cNvSpPr txBox="1"/>
          <p:nvPr/>
        </p:nvSpPr>
        <p:spPr>
          <a:xfrm>
            <a:off x="6948264" y="2780928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>
            <a:hlinkClick r:id="rId7" action="ppaction://hlinksldjump"/>
          </p:cNvPr>
          <p:cNvSpPr txBox="1"/>
          <p:nvPr/>
        </p:nvSpPr>
        <p:spPr>
          <a:xfrm>
            <a:off x="6122049" y="2152668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>
            <a:hlinkClick r:id="rId8" action="ppaction://hlinksldjump"/>
          </p:cNvPr>
          <p:cNvSpPr txBox="1"/>
          <p:nvPr/>
        </p:nvSpPr>
        <p:spPr>
          <a:xfrm>
            <a:off x="4355976" y="2060848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</a:p>
        </p:txBody>
      </p:sp>
      <p:sp>
        <p:nvSpPr>
          <p:cNvPr id="15" name="TextovéPole 14">
            <a:hlinkClick r:id="rId9" action="ppaction://hlinksldjump"/>
          </p:cNvPr>
          <p:cNvSpPr txBox="1"/>
          <p:nvPr/>
        </p:nvSpPr>
        <p:spPr>
          <a:xfrm>
            <a:off x="6012160" y="3140968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>
            <a:hlinkClick r:id="rId10" action="ppaction://hlinksldjump"/>
          </p:cNvPr>
          <p:cNvSpPr txBox="1"/>
          <p:nvPr/>
        </p:nvSpPr>
        <p:spPr>
          <a:xfrm>
            <a:off x="1835696" y="3789040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>
            <a:hlinkClick r:id="rId11" action="ppaction://hlinksldjump"/>
          </p:cNvPr>
          <p:cNvSpPr txBox="1"/>
          <p:nvPr/>
        </p:nvSpPr>
        <p:spPr>
          <a:xfrm>
            <a:off x="4355976" y="4293096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</a:t>
            </a:r>
          </a:p>
        </p:txBody>
      </p:sp>
      <p:sp>
        <p:nvSpPr>
          <p:cNvPr id="18" name="TextovéPole 17">
            <a:hlinkClick r:id="rId12" action="ppaction://hlinksldjump"/>
          </p:cNvPr>
          <p:cNvSpPr txBox="1"/>
          <p:nvPr/>
        </p:nvSpPr>
        <p:spPr>
          <a:xfrm>
            <a:off x="6804248" y="3789040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</a:p>
        </p:txBody>
      </p:sp>
      <p:sp>
        <p:nvSpPr>
          <p:cNvPr id="19" name="TextovéPole 18">
            <a:hlinkClick r:id="rId13" action="ppaction://hlinksldjump"/>
          </p:cNvPr>
          <p:cNvSpPr txBox="1"/>
          <p:nvPr/>
        </p:nvSpPr>
        <p:spPr>
          <a:xfrm>
            <a:off x="6012160" y="4365104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</a:t>
            </a:r>
          </a:p>
        </p:txBody>
      </p:sp>
      <p:sp>
        <p:nvSpPr>
          <p:cNvPr id="20" name="TextovéPole 19">
            <a:hlinkClick r:id="rId14" action="ppaction://hlinksldjump"/>
          </p:cNvPr>
          <p:cNvSpPr txBox="1"/>
          <p:nvPr/>
        </p:nvSpPr>
        <p:spPr>
          <a:xfrm>
            <a:off x="2699792" y="4437112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</a:p>
        </p:txBody>
      </p:sp>
      <p:sp>
        <p:nvSpPr>
          <p:cNvPr id="21" name="TextovéPole 20">
            <a:hlinkClick r:id="rId15" action="ppaction://hlinksldjump"/>
          </p:cNvPr>
          <p:cNvSpPr txBox="1"/>
          <p:nvPr/>
        </p:nvSpPr>
        <p:spPr>
          <a:xfrm>
            <a:off x="3635896" y="5013176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</a:p>
        </p:txBody>
      </p:sp>
      <p:sp>
        <p:nvSpPr>
          <p:cNvPr id="22" name="TextovéPole 21">
            <a:hlinkClick r:id="rId16" action="ppaction://hlinksldjump"/>
          </p:cNvPr>
          <p:cNvSpPr txBox="1"/>
          <p:nvPr/>
        </p:nvSpPr>
        <p:spPr>
          <a:xfrm>
            <a:off x="5148064" y="5013176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</a:p>
        </p:txBody>
      </p:sp>
      <p:sp>
        <p:nvSpPr>
          <p:cNvPr id="23" name="TextovéPole 22">
            <a:hlinkClick r:id="rId17" action="ppaction://hlinksldjump"/>
          </p:cNvPr>
          <p:cNvSpPr txBox="1"/>
          <p:nvPr/>
        </p:nvSpPr>
        <p:spPr>
          <a:xfrm>
            <a:off x="3527884" y="2564904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>
            <a:hlinkClick r:id="rId18" action="ppaction://hlinksldjump"/>
          </p:cNvPr>
          <p:cNvSpPr txBox="1"/>
          <p:nvPr/>
        </p:nvSpPr>
        <p:spPr>
          <a:xfrm>
            <a:off x="5148064" y="2564904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>
            <a:hlinkClick r:id="rId19" action="ppaction://hlinksldjump"/>
          </p:cNvPr>
          <p:cNvSpPr txBox="1"/>
          <p:nvPr/>
        </p:nvSpPr>
        <p:spPr>
          <a:xfrm>
            <a:off x="2627784" y="3284984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</a:p>
        </p:txBody>
      </p:sp>
      <p:sp>
        <p:nvSpPr>
          <p:cNvPr id="26" name="TextovéPole 25">
            <a:hlinkClick r:id="rId20" action="ppaction://hlinksldjump"/>
          </p:cNvPr>
          <p:cNvSpPr txBox="1"/>
          <p:nvPr/>
        </p:nvSpPr>
        <p:spPr>
          <a:xfrm>
            <a:off x="4355976" y="3140968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>
            <a:hlinkClick r:id="rId21" action="ppaction://hlinksldjump"/>
          </p:cNvPr>
          <p:cNvSpPr txBox="1"/>
          <p:nvPr/>
        </p:nvSpPr>
        <p:spPr>
          <a:xfrm>
            <a:off x="5220072" y="3789040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>
            <a:hlinkClick r:id="rId22" action="ppaction://hlinksldjump"/>
          </p:cNvPr>
          <p:cNvSpPr txBox="1"/>
          <p:nvPr/>
        </p:nvSpPr>
        <p:spPr>
          <a:xfrm>
            <a:off x="3491880" y="3717032"/>
            <a:ext cx="923192" cy="856238"/>
          </a:xfrm>
          <a:prstGeom prst="hexagon">
            <a:avLst/>
          </a:prstGeom>
          <a:solidFill>
            <a:srgbClr val="99CCFF"/>
          </a:solidFill>
          <a:ln>
            <a:noFill/>
          </a:ln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905491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4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5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6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66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7" fill="hold">
                      <p:stCondLst>
                        <p:cond delay="0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0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7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7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8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8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9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9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0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0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1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2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2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0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1" fill="hold">
                      <p:stCondLst>
                        <p:cond delay="0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3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8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9" fill="hold">
                      <p:stCondLst>
                        <p:cond delay="0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4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4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7" fill="hold">
                      <p:stCondLst>
                        <p:cond delay="0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54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5" fill="hold">
                      <p:stCondLst>
                        <p:cond delay="0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5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5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6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6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7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 dir="cw">
                                      <p:cBhvr>
                                        <p:cTn id="1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1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6" grpId="0" animBg="1"/>
      <p:bldP spid="8" grpId="1" animBg="1"/>
      <p:bldP spid="9" grpId="1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1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2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20633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</a:t>
            </a:r>
            <a:r>
              <a:rPr lang="cs-CZ" sz="3200" dirty="0" smtClean="0"/>
              <a:t>a) newton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507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metr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67573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</a:t>
            </a:r>
            <a:r>
              <a:rPr lang="cs-CZ" sz="3200" dirty="0" err="1" smtClean="0"/>
              <a:t>kilonewton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668" y="3067569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13476" y="3761640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84816" y="4409340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8400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A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21454" y="1736602"/>
            <a:ext cx="512672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Základní jednotkou síly je 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665190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20537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</a:t>
            </a:r>
            <a:r>
              <a:rPr lang="cs-CZ" sz="3200" dirty="0" smtClean="0"/>
              <a:t>a) 2 000 N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7107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100 N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166584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200 N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97" y="44160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725" y="2852936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8043" y="3592453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8400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002060"/>
                </a:solidFill>
              </a:rPr>
              <a:t>B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019687" y="1628800"/>
            <a:ext cx="18710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0,2 </a:t>
            </a:r>
            <a:r>
              <a:rPr lang="cs-CZ" sz="3200" b="1" i="1" dirty="0" err="1" smtClean="0"/>
              <a:t>kN</a:t>
            </a:r>
            <a:r>
              <a:rPr lang="cs-CZ" sz="3200" b="1" i="1" dirty="0" smtClean="0"/>
              <a:t> je 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015609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17700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teplo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91430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teplota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168988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světlo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97" y="44160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725" y="2852936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8043" y="3592453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C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335154" y="1736601"/>
            <a:ext cx="605005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Mezi fyzikální veličiny nepatří :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503423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21451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zmenší 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81812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zvětší 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1659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nezmění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301" y="2944753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8" y="424307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301" y="3553201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D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7801" y="1736599"/>
            <a:ext cx="899797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Zvětšíme-li plochu na kterou daná síla působí, tlak se :</a:t>
            </a:r>
            <a:endParaRPr lang="cs-CZ" sz="28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0519877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1791" y="3099032"/>
            <a:ext cx="25555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polohové 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164325" y="3677564"/>
            <a:ext cx="257314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pohybové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267744" y="4200784"/>
            <a:ext cx="20780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c) tepelné</a:t>
            </a:r>
            <a:endParaRPr lang="cs-CZ" sz="3200" dirty="0"/>
          </a:p>
        </p:txBody>
      </p:sp>
      <p:pic>
        <p:nvPicPr>
          <p:cNvPr id="7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95559" y="367756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056" y="4461709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0056" y="3029864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E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833059" y="1736602"/>
            <a:ext cx="68804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i="1" dirty="0" smtClean="0"/>
              <a:t>Na rychlosti tělesa závisí velikost energie</a:t>
            </a:r>
            <a:endParaRPr lang="cs-CZ" sz="2800" dirty="0"/>
          </a:p>
        </p:txBody>
      </p:sp>
      <p:sp>
        <p:nvSpPr>
          <p:cNvPr id="12" name="Šestiúhelník 11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914423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140615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sílu</a:t>
            </a:r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20168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energii 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15231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práci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301" y="2944753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8" y="424307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301" y="3553201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002060"/>
                </a:solidFill>
              </a:rPr>
              <a:t>F</a:t>
            </a:r>
            <a:r>
              <a:rPr lang="cs-CZ" sz="3600" dirty="0" smtClean="0">
                <a:solidFill>
                  <a:srgbClr val="002060"/>
                </a:solidFill>
              </a:rPr>
              <a:t>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Šestiúhelník 8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7670" y="1762638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Nakloněná rovina  šetří : 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17197957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92685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c</a:t>
            </a:r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98296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q 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9332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 </a:t>
            </a:r>
            <a:r>
              <a:rPr lang="cs-CZ" sz="3200" dirty="0" smtClean="0"/>
              <a:t>c) </a:t>
            </a:r>
            <a:r>
              <a:rPr lang="el-GR" sz="3200" dirty="0" smtClean="0"/>
              <a:t>ρ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301" y="2944753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8" y="424307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301" y="3553201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G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Šestiúhelník 8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7670" y="1762638"/>
            <a:ext cx="6204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Měrná tepelná kapacita má  značku: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85070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H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Šestiúhelník 8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07670" y="1762638"/>
            <a:ext cx="62046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Druhý Newtonův zákon je zákon:</a:t>
            </a:r>
            <a:endParaRPr lang="cs-CZ" sz="3200" i="1" dirty="0"/>
          </a:p>
        </p:txBody>
      </p:sp>
      <p:sp>
        <p:nvSpPr>
          <p:cNvPr id="11" name="Obdélník 10"/>
          <p:cNvSpPr/>
          <p:nvPr/>
        </p:nvSpPr>
        <p:spPr>
          <a:xfrm>
            <a:off x="2001791" y="3099032"/>
            <a:ext cx="31390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akce a rekce  </a:t>
            </a:r>
            <a:endParaRPr lang="cs-CZ" sz="3200" dirty="0"/>
          </a:p>
        </p:txBody>
      </p:sp>
      <p:sp>
        <p:nvSpPr>
          <p:cNvPr id="12" name="Obdélník 11"/>
          <p:cNvSpPr/>
          <p:nvPr/>
        </p:nvSpPr>
        <p:spPr>
          <a:xfrm>
            <a:off x="2164325" y="3677564"/>
            <a:ext cx="139653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síly </a:t>
            </a:r>
            <a:endParaRPr lang="cs-CZ" sz="3200" dirty="0"/>
          </a:p>
        </p:txBody>
      </p:sp>
      <p:sp>
        <p:nvSpPr>
          <p:cNvPr id="13" name="Obdélník 12"/>
          <p:cNvSpPr/>
          <p:nvPr/>
        </p:nvSpPr>
        <p:spPr>
          <a:xfrm>
            <a:off x="2137744" y="4200784"/>
            <a:ext cx="277691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c) setrvačnosti</a:t>
            </a:r>
            <a:endParaRPr lang="cs-CZ" sz="3200" dirty="0"/>
          </a:p>
        </p:txBody>
      </p:sp>
      <p:pic>
        <p:nvPicPr>
          <p:cNvPr id="14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906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32" y="4446635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19874" y="3029864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92939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I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0622" y="1762638"/>
            <a:ext cx="8733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Hydrostatický tlak v hloubce 1 m pod hladinou vody je </a:t>
            </a:r>
            <a:r>
              <a:rPr lang="cs-CZ" sz="3200" i="1" dirty="0" smtClean="0"/>
              <a:t>:</a:t>
            </a:r>
            <a:endParaRPr lang="cs-CZ" sz="3200" i="1" dirty="0"/>
          </a:p>
        </p:txBody>
      </p:sp>
      <p:sp>
        <p:nvSpPr>
          <p:cNvPr id="5" name="Obdélník 4"/>
          <p:cNvSpPr/>
          <p:nvPr/>
        </p:nvSpPr>
        <p:spPr>
          <a:xfrm>
            <a:off x="2001791" y="3099032"/>
            <a:ext cx="192533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1 </a:t>
            </a:r>
            <a:r>
              <a:rPr lang="cs-CZ" sz="3200" dirty="0" err="1" smtClean="0"/>
              <a:t>kPa</a:t>
            </a:r>
            <a:r>
              <a:rPr lang="cs-CZ" sz="3200" dirty="0" smtClean="0"/>
              <a:t>  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64325" y="3677564"/>
            <a:ext cx="193495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10 </a:t>
            </a:r>
            <a:r>
              <a:rPr lang="cs-CZ" sz="3200" dirty="0" err="1" smtClean="0"/>
              <a:t>kPa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137744" y="4200784"/>
            <a:ext cx="20503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c) 0,1 </a:t>
            </a:r>
            <a:r>
              <a:rPr lang="cs-CZ" sz="3200" dirty="0" err="1" smtClean="0"/>
              <a:t>MPa</a:t>
            </a:r>
            <a:endParaRPr lang="cs-CZ" sz="3200" dirty="0"/>
          </a:p>
        </p:txBody>
      </p:sp>
      <p:pic>
        <p:nvPicPr>
          <p:cNvPr id="8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906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32" y="4446635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19874" y="3029864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02812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J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0622" y="1762638"/>
            <a:ext cx="87338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 Vosk má větší hustotu než líh a proto v lihu :</a:t>
            </a:r>
            <a:endParaRPr lang="cs-CZ" sz="3200" i="1" dirty="0"/>
          </a:p>
        </p:txBody>
      </p:sp>
      <p:sp>
        <p:nvSpPr>
          <p:cNvPr id="5" name="Obdélník 4"/>
          <p:cNvSpPr/>
          <p:nvPr/>
        </p:nvSpPr>
        <p:spPr>
          <a:xfrm>
            <a:off x="2001791" y="3099032"/>
            <a:ext cx="17390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plave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64325" y="3677564"/>
            <a:ext cx="30444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klesá ke dnu 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137744" y="4200784"/>
            <a:ext cx="415851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c) vznáší se uprostřed</a:t>
            </a:r>
            <a:endParaRPr lang="cs-CZ" sz="3200" dirty="0"/>
          </a:p>
        </p:txBody>
      </p:sp>
      <p:pic>
        <p:nvPicPr>
          <p:cNvPr id="8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20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20" y="43315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72572" y="3067569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04955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199445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</a:t>
            </a:r>
            <a:r>
              <a:rPr lang="cs-CZ" sz="3200" dirty="0" smtClean="0"/>
              <a:t>a) minuta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9287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hodina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1467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sekunda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97" y="44160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725" y="2852936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8043" y="3592453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708400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K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21454" y="1736602"/>
            <a:ext cx="546976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Základní jednotkou času je :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8033702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1257075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3,6</a:t>
            </a:r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1641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60 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16321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 </a:t>
            </a:r>
            <a:r>
              <a:rPr lang="cs-CZ" sz="3200" dirty="0" smtClean="0"/>
              <a:t>c) 3 600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03802" y="4200901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6738" y="28909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046738" y="3538698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L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Šestiúhelník 8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95536" y="1762638"/>
            <a:ext cx="835292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Kolik metrů urazí  chodec pohybující se  rychlosti 1m/s za jednu hodinu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42249399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22028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protony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232146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neutrony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33589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elektrony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97" y="44160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725" y="2852936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8043" y="3592453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34290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M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21454" y="1736602"/>
            <a:ext cx="432041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V jádru atomu nejsou :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040843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3310" y="1132107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N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1524" y="1736602"/>
            <a:ext cx="5187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Tíha tělesa s hmotností ¼ tuny je:</a:t>
            </a:r>
            <a:endParaRPr lang="cs-CZ" sz="3200" i="1" dirty="0"/>
          </a:p>
        </p:txBody>
      </p:sp>
      <p:sp>
        <p:nvSpPr>
          <p:cNvPr id="5" name="Obdélník 4"/>
          <p:cNvSpPr/>
          <p:nvPr/>
        </p:nvSpPr>
        <p:spPr>
          <a:xfrm>
            <a:off x="2001791" y="3099032"/>
            <a:ext cx="180369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400 N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64325" y="3677564"/>
            <a:ext cx="201850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2 500 N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137744" y="4200784"/>
            <a:ext cx="17684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 c) 750 N</a:t>
            </a:r>
            <a:endParaRPr lang="cs-CZ" sz="3200" dirty="0"/>
          </a:p>
        </p:txBody>
      </p:sp>
      <p:pic>
        <p:nvPicPr>
          <p:cNvPr id="8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906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32" y="4446635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19874" y="3029864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18966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1393330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10 J</a:t>
            </a:r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19776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1 J 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115288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 </a:t>
            </a:r>
            <a:r>
              <a:rPr lang="cs-CZ" sz="3200" dirty="0" smtClean="0"/>
              <a:t>c) 2 J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301" y="2944753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8" y="424307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301" y="3553201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O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Šestiúhelník 8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62638"/>
            <a:ext cx="8136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Zvedneme-li 1 kg do výšky 1m vykonáme práci: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2847631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24545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kationem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26212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molekulou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19322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anionem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97" y="44160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725" y="2852936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8043" y="3592453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34290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P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0289" y="1736602"/>
            <a:ext cx="627287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Příjme-</a:t>
            </a:r>
            <a:r>
              <a:rPr lang="cs-CZ" sz="3200" b="1" i="1" dirty="0" err="1" smtClean="0"/>
              <a:t>li</a:t>
            </a:r>
            <a:r>
              <a:rPr lang="cs-CZ" sz="3200" b="1" i="1" dirty="0" smtClean="0"/>
              <a:t> atom elektron stane se :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15959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R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4" name="Obdélník 3"/>
          <p:cNvSpPr/>
          <p:nvPr/>
        </p:nvSpPr>
        <p:spPr>
          <a:xfrm>
            <a:off x="2001791" y="3099032"/>
            <a:ext cx="19768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stoupá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2164325" y="3677564"/>
            <a:ext cx="15760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klesá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37744" y="4200784"/>
            <a:ext cx="318067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c) </a:t>
            </a:r>
            <a:r>
              <a:rPr lang="cs-CZ" sz="3200" dirty="0"/>
              <a:t>z</a:t>
            </a:r>
            <a:r>
              <a:rPr lang="cs-CZ" sz="3200" dirty="0" smtClean="0"/>
              <a:t>ůstane stejný</a:t>
            </a:r>
            <a:endParaRPr lang="cs-CZ" sz="3200" dirty="0"/>
          </a:p>
        </p:txBody>
      </p:sp>
      <p:pic>
        <p:nvPicPr>
          <p:cNvPr id="7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20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5520" y="43315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6372572" y="3067569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899592" y="2060848"/>
            <a:ext cx="72728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nadmořskou výškou tlak 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501675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3310" y="1132107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>
                <a:solidFill>
                  <a:srgbClr val="002060"/>
                </a:solidFill>
              </a:rPr>
              <a:t>S</a:t>
            </a: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1524" y="1736602"/>
            <a:ext cx="5187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Základní jednotkou objemu je :</a:t>
            </a:r>
            <a:endParaRPr lang="cs-CZ" sz="3200" i="1" dirty="0"/>
          </a:p>
        </p:txBody>
      </p:sp>
      <p:sp>
        <p:nvSpPr>
          <p:cNvPr id="5" name="Obdélník 4"/>
          <p:cNvSpPr/>
          <p:nvPr/>
        </p:nvSpPr>
        <p:spPr>
          <a:xfrm>
            <a:off x="2001791" y="3099032"/>
            <a:ext cx="128112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litr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64325" y="3677564"/>
            <a:ext cx="114967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m</a:t>
            </a:r>
            <a:r>
              <a:rPr lang="cs-CZ" sz="3200" baseline="30000" dirty="0" smtClean="0"/>
              <a:t>3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137744" y="4200784"/>
            <a:ext cx="139012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 c) cm</a:t>
            </a:r>
            <a:r>
              <a:rPr lang="cs-CZ" sz="3200" baseline="30000" dirty="0" smtClean="0"/>
              <a:t>3</a:t>
            </a:r>
            <a:endParaRPr lang="cs-CZ" sz="3200" dirty="0" smtClean="0"/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pic>
        <p:nvPicPr>
          <p:cNvPr id="8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906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32" y="4446635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19874" y="3029864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6082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53310" y="1132107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T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3" name="Šestiúhelník 2">
            <a:hlinkClick r:id="rId2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26307" y="1736602"/>
            <a:ext cx="5187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5 m </a:t>
            </a:r>
            <a:r>
              <a:rPr lang="cs-CZ" sz="2800" i="1" baseline="30000" dirty="0" smtClean="0"/>
              <a:t>3</a:t>
            </a:r>
            <a:r>
              <a:rPr lang="cs-CZ" sz="2800" i="1" dirty="0" smtClean="0"/>
              <a:t>  vody váží : </a:t>
            </a:r>
            <a:endParaRPr lang="cs-CZ" sz="3200" i="1" dirty="0"/>
          </a:p>
        </p:txBody>
      </p:sp>
      <p:sp>
        <p:nvSpPr>
          <p:cNvPr id="5" name="Obdélník 4"/>
          <p:cNvSpPr/>
          <p:nvPr/>
        </p:nvSpPr>
        <p:spPr>
          <a:xfrm>
            <a:off x="2001791" y="3099032"/>
            <a:ext cx="1507144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5 kg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2164325" y="3677564"/>
            <a:ext cx="213231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5 000 kg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2137744" y="4200784"/>
            <a:ext cx="1882247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 c) 500 kg</a:t>
            </a:r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pic>
        <p:nvPicPr>
          <p:cNvPr id="8" name="Picture 7" descr="MC900433817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93906" y="3683807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0532" y="4446635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 descr="MC900433818[1]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19874" y="3029864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5203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64152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262123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molekulou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31666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kationem</a:t>
            </a:r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6297" y="4416098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6725" y="2852936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778043" y="3592453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34290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U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560289" y="1736602"/>
            <a:ext cx="668163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i="1" dirty="0" smtClean="0"/>
              <a:t>Odevzdá-li atom elektron stane se :</a:t>
            </a:r>
            <a:endParaRPr lang="cs-CZ" sz="32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2682765" y="3031838"/>
            <a:ext cx="177163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>
              <a:spcBef>
                <a:spcPct val="50000"/>
              </a:spcBef>
            </a:pPr>
            <a:r>
              <a:rPr lang="cs-CZ" sz="3200" dirty="0">
                <a:solidFill>
                  <a:prstClr val="white"/>
                </a:solidFill>
              </a:rPr>
              <a:t>anionem</a:t>
            </a:r>
          </a:p>
        </p:txBody>
      </p:sp>
    </p:spTree>
    <p:extLst>
      <p:ext uri="{BB962C8B-B14F-4D97-AF65-F5344CB8AC3E}">
        <p14:creationId xmlns:p14="http://schemas.microsoft.com/office/powerpoint/2010/main" val="7959513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3557384" cy="132343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odpor vzduchu</a:t>
            </a:r>
          </a:p>
          <a:p>
            <a:pPr>
              <a:spcBef>
                <a:spcPct val="50000"/>
              </a:spcBef>
            </a:pP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2480166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gravitační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3196709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 </a:t>
            </a:r>
            <a:r>
              <a:rPr lang="cs-CZ" sz="3200" dirty="0" smtClean="0"/>
              <a:t>c) hydrostatická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0957" y="302274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87148" y="4331521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509628" y="3683821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Z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Šestiúhelník 8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835696" y="1768295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i="1" dirty="0" smtClean="0"/>
              <a:t>Jaká síla </a:t>
            </a:r>
            <a:r>
              <a:rPr lang="cs-CZ" sz="3200" i="1" dirty="0"/>
              <a:t>z</a:t>
            </a:r>
            <a:r>
              <a:rPr lang="cs-CZ" sz="3200" i="1" dirty="0" smtClean="0"/>
              <a:t>pomalí pád parašutisty:</a:t>
            </a:r>
            <a:endParaRPr lang="cs-CZ" sz="3200" i="1" dirty="0"/>
          </a:p>
        </p:txBody>
      </p:sp>
    </p:spTree>
    <p:extLst>
      <p:ext uri="{BB962C8B-B14F-4D97-AF65-F5344CB8AC3E}">
        <p14:creationId xmlns:p14="http://schemas.microsoft.com/office/powerpoint/2010/main" val="182967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01791" y="3099032"/>
            <a:ext cx="180850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dirty="0" smtClean="0"/>
              <a:t>  </a:t>
            </a:r>
            <a:r>
              <a:rPr lang="cs-CZ" sz="3200" dirty="0" smtClean="0"/>
              <a:t>a) zvětší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2164325" y="3677564"/>
            <a:ext cx="19495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 smtClean="0"/>
              <a:t>b) zmenší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2137744" y="4200784"/>
            <a:ext cx="216597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50000"/>
              </a:spcBef>
            </a:pPr>
            <a:r>
              <a:rPr lang="cs-CZ" sz="3200" dirty="0"/>
              <a:t>c</a:t>
            </a:r>
            <a:r>
              <a:rPr lang="cs-CZ" sz="3200" dirty="0" smtClean="0"/>
              <a:t>) nezmění</a:t>
            </a:r>
            <a:endParaRPr lang="cs-CZ" sz="3200" dirty="0"/>
          </a:p>
        </p:txBody>
      </p:sp>
      <p:pic>
        <p:nvPicPr>
          <p:cNvPr id="5" name="Picture 7" descr="MC900433817[1]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60301" y="2944753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C900433818[1]">
            <a:hlinkClick r:id="" action="ppaction://hlinkshowjump?jump=nextslide" highlightClick="1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9038" y="4243074"/>
            <a:ext cx="647700" cy="647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MC900433818[1]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460301" y="3553201"/>
            <a:ext cx="647700" cy="647700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019938" y="1090271"/>
            <a:ext cx="6517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</a:rPr>
              <a:t>V 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99972" y="1736599"/>
            <a:ext cx="87206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i="1" dirty="0" smtClean="0"/>
              <a:t>Zvětšíme-li sílu,  kterou působíme na danou plochu, tlak se :</a:t>
            </a:r>
            <a:endParaRPr lang="cs-CZ" sz="2400" dirty="0"/>
          </a:p>
        </p:txBody>
      </p:sp>
      <p:sp>
        <p:nvSpPr>
          <p:cNvPr id="10" name="Šestiúhelník 9">
            <a:hlinkClick r:id="rId4" action="ppaction://hlinksldjump"/>
          </p:cNvPr>
          <p:cNvSpPr/>
          <p:nvPr/>
        </p:nvSpPr>
        <p:spPr>
          <a:xfrm>
            <a:off x="7020272" y="5661248"/>
            <a:ext cx="792088" cy="504056"/>
          </a:xfrm>
          <a:prstGeom prst="hexagon">
            <a:avLst/>
          </a:prstGeom>
          <a:scene3d>
            <a:camera prst="orthographicFront"/>
            <a:lightRig rig="threePt" dir="t"/>
          </a:scene3d>
          <a:sp3d>
            <a:bevelT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200" dirty="0" smtClean="0"/>
              <a:t>Hrací pole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84076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1582341"/>
            <a:ext cx="71287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fyzika na Základní škole </a:t>
            </a:r>
            <a:r>
              <a:rPr lang="cs-CZ" dirty="0" smtClean="0"/>
              <a:t>  </a:t>
            </a:r>
            <a:r>
              <a:rPr lang="en-GB" dirty="0"/>
              <a:t>17.listopadu 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dirty="0" smtClean="0"/>
              <a:t>osmý a devátý ročník základní </a:t>
            </a:r>
            <a:r>
              <a:rPr lang="cs-CZ" dirty="0"/>
              <a:t>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zopakování a procvičení probraného učiva zábavnou formu. Při kliknutí na dané písmeno se zobrazí otázka a při kliknutí na možnost , obrázek oznamující správnost odpovědi.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2011/2012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46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363</TotalTime>
  <Words>614</Words>
  <Application>Microsoft Office PowerPoint</Application>
  <PresentationFormat>Předvádění na obrazovce (4:3)</PresentationFormat>
  <Paragraphs>175</Paragraphs>
  <Slides>26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Exekutivní</vt:lpstr>
      <vt:lpstr>Prezentace aplikace PowerPoint</vt:lpstr>
      <vt:lpstr>Az- kvíz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Az- kvíz</dc:title>
  <dc:creator>Táta</dc:creator>
  <cp:lastModifiedBy>Monika</cp:lastModifiedBy>
  <cp:revision>37</cp:revision>
  <dcterms:created xsi:type="dcterms:W3CDTF">2011-11-24T18:21:17Z</dcterms:created>
  <dcterms:modified xsi:type="dcterms:W3CDTF">2012-11-20T20:30:06Z</dcterms:modified>
</cp:coreProperties>
</file>