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2" r:id="rId26"/>
    <p:sldId id="283" r:id="rId27"/>
    <p:sldId id="284" r:id="rId28"/>
    <p:sldId id="285" r:id="rId29"/>
    <p:sldId id="256" r:id="rId30"/>
    <p:sldId id="28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B633D"/>
    <a:srgbClr val="996633"/>
    <a:srgbClr val="DDDDDD"/>
    <a:srgbClr val="B2B2B2"/>
    <a:srgbClr val="938853"/>
    <a:srgbClr val="808080"/>
    <a:srgbClr val="772365"/>
    <a:srgbClr val="ABA283"/>
    <a:srgbClr val="19CFC6"/>
    <a:srgbClr val="35833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0" d="100"/>
        <a:sy n="120" d="100"/>
      </p:scale>
      <p:origin x="0" y="787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9932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626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122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05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679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47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829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4808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367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5641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4271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9A1EC8-E833-429A-899F-27FF130BC49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FD3106-5DAE-4751-8F4D-DA9993FB78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4327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3.xml"/><Relationship Id="rId18" Type="http://schemas.openxmlformats.org/officeDocument/2006/relationships/slide" Target="slide21.xml"/><Relationship Id="rId26" Type="http://schemas.openxmlformats.org/officeDocument/2006/relationships/slide" Target="slide17.xml"/><Relationship Id="rId3" Type="http://schemas.openxmlformats.org/officeDocument/2006/relationships/slide" Target="slide3.xml"/><Relationship Id="rId21" Type="http://schemas.openxmlformats.org/officeDocument/2006/relationships/slide" Target="slide23.xml"/><Relationship Id="rId7" Type="http://schemas.openxmlformats.org/officeDocument/2006/relationships/slide" Target="slide7.xml"/><Relationship Id="rId12" Type="http://schemas.openxmlformats.org/officeDocument/2006/relationships/slide" Target="slide12.xml"/><Relationship Id="rId17" Type="http://schemas.openxmlformats.org/officeDocument/2006/relationships/slide" Target="slide18.xml"/><Relationship Id="rId25" Type="http://schemas.openxmlformats.org/officeDocument/2006/relationships/slide" Target="slide27.xml"/><Relationship Id="rId2" Type="http://schemas.openxmlformats.org/officeDocument/2006/relationships/slide" Target="slide29.xml"/><Relationship Id="rId16" Type="http://schemas.openxmlformats.org/officeDocument/2006/relationships/slide" Target="slide19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24" Type="http://schemas.openxmlformats.org/officeDocument/2006/relationships/slide" Target="slide28.xml"/><Relationship Id="rId5" Type="http://schemas.openxmlformats.org/officeDocument/2006/relationships/slide" Target="slide5.xml"/><Relationship Id="rId15" Type="http://schemas.openxmlformats.org/officeDocument/2006/relationships/slide" Target="slide20.xml"/><Relationship Id="rId23" Type="http://schemas.openxmlformats.org/officeDocument/2006/relationships/slide" Target="slide24.xml"/><Relationship Id="rId28" Type="http://schemas.openxmlformats.org/officeDocument/2006/relationships/slide" Target="slide15.xml"/><Relationship Id="rId10" Type="http://schemas.openxmlformats.org/officeDocument/2006/relationships/slide" Target="slide10.xml"/><Relationship Id="rId19" Type="http://schemas.openxmlformats.org/officeDocument/2006/relationships/slide" Target="slide25.xml"/><Relationship Id="rId4" Type="http://schemas.openxmlformats.org/officeDocument/2006/relationships/slide" Target="slide4.xml"/><Relationship Id="rId9" Type="http://schemas.openxmlformats.org/officeDocument/2006/relationships/slide" Target="slide9.xml"/><Relationship Id="rId14" Type="http://schemas.openxmlformats.org/officeDocument/2006/relationships/slide" Target="slide14.xml"/><Relationship Id="rId22" Type="http://schemas.openxmlformats.org/officeDocument/2006/relationships/slide" Target="slide26.xml"/><Relationship Id="rId27" Type="http://schemas.openxmlformats.org/officeDocument/2006/relationships/slide" Target="slide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179512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rgbClr val="002060"/>
                </a:solidFill>
              </a:rPr>
              <a:t>Fyzikální hry a úlohy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rgbClr val="002060"/>
                </a:solidFill>
              </a:rPr>
              <a:t>Autor:  Mgr. M. Vejražková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rgbClr val="002060"/>
                </a:solidFill>
              </a:rPr>
              <a:t>VY_32_INOVACE_42 Test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6238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>
            <a:hlinkClick r:id="rId2" action="ppaction://hlinksldjump"/>
          </p:cNvPr>
          <p:cNvSpPr txBox="1"/>
          <p:nvPr/>
        </p:nvSpPr>
        <p:spPr>
          <a:xfrm>
            <a:off x="7546741" y="5301208"/>
            <a:ext cx="864096" cy="830104"/>
          </a:xfrm>
          <a:prstGeom prst="irregularSeal2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endParaRPr lang="cs-CZ" dirty="0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Nadpis 1">
            <a:hlinkClick r:id="rId3" action="ppaction://hlinksldjump"/>
          </p:cNvPr>
          <p:cNvSpPr txBox="1">
            <a:spLocks/>
          </p:cNvSpPr>
          <p:nvPr/>
        </p:nvSpPr>
        <p:spPr>
          <a:xfrm>
            <a:off x="1547664" y="2780928"/>
            <a:ext cx="491264" cy="576064"/>
          </a:xfrm>
          <a:prstGeom prst="rect">
            <a:avLst/>
          </a:prstGeom>
          <a:solidFill>
            <a:srgbClr val="FFFF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1</a:t>
            </a:r>
          </a:p>
        </p:txBody>
      </p:sp>
      <p:sp>
        <p:nvSpPr>
          <p:cNvPr id="4" name="Nadpis 1">
            <a:hlinkClick r:id="rId4" action="ppaction://hlinksldjump"/>
          </p:cNvPr>
          <p:cNvSpPr txBox="1">
            <a:spLocks/>
          </p:cNvSpPr>
          <p:nvPr/>
        </p:nvSpPr>
        <p:spPr>
          <a:xfrm>
            <a:off x="2114477" y="2788943"/>
            <a:ext cx="491264" cy="576064"/>
          </a:xfrm>
          <a:prstGeom prst="rect">
            <a:avLst/>
          </a:prstGeom>
          <a:solidFill>
            <a:srgbClr val="FFCC9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5" name="Nadpis 1">
            <a:hlinkClick r:id="rId5" action="ppaction://hlinksldjump"/>
          </p:cNvPr>
          <p:cNvSpPr txBox="1">
            <a:spLocks/>
          </p:cNvSpPr>
          <p:nvPr/>
        </p:nvSpPr>
        <p:spPr>
          <a:xfrm>
            <a:off x="2699792" y="2780928"/>
            <a:ext cx="491264" cy="576064"/>
          </a:xfrm>
          <a:prstGeom prst="rect">
            <a:avLst/>
          </a:prstGeom>
          <a:solidFill>
            <a:srgbClr val="FF996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/>
              <a:t>3</a:t>
            </a:r>
          </a:p>
        </p:txBody>
      </p:sp>
      <p:sp>
        <p:nvSpPr>
          <p:cNvPr id="6" name="Nadpis 1">
            <a:hlinkClick r:id="rId6" action="ppaction://hlinksldjump"/>
          </p:cNvPr>
          <p:cNvSpPr txBox="1">
            <a:spLocks/>
          </p:cNvSpPr>
          <p:nvPr/>
        </p:nvSpPr>
        <p:spPr>
          <a:xfrm>
            <a:off x="3275856" y="2780928"/>
            <a:ext cx="491264" cy="576064"/>
          </a:xfrm>
          <a:prstGeom prst="rect">
            <a:avLst/>
          </a:prstGeom>
          <a:solidFill>
            <a:srgbClr val="FF66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7" name="Nadpis 1">
            <a:hlinkClick r:id="rId7" action="ppaction://hlinksldjump"/>
          </p:cNvPr>
          <p:cNvSpPr txBox="1">
            <a:spLocks/>
          </p:cNvSpPr>
          <p:nvPr/>
        </p:nvSpPr>
        <p:spPr>
          <a:xfrm>
            <a:off x="3833901" y="2780928"/>
            <a:ext cx="491264" cy="576064"/>
          </a:xfrm>
          <a:prstGeom prst="rect">
            <a:avLst/>
          </a:prstGeom>
          <a:solidFill>
            <a:srgbClr val="FF33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8" name="Nadpis 1">
            <a:hlinkClick r:id="rId8" action="ppaction://hlinksldjump"/>
          </p:cNvPr>
          <p:cNvSpPr txBox="1">
            <a:spLocks/>
          </p:cNvSpPr>
          <p:nvPr/>
        </p:nvSpPr>
        <p:spPr>
          <a:xfrm>
            <a:off x="4374738" y="2788943"/>
            <a:ext cx="491264" cy="576064"/>
          </a:xfrm>
          <a:prstGeom prst="rect">
            <a:avLst/>
          </a:prstGeom>
          <a:solidFill>
            <a:srgbClr val="C00A28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9" name="Nadpis 1">
            <a:hlinkClick r:id="rId9" action="ppaction://hlinksldjump"/>
          </p:cNvPr>
          <p:cNvSpPr txBox="1">
            <a:spLocks/>
          </p:cNvSpPr>
          <p:nvPr/>
        </p:nvSpPr>
        <p:spPr>
          <a:xfrm>
            <a:off x="4989770" y="2788943"/>
            <a:ext cx="491264" cy="576064"/>
          </a:xfrm>
          <a:prstGeom prst="rect">
            <a:avLst/>
          </a:prstGeom>
          <a:solidFill>
            <a:srgbClr val="9C2E8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10" name="Nadpis 1">
            <a:hlinkClick r:id="rId10" action="ppaction://hlinksldjump"/>
          </p:cNvPr>
          <p:cNvSpPr txBox="1">
            <a:spLocks/>
          </p:cNvSpPr>
          <p:nvPr/>
        </p:nvSpPr>
        <p:spPr>
          <a:xfrm>
            <a:off x="5616414" y="2788749"/>
            <a:ext cx="491264" cy="576064"/>
          </a:xfrm>
          <a:prstGeom prst="rect">
            <a:avLst/>
          </a:prstGeom>
          <a:solidFill>
            <a:srgbClr val="611D52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11" name="Nadpis 1">
            <a:hlinkClick r:id="rId11" action="ppaction://hlinksldjump"/>
          </p:cNvPr>
          <p:cNvSpPr txBox="1">
            <a:spLocks/>
          </p:cNvSpPr>
          <p:nvPr/>
        </p:nvSpPr>
        <p:spPr>
          <a:xfrm>
            <a:off x="6285914" y="2788943"/>
            <a:ext cx="491264" cy="576064"/>
          </a:xfrm>
          <a:prstGeom prst="rect">
            <a:avLst/>
          </a:prstGeom>
          <a:solidFill>
            <a:srgbClr val="350787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12" name="Nadpis 1">
            <a:hlinkClick r:id="rId12" action="ppaction://hlinksldjump"/>
          </p:cNvPr>
          <p:cNvSpPr txBox="1">
            <a:spLocks/>
          </p:cNvSpPr>
          <p:nvPr/>
        </p:nvSpPr>
        <p:spPr>
          <a:xfrm>
            <a:off x="6876256" y="2788749"/>
            <a:ext cx="491264" cy="576064"/>
          </a:xfrm>
          <a:prstGeom prst="rect">
            <a:avLst/>
          </a:prstGeom>
          <a:solidFill>
            <a:srgbClr val="570BDF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13" name="Nadpis 1">
            <a:hlinkClick r:id="rId13" action="ppaction://hlinksldjump"/>
          </p:cNvPr>
          <p:cNvSpPr txBox="1">
            <a:spLocks/>
          </p:cNvSpPr>
          <p:nvPr/>
        </p:nvSpPr>
        <p:spPr>
          <a:xfrm>
            <a:off x="7510050" y="2807408"/>
            <a:ext cx="491264" cy="576064"/>
          </a:xfrm>
          <a:prstGeom prst="rect">
            <a:avLst/>
          </a:prstGeom>
          <a:solidFill>
            <a:srgbClr val="1028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11</a:t>
            </a:r>
            <a:endParaRPr lang="cs-CZ" sz="2400" dirty="0"/>
          </a:p>
        </p:txBody>
      </p:sp>
      <p:sp>
        <p:nvSpPr>
          <p:cNvPr id="14" name="Nadpis 1">
            <a:hlinkClick r:id="rId14" action="ppaction://hlinksldjump"/>
          </p:cNvPr>
          <p:cNvSpPr txBox="1">
            <a:spLocks/>
          </p:cNvSpPr>
          <p:nvPr/>
        </p:nvSpPr>
        <p:spPr>
          <a:xfrm>
            <a:off x="323528" y="3868869"/>
            <a:ext cx="491264" cy="576064"/>
          </a:xfrm>
          <a:prstGeom prst="rect">
            <a:avLst/>
          </a:prstGeom>
          <a:solidFill>
            <a:srgbClr val="3B51F1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16" name="Nadpis 1">
            <a:hlinkClick r:id="rId15" action="ppaction://hlinksldjump"/>
          </p:cNvPr>
          <p:cNvSpPr txBox="1">
            <a:spLocks/>
          </p:cNvSpPr>
          <p:nvPr/>
        </p:nvSpPr>
        <p:spPr>
          <a:xfrm>
            <a:off x="3851920" y="3868869"/>
            <a:ext cx="49126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17" name="Nadpis 1">
            <a:hlinkClick r:id="rId16" action="ppaction://hlinksldjump"/>
          </p:cNvPr>
          <p:cNvSpPr txBox="1">
            <a:spLocks/>
          </p:cNvSpPr>
          <p:nvPr/>
        </p:nvSpPr>
        <p:spPr>
          <a:xfrm>
            <a:off x="3275856" y="3868869"/>
            <a:ext cx="491264" cy="576064"/>
          </a:xfrm>
          <a:prstGeom prst="rect">
            <a:avLst/>
          </a:prstGeom>
          <a:solidFill>
            <a:srgbClr val="358337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17</a:t>
            </a:r>
            <a:endParaRPr lang="cs-CZ" sz="2400" dirty="0"/>
          </a:p>
        </p:txBody>
      </p:sp>
      <p:sp>
        <p:nvSpPr>
          <p:cNvPr id="18" name="Nadpis 1">
            <a:hlinkClick r:id="rId17" action="ppaction://hlinksldjump"/>
          </p:cNvPr>
          <p:cNvSpPr txBox="1">
            <a:spLocks/>
          </p:cNvSpPr>
          <p:nvPr/>
        </p:nvSpPr>
        <p:spPr>
          <a:xfrm>
            <a:off x="2699792" y="3868869"/>
            <a:ext cx="491264" cy="576064"/>
          </a:xfrm>
          <a:prstGeom prst="rect">
            <a:avLst/>
          </a:prstGeom>
          <a:solidFill>
            <a:srgbClr val="40EC7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24" name="Nadpis 1">
            <a:hlinkClick r:id="rId18" action="ppaction://hlinksldjump"/>
          </p:cNvPr>
          <p:cNvSpPr txBox="1">
            <a:spLocks/>
          </p:cNvSpPr>
          <p:nvPr/>
        </p:nvSpPr>
        <p:spPr>
          <a:xfrm>
            <a:off x="4427984" y="3868869"/>
            <a:ext cx="491264" cy="576064"/>
          </a:xfrm>
          <a:prstGeom prst="rect">
            <a:avLst/>
          </a:prstGeom>
          <a:solidFill>
            <a:srgbClr val="ABA28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19</a:t>
            </a:r>
          </a:p>
        </p:txBody>
      </p:sp>
      <p:sp>
        <p:nvSpPr>
          <p:cNvPr id="25" name="Nadpis 1">
            <a:hlinkClick r:id="rId19" action="ppaction://hlinksldjump"/>
          </p:cNvPr>
          <p:cNvSpPr txBox="1">
            <a:spLocks/>
          </p:cNvSpPr>
          <p:nvPr/>
        </p:nvSpPr>
        <p:spPr>
          <a:xfrm>
            <a:off x="6732240" y="3868869"/>
            <a:ext cx="491264" cy="576064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26" name="Nadpis 1">
            <a:hlinkClick r:id="rId20" action="ppaction://hlinksldjump"/>
          </p:cNvPr>
          <p:cNvSpPr txBox="1">
            <a:spLocks/>
          </p:cNvSpPr>
          <p:nvPr/>
        </p:nvSpPr>
        <p:spPr>
          <a:xfrm>
            <a:off x="5004048" y="3868869"/>
            <a:ext cx="491264" cy="576064"/>
          </a:xfrm>
          <a:prstGeom prst="rect">
            <a:avLst/>
          </a:prstGeom>
          <a:solidFill>
            <a:srgbClr val="93885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7" name="Nadpis 1">
            <a:hlinkClick r:id="rId21" action="ppaction://hlinksldjump"/>
          </p:cNvPr>
          <p:cNvSpPr txBox="1">
            <a:spLocks/>
          </p:cNvSpPr>
          <p:nvPr/>
        </p:nvSpPr>
        <p:spPr>
          <a:xfrm>
            <a:off x="5580112" y="3868869"/>
            <a:ext cx="491264" cy="576064"/>
          </a:xfrm>
          <a:prstGeom prst="rect">
            <a:avLst/>
          </a:prstGeom>
          <a:solidFill>
            <a:srgbClr val="99663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28" name="Nadpis 1">
            <a:hlinkClick r:id="rId22" action="ppaction://hlinksldjump"/>
          </p:cNvPr>
          <p:cNvSpPr txBox="1">
            <a:spLocks/>
          </p:cNvSpPr>
          <p:nvPr/>
        </p:nvSpPr>
        <p:spPr>
          <a:xfrm>
            <a:off x="7380312" y="3868869"/>
            <a:ext cx="491264" cy="576064"/>
          </a:xfrm>
          <a:prstGeom prst="rect">
            <a:avLst/>
          </a:prstGeom>
          <a:solidFill>
            <a:schemeClr val="bg1">
              <a:lumMod val="6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9" name="Nadpis 1">
            <a:hlinkClick r:id="rId23" action="ppaction://hlinksldjump"/>
          </p:cNvPr>
          <p:cNvSpPr txBox="1">
            <a:spLocks/>
          </p:cNvSpPr>
          <p:nvPr/>
        </p:nvSpPr>
        <p:spPr>
          <a:xfrm>
            <a:off x="6156176" y="3868869"/>
            <a:ext cx="491264" cy="576064"/>
          </a:xfrm>
          <a:prstGeom prst="rect">
            <a:avLst/>
          </a:prstGeom>
          <a:solidFill>
            <a:srgbClr val="6B633D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30" name="Nadpis 1">
            <a:hlinkClick r:id="rId24" action="ppaction://hlinksldjump"/>
          </p:cNvPr>
          <p:cNvSpPr txBox="1">
            <a:spLocks/>
          </p:cNvSpPr>
          <p:nvPr/>
        </p:nvSpPr>
        <p:spPr>
          <a:xfrm>
            <a:off x="8532440" y="3868869"/>
            <a:ext cx="491264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31" name="Nadpis 1">
            <a:hlinkClick r:id="rId25" action="ppaction://hlinksldjump"/>
          </p:cNvPr>
          <p:cNvSpPr txBox="1">
            <a:spLocks/>
          </p:cNvSpPr>
          <p:nvPr/>
        </p:nvSpPr>
        <p:spPr>
          <a:xfrm>
            <a:off x="7956376" y="3868869"/>
            <a:ext cx="491264" cy="576064"/>
          </a:xfrm>
          <a:prstGeom prst="rect">
            <a:avLst/>
          </a:prstGeom>
          <a:solidFill>
            <a:srgbClr val="DDDDDD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93" name="Nadpis 1">
            <a:hlinkClick r:id="rId26" action="ppaction://hlinksldjump"/>
          </p:cNvPr>
          <p:cNvSpPr txBox="1">
            <a:spLocks/>
          </p:cNvSpPr>
          <p:nvPr/>
        </p:nvSpPr>
        <p:spPr>
          <a:xfrm>
            <a:off x="2123728" y="3868869"/>
            <a:ext cx="491264" cy="576064"/>
          </a:xfrm>
          <a:prstGeom prst="rect">
            <a:avLst/>
          </a:prstGeom>
          <a:solidFill>
            <a:srgbClr val="46E6B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94" name="Nadpis 1">
            <a:hlinkClick r:id="rId27" action="ppaction://hlinksldjump"/>
          </p:cNvPr>
          <p:cNvSpPr txBox="1">
            <a:spLocks/>
          </p:cNvSpPr>
          <p:nvPr/>
        </p:nvSpPr>
        <p:spPr>
          <a:xfrm>
            <a:off x="1547664" y="3868869"/>
            <a:ext cx="491264" cy="576064"/>
          </a:xfrm>
          <a:prstGeom prst="rect">
            <a:avLst/>
          </a:prstGeom>
          <a:solidFill>
            <a:srgbClr val="52D4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95" name="Nadpis 1">
            <a:hlinkClick r:id="rId28" action="ppaction://hlinksldjump"/>
          </p:cNvPr>
          <p:cNvSpPr txBox="1">
            <a:spLocks/>
          </p:cNvSpPr>
          <p:nvPr/>
        </p:nvSpPr>
        <p:spPr>
          <a:xfrm>
            <a:off x="899592" y="3868869"/>
            <a:ext cx="491264" cy="576064"/>
          </a:xfrm>
          <a:prstGeom prst="rect">
            <a:avLst/>
          </a:prstGeom>
          <a:solidFill>
            <a:srgbClr val="46B1E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 rot="10800000" flipH="1" flipV="1">
            <a:off x="1372355" y="1057092"/>
            <a:ext cx="5301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Citát Alberta </a:t>
            </a:r>
            <a:r>
              <a:rPr lang="cs-CZ" sz="2800" dirty="0" err="1" smtClean="0"/>
              <a:t>Eisteina</a:t>
            </a:r>
            <a:r>
              <a:rPr lang="cs-CZ" sz="2800" dirty="0" smtClean="0"/>
              <a:t> 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7181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3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5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1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7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3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9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5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1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7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3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9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5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1" fill="hold">
                      <p:stCondLst>
                        <p:cond delay="indefinite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0" fill="hold">
                      <p:stCondLst>
                        <p:cond delay="0"/>
                      </p:stCondLst>
                      <p:childTnLst>
                        <p:par>
                          <p:cTn id="441" fill="hold">
                            <p:stCondLst>
                              <p:cond delay="0"/>
                            </p:stCondLst>
                            <p:childTnLst>
                              <p:par>
                                <p:cTn id="4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>
                      <p:stCondLst>
                        <p:cond delay="0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0" fill="hold">
                      <p:stCondLst>
                        <p:cond delay="0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5" fill="hold">
                      <p:stCondLst>
                        <p:cond delay="0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0" fill="hold">
                      <p:stCondLst>
                        <p:cond delay="0"/>
                      </p:stCondLst>
                      <p:childTnLst>
                        <p:par>
                          <p:cTn id="461" fill="hold">
                            <p:stCondLst>
                              <p:cond delay="0"/>
                            </p:stCondLst>
                            <p:childTnLst>
                              <p:par>
                                <p:cTn id="4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0" fill="hold">
                      <p:stCondLst>
                        <p:cond delay="0"/>
                      </p:stCondLst>
                      <p:childTnLst>
                        <p:par>
                          <p:cTn id="471" fill="hold">
                            <p:stCondLst>
                              <p:cond delay="0"/>
                            </p:stCondLst>
                            <p:childTnLst>
                              <p:par>
                                <p:cTn id="4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5" fill="hold">
                      <p:stCondLst>
                        <p:cond delay="0"/>
                      </p:stCondLst>
                      <p:childTnLst>
                        <p:par>
                          <p:cTn id="476" fill="hold">
                            <p:stCondLst>
                              <p:cond delay="0"/>
                            </p:stCondLst>
                            <p:childTnLst>
                              <p:par>
                                <p:cTn id="4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0" fill="hold">
                      <p:stCondLst>
                        <p:cond delay="0"/>
                      </p:stCondLst>
                      <p:childTnLst>
                        <p:par>
                          <p:cTn id="481" fill="hold">
                            <p:stCondLst>
                              <p:cond delay="0"/>
                            </p:stCondLst>
                            <p:childTnLst>
                              <p:par>
                                <p:cTn id="4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5" fill="hold">
                      <p:stCondLst>
                        <p:cond delay="0"/>
                      </p:stCondLst>
                      <p:childTnLst>
                        <p:par>
                          <p:cTn id="486" fill="hold">
                            <p:stCondLst>
                              <p:cond delay="0"/>
                            </p:stCondLst>
                            <p:childTnLst>
                              <p:par>
                                <p:cTn id="48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>
                      <p:stCondLst>
                        <p:cond delay="0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9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0" fill="hold">
                      <p:stCondLst>
                        <p:cond delay="0"/>
                      </p:stCondLst>
                      <p:childTnLst>
                        <p:par>
                          <p:cTn id="501" fill="hold">
                            <p:stCondLst>
                              <p:cond delay="0"/>
                            </p:stCondLst>
                            <p:childTnLst>
                              <p:par>
                                <p:cTn id="50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504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5" fill="hold">
                      <p:stCondLst>
                        <p:cond delay="0"/>
                      </p:stCondLst>
                      <p:childTnLst>
                        <p:par>
                          <p:cTn id="506" fill="hold">
                            <p:stCondLst>
                              <p:cond delay="0"/>
                            </p:stCondLst>
                            <p:childTnLst>
                              <p:par>
                                <p:cTn id="50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509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0" fill="hold">
                      <p:stCondLst>
                        <p:cond delay="0"/>
                      </p:stCondLst>
                      <p:childTnLst>
                        <p:par>
                          <p:cTn id="511" fill="hold">
                            <p:stCondLst>
                              <p:cond delay="0"/>
                            </p:stCondLst>
                            <p:childTnLst>
                              <p:par>
                                <p:cTn id="5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5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5" fill="hold">
                      <p:stCondLst>
                        <p:cond delay="0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0" fill="hold">
                      <p:stCondLst>
                        <p:cond delay="0"/>
                      </p:stCondLst>
                      <p:childTnLst>
                        <p:par>
                          <p:cTn id="521" fill="hold">
                            <p:stCondLst>
                              <p:cond delay="0"/>
                            </p:stCondLst>
                            <p:childTnLst>
                              <p:par>
                                <p:cTn id="5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>
                      <p:stCondLst>
                        <p:cond delay="0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0" fill="hold">
                      <p:stCondLst>
                        <p:cond delay="0"/>
                      </p:stCondLst>
                      <p:childTnLst>
                        <p:par>
                          <p:cTn id="531" fill="hold">
                            <p:stCondLst>
                              <p:cond delay="0"/>
                            </p:stCondLst>
                            <p:childTnLst>
                              <p:par>
                                <p:cTn id="5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3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0" fill="hold">
                      <p:stCondLst>
                        <p:cond delay="0"/>
                      </p:stCondLst>
                      <p:childTnLst>
                        <p:par>
                          <p:cTn id="541" fill="hold">
                            <p:stCondLst>
                              <p:cond delay="0"/>
                            </p:stCondLst>
                            <p:childTnLst>
                              <p:par>
                                <p:cTn id="5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5" fill="hold">
                      <p:stCondLst>
                        <p:cond delay="0"/>
                      </p:stCondLst>
                      <p:childTnLst>
                        <p:par>
                          <p:cTn id="546" fill="hold">
                            <p:stCondLst>
                              <p:cond delay="0"/>
                            </p:stCondLst>
                            <p:childTnLst>
                              <p:par>
                                <p:cTn id="5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4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0" fill="hold">
                      <p:stCondLst>
                        <p:cond delay="0"/>
                      </p:stCondLst>
                      <p:childTnLst>
                        <p:par>
                          <p:cTn id="551" fill="hold">
                            <p:stCondLst>
                              <p:cond delay="0"/>
                            </p:stCondLst>
                            <p:childTnLst>
                              <p:par>
                                <p:cTn id="5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5" fill="hold">
                      <p:stCondLst>
                        <p:cond delay="0"/>
                      </p:stCondLst>
                      <p:childTnLst>
                        <p:par>
                          <p:cTn id="556" fill="hold">
                            <p:stCondLst>
                              <p:cond delay="0"/>
                            </p:stCondLst>
                            <p:childTnLst>
                              <p:par>
                                <p:cTn id="5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5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0" fill="hold">
                      <p:stCondLst>
                        <p:cond delay="0"/>
                      </p:stCondLst>
                      <p:childTnLst>
                        <p:par>
                          <p:cTn id="561" fill="hold">
                            <p:stCondLst>
                              <p:cond delay="0"/>
                            </p:stCondLst>
                            <p:childTnLst>
                              <p:par>
                                <p:cTn id="5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6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5" fill="hold">
                      <p:stCondLst>
                        <p:cond delay="0"/>
                      </p:stCondLst>
                      <p:childTnLst>
                        <p:par>
                          <p:cTn id="566" fill="hold">
                            <p:stCondLst>
                              <p:cond delay="0"/>
                            </p:stCondLst>
                            <p:childTnLst>
                              <p:par>
                                <p:cTn id="5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93" grpId="0" animBg="1"/>
      <p:bldP spid="93" grpId="1" animBg="1"/>
      <p:bldP spid="94" grpId="0" animBg="1"/>
      <p:bldP spid="94" grpId="1" animBg="1"/>
      <p:bldP spid="95" grpId="0" animBg="1"/>
      <p:bldP spid="95" grpId="1" animBg="1"/>
      <p:bldP spid="9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FFFF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978599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Je hmotnost člověka na Měsíci stejná jako na Zemi?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88981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25968" y="2924944"/>
            <a:ext cx="491264" cy="576064"/>
          </a:xfrm>
          <a:prstGeom prst="rect">
            <a:avLst/>
          </a:prstGeom>
          <a:solidFill>
            <a:srgbClr val="FFFF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N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713774" y="3991262"/>
            <a:ext cx="491264" cy="576064"/>
          </a:xfrm>
          <a:prstGeom prst="rect">
            <a:avLst/>
          </a:prstGeom>
          <a:solidFill>
            <a:srgbClr val="FFFF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53479" y="396554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1027" name="Picture 3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4975" y="4733924"/>
            <a:ext cx="1243409" cy="1597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láček 11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391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FFCC9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978599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Je gravitační konstanta stejná na celé Zemi 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88981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25968" y="2924944"/>
            <a:ext cx="491264" cy="576064"/>
          </a:xfrm>
          <a:prstGeom prst="rect">
            <a:avLst/>
          </a:prstGeom>
          <a:solidFill>
            <a:srgbClr val="FFCC9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A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13774" y="3991262"/>
            <a:ext cx="491264" cy="576064"/>
          </a:xfrm>
          <a:prstGeom prst="rect">
            <a:avLst/>
          </a:prstGeom>
          <a:solidFill>
            <a:srgbClr val="FFCC9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I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2053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láček 12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774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FF996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6450" y="202639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Je volný pád </a:t>
            </a:r>
            <a:r>
              <a:rPr lang="cs-CZ" dirty="0">
                <a:latin typeface="Elephant" pitchFamily="18" charset="0"/>
              </a:rPr>
              <a:t> </a:t>
            </a:r>
            <a:r>
              <a:rPr lang="cs-CZ" dirty="0" smtClean="0">
                <a:latin typeface="Elephant" pitchFamily="18" charset="0"/>
              </a:rPr>
              <a:t>zrychlený </a:t>
            </a:r>
            <a:r>
              <a:rPr lang="cs-CZ" dirty="0" smtClean="0">
                <a:latin typeface="Elephant" pitchFamily="18" charset="0"/>
              </a:rPr>
              <a:t>pohyb?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4005064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25968" y="2924944"/>
            <a:ext cx="491264" cy="576064"/>
          </a:xfrm>
          <a:prstGeom prst="rect">
            <a:avLst/>
          </a:prstGeom>
          <a:solidFill>
            <a:srgbClr val="FF996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J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13774" y="3991262"/>
            <a:ext cx="491264" cy="576064"/>
          </a:xfrm>
          <a:prstGeom prst="rect">
            <a:avLst/>
          </a:prstGeom>
          <a:solidFill>
            <a:srgbClr val="FF996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2780928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4872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FF66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6391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 Merkur je nejmenší planeta sluneční </a:t>
            </a:r>
            <a:r>
              <a:rPr lang="cs-CZ" dirty="0" smtClean="0">
                <a:latin typeface="Elephant" pitchFamily="18" charset="0"/>
              </a:rPr>
              <a:t>soustavy?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378904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25968" y="2924944"/>
            <a:ext cx="491264" cy="576064"/>
          </a:xfrm>
          <a:prstGeom prst="rect">
            <a:avLst/>
          </a:prstGeom>
          <a:solidFill>
            <a:srgbClr val="FF66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B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13774" y="3991262"/>
            <a:ext cx="491264" cy="576064"/>
          </a:xfrm>
          <a:prstGeom prst="rect">
            <a:avLst/>
          </a:prstGeom>
          <a:solidFill>
            <a:srgbClr val="FF66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D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75656" y="2780928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100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FF33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6031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 Je  na  Antarktidě severní magnetický pól </a:t>
            </a:r>
            <a:r>
              <a:rPr lang="cs-CZ" dirty="0" smtClean="0">
                <a:latin typeface="Elephant" pitchFamily="18" charset="0"/>
              </a:rPr>
              <a:t>Země?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88981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881976" y="3977518"/>
            <a:ext cx="491264" cy="576064"/>
          </a:xfrm>
          <a:prstGeom prst="rect">
            <a:avLst/>
          </a:prstGeom>
          <a:solidFill>
            <a:srgbClr val="FF33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E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881976" y="3063443"/>
            <a:ext cx="491264" cy="576064"/>
          </a:xfrm>
          <a:prstGeom prst="rect">
            <a:avLst/>
          </a:prstGeom>
          <a:solidFill>
            <a:srgbClr val="FF33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336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C00A28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5599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 Může být vnitřní energie tělesa </a:t>
            </a:r>
            <a:r>
              <a:rPr lang="cs-CZ" dirty="0" smtClean="0">
                <a:latin typeface="Elephant" pitchFamily="18" charset="0"/>
              </a:rPr>
              <a:t>nulová?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88981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2726" y="2924944"/>
            <a:ext cx="491264" cy="576064"/>
          </a:xfrm>
          <a:prstGeom prst="rect">
            <a:avLst/>
          </a:prstGeom>
          <a:solidFill>
            <a:srgbClr val="C00A28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B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13774" y="3991262"/>
            <a:ext cx="491264" cy="576064"/>
          </a:xfrm>
          <a:prstGeom prst="rect">
            <a:avLst/>
          </a:prstGeom>
          <a:solidFill>
            <a:srgbClr val="C00A28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926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9C2E8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653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Když na těleso přestane působit </a:t>
            </a:r>
            <a:r>
              <a:rPr lang="cs-CZ" dirty="0" smtClean="0">
                <a:latin typeface="Elephant" pitchFamily="18" charset="0"/>
              </a:rPr>
              <a:t>síla, </a:t>
            </a:r>
            <a:r>
              <a:rPr lang="cs-CZ" dirty="0" smtClean="0">
                <a:latin typeface="Elephant" pitchFamily="18" charset="0"/>
              </a:rPr>
              <a:t>pohyb se </a:t>
            </a:r>
            <a:r>
              <a:rPr lang="cs-CZ" dirty="0" smtClean="0">
                <a:latin typeface="Elephant" pitchFamily="18" charset="0"/>
              </a:rPr>
              <a:t>zastaví?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88981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2726" y="2924944"/>
            <a:ext cx="491264" cy="576064"/>
          </a:xfrm>
          <a:prstGeom prst="rect">
            <a:avLst/>
          </a:prstGeom>
          <a:solidFill>
            <a:srgbClr val="9C2E8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A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13774" y="3991262"/>
            <a:ext cx="491264" cy="576064"/>
          </a:xfrm>
          <a:prstGeom prst="rect">
            <a:avLst/>
          </a:prstGeom>
          <a:solidFill>
            <a:srgbClr val="9C2E8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058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772365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01551" y="2026390"/>
            <a:ext cx="5599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Voda se vypařuje vždy  při teplotě 100°C 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88981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2726" y="2924944"/>
            <a:ext cx="491264" cy="576064"/>
          </a:xfrm>
          <a:prstGeom prst="rect">
            <a:avLst/>
          </a:prstGeom>
          <a:solidFill>
            <a:srgbClr val="611D52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13774" y="3933867"/>
            <a:ext cx="491264" cy="576064"/>
          </a:xfrm>
          <a:prstGeom prst="rect">
            <a:avLst/>
          </a:prstGeom>
          <a:solidFill>
            <a:srgbClr val="611D52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4022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103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350787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5599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Je tvoje tíha na Měsíci stejná jako na </a:t>
            </a:r>
            <a:r>
              <a:rPr lang="cs-CZ" dirty="0" smtClean="0">
                <a:latin typeface="Elephant" pitchFamily="18" charset="0"/>
              </a:rPr>
              <a:t>Zemi?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88981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2726" y="2924944"/>
            <a:ext cx="491264" cy="576064"/>
          </a:xfrm>
          <a:prstGeom prst="rect">
            <a:avLst/>
          </a:prstGeom>
          <a:solidFill>
            <a:srgbClr val="350787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13774" y="3933867"/>
            <a:ext cx="491264" cy="576064"/>
          </a:xfrm>
          <a:prstGeom prst="rect">
            <a:avLst/>
          </a:prstGeom>
          <a:solidFill>
            <a:srgbClr val="350787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864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570BDF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5815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Závisí velikost třecí síly na velikosti třecí </a:t>
            </a:r>
            <a:r>
              <a:rPr lang="cs-CZ" dirty="0" smtClean="0">
                <a:latin typeface="Elephant" pitchFamily="18" charset="0"/>
              </a:rPr>
              <a:t>plochy? 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88981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2726" y="2924944"/>
            <a:ext cx="491264" cy="576064"/>
          </a:xfrm>
          <a:prstGeom prst="rect">
            <a:avLst/>
          </a:prstGeom>
          <a:solidFill>
            <a:srgbClr val="570BDF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20434" y="3909487"/>
            <a:ext cx="491264" cy="576064"/>
          </a:xfrm>
          <a:prstGeom prst="rect">
            <a:avLst/>
          </a:prstGeom>
          <a:solidFill>
            <a:srgbClr val="570BDF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Ž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</a:t>
            </a:r>
          </a:p>
          <a:p>
            <a:endParaRPr lang="cs-CZ" dirty="0"/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107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1028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5815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Elephant" pitchFamily="18" charset="0"/>
              </a:rPr>
              <a:t> </a:t>
            </a:r>
            <a:r>
              <a:rPr lang="cs-CZ" dirty="0" smtClean="0">
                <a:latin typeface="Elephant" pitchFamily="18" charset="0"/>
              </a:rPr>
              <a:t>Led má vždy teplotu  </a:t>
            </a:r>
            <a:r>
              <a:rPr lang="cs-CZ" dirty="0" smtClean="0">
                <a:latin typeface="Elephant" pitchFamily="18" charset="0"/>
              </a:rPr>
              <a:t>0°C? 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643407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9802" y="2873343"/>
            <a:ext cx="491264" cy="576064"/>
          </a:xfrm>
          <a:prstGeom prst="rect">
            <a:avLst/>
          </a:prstGeom>
          <a:solidFill>
            <a:srgbClr val="1028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51968" y="3817040"/>
            <a:ext cx="491264" cy="576064"/>
          </a:xfrm>
          <a:prstGeom prst="rect">
            <a:avLst/>
          </a:prstGeom>
          <a:solidFill>
            <a:srgbClr val="1028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85350" y="3008313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305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3B51F1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7039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Elephant" pitchFamily="18" charset="0"/>
              </a:rPr>
              <a:t> </a:t>
            </a:r>
            <a:r>
              <a:rPr lang="cs-CZ" dirty="0" smtClean="0">
                <a:latin typeface="Elephant" pitchFamily="18" charset="0"/>
              </a:rPr>
              <a:t>Na horách , ve vyšších nadmořských výškách vře voda při nižší </a:t>
            </a:r>
            <a:r>
              <a:rPr lang="cs-CZ" dirty="0" smtClean="0">
                <a:latin typeface="Elephant" pitchFamily="18" charset="0"/>
              </a:rPr>
              <a:t>teplotě.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643407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9802" y="2873343"/>
            <a:ext cx="491264" cy="576064"/>
          </a:xfrm>
          <a:prstGeom prst="rect">
            <a:avLst/>
          </a:prstGeom>
          <a:solidFill>
            <a:srgbClr val="3B51F1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51968" y="3817040"/>
            <a:ext cx="491264" cy="576064"/>
          </a:xfrm>
          <a:prstGeom prst="rect">
            <a:avLst/>
          </a:prstGeom>
          <a:solidFill>
            <a:srgbClr val="3B51F1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P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85350" y="3008313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102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46B1E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7039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Elephant" pitchFamily="18" charset="0"/>
              </a:rPr>
              <a:t> </a:t>
            </a:r>
            <a:r>
              <a:rPr lang="cs-CZ" dirty="0" smtClean="0">
                <a:latin typeface="Elephant" pitchFamily="18" charset="0"/>
              </a:rPr>
              <a:t> Na kosmonauta na Měsíci působí Země gravitační </a:t>
            </a:r>
            <a:r>
              <a:rPr lang="cs-CZ" dirty="0" smtClean="0">
                <a:latin typeface="Elephant" pitchFamily="18" charset="0"/>
              </a:rPr>
              <a:t>silou.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643407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9802" y="2873343"/>
            <a:ext cx="491264" cy="576064"/>
          </a:xfrm>
          <a:prstGeom prst="rect">
            <a:avLst/>
          </a:prstGeom>
          <a:solidFill>
            <a:srgbClr val="46B1E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D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68742" y="3817040"/>
            <a:ext cx="491264" cy="576064"/>
          </a:xfrm>
          <a:prstGeom prst="rect">
            <a:avLst/>
          </a:prstGeom>
          <a:solidFill>
            <a:srgbClr val="46B1E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R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53479" y="396554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85350" y="3008313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88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52D4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038" y="2026390"/>
            <a:ext cx="7039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Všechny pevné látky nají větší hustotu než jakákoli kapalina.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40050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9802" y="2873343"/>
            <a:ext cx="491264" cy="576064"/>
          </a:xfrm>
          <a:prstGeom prst="rect">
            <a:avLst/>
          </a:prstGeom>
          <a:solidFill>
            <a:srgbClr val="52D4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A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76576" y="3790046"/>
            <a:ext cx="491264" cy="576064"/>
          </a:xfrm>
          <a:prstGeom prst="rect">
            <a:avLst/>
          </a:prstGeom>
          <a:solidFill>
            <a:srgbClr val="52D4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547664" y="2924944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Ne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227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46E6B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61181" y="1841724"/>
            <a:ext cx="4985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 Litr oleje váži  jako </a:t>
            </a:r>
            <a:r>
              <a:rPr lang="cs-CZ" dirty="0" smtClean="0">
                <a:latin typeface="Elephant" pitchFamily="18" charset="0"/>
              </a:rPr>
              <a:t>voda, jeden </a:t>
            </a:r>
            <a:r>
              <a:rPr lang="cs-CZ" dirty="0" smtClean="0">
                <a:latin typeface="Elephant" pitchFamily="18" charset="0"/>
              </a:rPr>
              <a:t>kilogram.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1831" y="3616413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9802" y="2873343"/>
            <a:ext cx="491264" cy="576064"/>
          </a:xfrm>
          <a:prstGeom prst="rect">
            <a:avLst/>
          </a:prstGeom>
          <a:solidFill>
            <a:srgbClr val="46E6B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V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59802" y="3729757"/>
            <a:ext cx="491264" cy="576064"/>
          </a:xfrm>
          <a:prstGeom prst="rect">
            <a:avLst/>
          </a:prstGeom>
          <a:solidFill>
            <a:srgbClr val="46E6B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S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28920" y="3080075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51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764704"/>
            <a:ext cx="491264" cy="576064"/>
          </a:xfrm>
          <a:prstGeom prst="rect">
            <a:avLst/>
          </a:prstGeom>
          <a:solidFill>
            <a:srgbClr val="40EC7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61181" y="1841724"/>
            <a:ext cx="3943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 Je Mars  menší než Země?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1831" y="3616413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9802" y="2873343"/>
            <a:ext cx="491264" cy="576064"/>
          </a:xfrm>
          <a:prstGeom prst="rect">
            <a:avLst/>
          </a:prstGeom>
          <a:solidFill>
            <a:srgbClr val="40EC7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72482" y="3697748"/>
            <a:ext cx="491264" cy="576064"/>
          </a:xfrm>
          <a:prstGeom prst="rect">
            <a:avLst/>
          </a:prstGeom>
          <a:solidFill>
            <a:srgbClr val="40EC7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D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28920" y="3080075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857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692696"/>
            <a:ext cx="491264" cy="576064"/>
          </a:xfrm>
          <a:prstGeom prst="rect">
            <a:avLst/>
          </a:prstGeom>
          <a:solidFill>
            <a:srgbClr val="358337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1724"/>
            <a:ext cx="6647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 Je pravda, že ze Země vidíme jen jednu stranu </a:t>
            </a:r>
            <a:r>
              <a:rPr lang="cs-CZ" dirty="0" smtClean="0">
                <a:latin typeface="Elephant" pitchFamily="18" charset="0"/>
              </a:rPr>
              <a:t>Měsíce?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1831" y="3616413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Ano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9802" y="2873343"/>
            <a:ext cx="491264" cy="576064"/>
          </a:xfrm>
          <a:prstGeom prst="rect">
            <a:avLst/>
          </a:prstGeom>
          <a:solidFill>
            <a:srgbClr val="358337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59802" y="3616413"/>
            <a:ext cx="491264" cy="576064"/>
          </a:xfrm>
          <a:prstGeom prst="rect">
            <a:avLst/>
          </a:prstGeom>
          <a:solidFill>
            <a:srgbClr val="358337"/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920" y="3080075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pic>
        <p:nvPicPr>
          <p:cNvPr id="9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232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7062" y="692696"/>
            <a:ext cx="491264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1066" y="1841724"/>
            <a:ext cx="6295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Cesta na </a:t>
            </a:r>
            <a:r>
              <a:rPr lang="cs-CZ" dirty="0">
                <a:latin typeface="Elephant" pitchFamily="18" charset="0"/>
              </a:rPr>
              <a:t>M</a:t>
            </a:r>
            <a:r>
              <a:rPr lang="cs-CZ" dirty="0" smtClean="0">
                <a:latin typeface="Elephant" pitchFamily="18" charset="0"/>
              </a:rPr>
              <a:t>ars by v současné době trvala víc než rok. 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1831" y="361641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9802" y="2873343"/>
            <a:ext cx="491264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59802" y="3550896"/>
            <a:ext cx="491264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N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28920" y="3654262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508531" y="3049072"/>
            <a:ext cx="561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Ano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23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198197" y="692696"/>
            <a:ext cx="491264" cy="576064"/>
          </a:xfrm>
          <a:prstGeom prst="rect">
            <a:avLst/>
          </a:prstGeom>
          <a:solidFill>
            <a:srgbClr val="ABA28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89217" y="1841724"/>
            <a:ext cx="5328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Ponor lodě, která vyplula na moře se zmenšil 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2966" y="361641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0937" y="2873343"/>
            <a:ext cx="491264" cy="576064"/>
          </a:xfrm>
          <a:prstGeom prst="rect">
            <a:avLst/>
          </a:prstGeom>
          <a:solidFill>
            <a:srgbClr val="ABA28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/>
              <a:t>A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70937" y="3550896"/>
            <a:ext cx="491264" cy="576064"/>
          </a:xfrm>
          <a:prstGeom prst="rect">
            <a:avLst/>
          </a:prstGeom>
          <a:solidFill>
            <a:srgbClr val="ABA283"/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40055" y="3654262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19666" y="3049072"/>
            <a:ext cx="561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Ano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265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198197" y="692696"/>
            <a:ext cx="491264" cy="576064"/>
          </a:xfrm>
          <a:prstGeom prst="rect">
            <a:avLst/>
          </a:prstGeom>
          <a:solidFill>
            <a:srgbClr val="93885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1724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Zvuk se šíří v pevných látkách  menší  rychlostí než ve vzduchu. 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2966" y="361641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0937" y="2873343"/>
            <a:ext cx="491264" cy="576064"/>
          </a:xfrm>
          <a:prstGeom prst="rect">
            <a:avLst/>
          </a:prstGeom>
          <a:solidFill>
            <a:srgbClr val="93885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70937" y="3550896"/>
            <a:ext cx="491264" cy="576064"/>
          </a:xfrm>
          <a:prstGeom prst="rect">
            <a:avLst/>
          </a:prstGeom>
          <a:solidFill>
            <a:srgbClr val="938853"/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75656" y="2996952"/>
            <a:ext cx="4956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75656" y="3717032"/>
            <a:ext cx="561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Ano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2192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198197" y="692696"/>
            <a:ext cx="491264" cy="576064"/>
          </a:xfrm>
          <a:prstGeom prst="rect">
            <a:avLst/>
          </a:prstGeom>
          <a:solidFill>
            <a:srgbClr val="99663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89217" y="1841724"/>
            <a:ext cx="5328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Země je nejdál od Slunce 21.prosince.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2966" y="361641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0937" y="2873343"/>
            <a:ext cx="491264" cy="576064"/>
          </a:xfrm>
          <a:prstGeom prst="rect">
            <a:avLst/>
          </a:prstGeom>
          <a:solidFill>
            <a:srgbClr val="99663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70937" y="3550896"/>
            <a:ext cx="491264" cy="576064"/>
          </a:xfrm>
          <a:prstGeom prst="rect">
            <a:avLst/>
          </a:prstGeom>
          <a:solidFill>
            <a:srgbClr val="996633"/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40055" y="3654262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19666" y="3049072"/>
            <a:ext cx="561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Ano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814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198197" y="692696"/>
            <a:ext cx="491264" cy="576064"/>
          </a:xfrm>
          <a:prstGeom prst="rect">
            <a:avLst/>
          </a:prstGeom>
          <a:solidFill>
            <a:srgbClr val="6B633D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1724"/>
            <a:ext cx="8136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Může polárník změřit teplotu  </a:t>
            </a:r>
            <a:r>
              <a:rPr lang="cs-CZ" dirty="0">
                <a:latin typeface="Elephant" pitchFamily="18" charset="0"/>
              </a:rPr>
              <a:t>v</a:t>
            </a:r>
            <a:r>
              <a:rPr lang="cs-CZ" dirty="0" smtClean="0">
                <a:latin typeface="Elephant" pitchFamily="18" charset="0"/>
              </a:rPr>
              <a:t>zduchu na pólu rtuťovým </a:t>
            </a:r>
            <a:r>
              <a:rPr lang="cs-CZ" dirty="0" smtClean="0">
                <a:latin typeface="Elephant" pitchFamily="18" charset="0"/>
              </a:rPr>
              <a:t>teploměrem?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2966" y="361641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0937" y="2873343"/>
            <a:ext cx="491264" cy="576064"/>
          </a:xfrm>
          <a:prstGeom prst="rect">
            <a:avLst/>
          </a:prstGeom>
          <a:solidFill>
            <a:srgbClr val="6B633D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70937" y="3550896"/>
            <a:ext cx="491264" cy="576064"/>
          </a:xfrm>
          <a:prstGeom prst="rect">
            <a:avLst/>
          </a:prstGeom>
          <a:solidFill>
            <a:srgbClr val="6B633D"/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03648" y="3140968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75656" y="3717032"/>
            <a:ext cx="561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Ano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198197" y="692696"/>
            <a:ext cx="491264" cy="576064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89217" y="1841724"/>
            <a:ext cx="5951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Čáry na obloze po stíhačkách, tvoří voda.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350100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0937" y="2873343"/>
            <a:ext cx="491264" cy="576064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70937" y="3550896"/>
            <a:ext cx="491264" cy="576064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75656" y="2996952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75656" y="3645024"/>
            <a:ext cx="561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Ano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879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198197" y="692696"/>
            <a:ext cx="491264" cy="576064"/>
          </a:xfrm>
          <a:prstGeom prst="rect">
            <a:avLst/>
          </a:prstGeom>
          <a:solidFill>
            <a:schemeClr val="bg1">
              <a:lumMod val="50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89217" y="1841724"/>
            <a:ext cx="5328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Čočka v lidském oku  má černou barvu.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2966" y="361641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0937" y="2873343"/>
            <a:ext cx="491264" cy="576064"/>
          </a:xfrm>
          <a:prstGeom prst="rect">
            <a:avLst/>
          </a:prstGeom>
          <a:solidFill>
            <a:schemeClr val="bg1">
              <a:lumMod val="50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70937" y="3550896"/>
            <a:ext cx="491264" cy="576064"/>
          </a:xfrm>
          <a:prstGeom prst="rect">
            <a:avLst/>
          </a:prstGeom>
          <a:solidFill>
            <a:schemeClr val="bg1">
              <a:lumMod val="50000"/>
            </a:schemeClr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75656" y="2996952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75656" y="3717032"/>
            <a:ext cx="561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Ano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166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198197" y="692696"/>
            <a:ext cx="491264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89217" y="1841724"/>
            <a:ext cx="5663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Celou sluneční soustavou proletí světlo  za 12h.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2966" y="361641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0937" y="2873343"/>
            <a:ext cx="491264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70937" y="3550896"/>
            <a:ext cx="491264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40055" y="3654262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19666" y="3049072"/>
            <a:ext cx="561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Ano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588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198197" y="692696"/>
            <a:ext cx="491264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1772816"/>
            <a:ext cx="3862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Elephant" pitchFamily="18" charset="0"/>
              </a:rPr>
              <a:t>Duha vzniká lámáním světla .</a:t>
            </a:r>
            <a:endParaRPr lang="cs-CZ" dirty="0">
              <a:latin typeface="Elephan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2966" y="361641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0937" y="2873343"/>
            <a:ext cx="491264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70937" y="3550896"/>
            <a:ext cx="491264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 cmpd="sng" algn="ctr">
            <a:solidFill>
              <a:schemeClr val="tx1"/>
            </a:solidFill>
            <a:prstDash val="solid"/>
          </a:ln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algn="ctr">
              <a:spcBef>
                <a:spcPct val="0"/>
              </a:spcBef>
              <a:buNone/>
              <a:defRPr sz="2400"/>
            </a:lvl1pPr>
          </a:lstStyle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40055" y="3654262"/>
            <a:ext cx="449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19666" y="3049072"/>
            <a:ext cx="561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Ano</a:t>
            </a:r>
          </a:p>
        </p:txBody>
      </p:sp>
      <p:pic>
        <p:nvPicPr>
          <p:cNvPr id="10" name="Picture 5" descr="C:\Users\Monika\AppData\Local\Microsoft\Windows\Temporary Internet Files\Content.IE5\XWFDPHQJ\MM90004373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7" y="4603167"/>
            <a:ext cx="1372394" cy="176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láček 13">
            <a:hlinkClick r:id="rId3" action="ppaction://hlinksldjump"/>
          </p:cNvPr>
          <p:cNvSpPr/>
          <p:nvPr/>
        </p:nvSpPr>
        <p:spPr>
          <a:xfrm flipH="1">
            <a:off x="6372200" y="4005064"/>
            <a:ext cx="1440160" cy="778237"/>
          </a:xfrm>
          <a:prstGeom prst="cloudCallou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042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80336" y="1916832"/>
            <a:ext cx="491264" cy="576064"/>
          </a:xfrm>
          <a:solidFill>
            <a:srgbClr val="FFFF00"/>
          </a:solidFill>
          <a:ln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600" dirty="0"/>
              <a:t>N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971600" y="1916832"/>
            <a:ext cx="491264" cy="576064"/>
          </a:xfrm>
          <a:prstGeom prst="rect">
            <a:avLst/>
          </a:prstGeom>
          <a:solidFill>
            <a:srgbClr val="FFCC9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I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475656" y="1916832"/>
            <a:ext cx="491264" cy="576064"/>
          </a:xfrm>
          <a:prstGeom prst="rect">
            <a:avLst/>
          </a:prstGeom>
          <a:solidFill>
            <a:srgbClr val="FF996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K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979712" y="1916832"/>
            <a:ext cx="491264" cy="576064"/>
          </a:xfrm>
          <a:prstGeom prst="rect">
            <a:avLst/>
          </a:prstGeom>
          <a:solidFill>
            <a:srgbClr val="FF66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D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483768" y="1916832"/>
            <a:ext cx="491264" cy="576064"/>
          </a:xfrm>
          <a:prstGeom prst="rect">
            <a:avLst/>
          </a:prstGeom>
          <a:solidFill>
            <a:srgbClr val="FF3300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E</a:t>
            </a: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211960" y="1988840"/>
            <a:ext cx="491264" cy="576064"/>
          </a:xfrm>
          <a:prstGeom prst="rect">
            <a:avLst/>
          </a:prstGeom>
          <a:solidFill>
            <a:srgbClr val="C00A28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N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716016" y="1988840"/>
            <a:ext cx="491264" cy="576064"/>
          </a:xfrm>
          <a:prstGeom prst="rect">
            <a:avLst/>
          </a:prstGeom>
          <a:solidFill>
            <a:srgbClr val="9C2E8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E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220072" y="1988840"/>
            <a:ext cx="491264" cy="576064"/>
          </a:xfrm>
          <a:prstGeom prst="rect">
            <a:avLst/>
          </a:prstGeom>
          <a:solidFill>
            <a:srgbClr val="611D52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L</a:t>
            </a:r>
            <a:endParaRPr lang="cs-CZ" sz="36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724128" y="1988840"/>
            <a:ext cx="491264" cy="576064"/>
          </a:xfrm>
          <a:prstGeom prst="rect">
            <a:avLst/>
          </a:prstGeom>
          <a:solidFill>
            <a:srgbClr val="350787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E</a:t>
            </a: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6228184" y="1988840"/>
            <a:ext cx="491264" cy="576064"/>
          </a:xfrm>
          <a:prstGeom prst="rect">
            <a:avLst/>
          </a:prstGeom>
          <a:solidFill>
            <a:srgbClr val="570BDF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Ž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6732240" y="1988840"/>
            <a:ext cx="491264" cy="576064"/>
          </a:xfrm>
          <a:prstGeom prst="rect">
            <a:avLst/>
          </a:prstGeom>
          <a:solidFill>
            <a:srgbClr val="1028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Í</a:t>
            </a: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611560" y="3284984"/>
            <a:ext cx="491264" cy="576064"/>
          </a:xfrm>
          <a:prstGeom prst="rect">
            <a:avLst/>
          </a:prstGeom>
          <a:solidFill>
            <a:srgbClr val="3B51F1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P</a:t>
            </a: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1115616" y="3284984"/>
            <a:ext cx="491264" cy="576064"/>
          </a:xfrm>
          <a:prstGeom prst="rect">
            <a:avLst/>
          </a:prstGeom>
          <a:solidFill>
            <a:srgbClr val="46B1E6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R</a:t>
            </a: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4211960" y="3284984"/>
            <a:ext cx="491264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N</a:t>
            </a: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131840" y="3284984"/>
            <a:ext cx="491264" cy="576064"/>
          </a:xfrm>
          <a:prstGeom prst="rect">
            <a:avLst/>
          </a:prstGeom>
          <a:solidFill>
            <a:srgbClr val="358337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A</a:t>
            </a: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2627784" y="3284984"/>
            <a:ext cx="491264" cy="576064"/>
          </a:xfrm>
          <a:prstGeom prst="rect">
            <a:avLst/>
          </a:prstGeom>
          <a:solidFill>
            <a:srgbClr val="40EC79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D</a:t>
            </a: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2123728" y="3284984"/>
            <a:ext cx="491264" cy="576064"/>
          </a:xfrm>
          <a:prstGeom prst="rect">
            <a:avLst/>
          </a:prstGeom>
          <a:solidFill>
            <a:srgbClr val="46E6B4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V</a:t>
            </a: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1619672" y="3284984"/>
            <a:ext cx="491264" cy="576064"/>
          </a:xfrm>
          <a:prstGeom prst="rect">
            <a:avLst/>
          </a:prstGeom>
          <a:solidFill>
            <a:srgbClr val="52D4DA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A</a:t>
            </a: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716016" y="3284984"/>
            <a:ext cx="491264" cy="576064"/>
          </a:xfrm>
          <a:prstGeom prst="rect">
            <a:avLst/>
          </a:prstGeom>
          <a:solidFill>
            <a:srgbClr val="ABA28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A</a:t>
            </a: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5220072" y="3284984"/>
            <a:ext cx="491264" cy="576064"/>
          </a:xfrm>
          <a:prstGeom prst="rect">
            <a:avLst/>
          </a:prstGeom>
          <a:solidFill>
            <a:srgbClr val="93885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P</a:t>
            </a: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5724128" y="3284984"/>
            <a:ext cx="491264" cy="576064"/>
          </a:xfrm>
          <a:prstGeom prst="rect">
            <a:avLst/>
          </a:prstGeom>
          <a:solidFill>
            <a:srgbClr val="996633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O</a:t>
            </a: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6228184" y="3284984"/>
            <a:ext cx="491264" cy="576064"/>
          </a:xfrm>
          <a:prstGeom prst="rect">
            <a:avLst/>
          </a:prstGeom>
          <a:solidFill>
            <a:srgbClr val="6B633D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V</a:t>
            </a: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7236296" y="3284984"/>
            <a:ext cx="491264" cy="576064"/>
          </a:xfrm>
          <a:prstGeom prst="rect">
            <a:avLst/>
          </a:prstGeom>
          <a:solidFill>
            <a:schemeClr val="bg1">
              <a:lumMod val="6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6732240" y="3284984"/>
            <a:ext cx="491264" cy="576064"/>
          </a:xfrm>
          <a:prstGeom prst="rect">
            <a:avLst/>
          </a:prstGeom>
          <a:solidFill>
            <a:schemeClr val="bg1">
              <a:lumMod val="50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R</a:t>
            </a: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8244408" y="3284984"/>
            <a:ext cx="491264" cy="576064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U</a:t>
            </a: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7740352" y="3284984"/>
            <a:ext cx="491264" cy="576064"/>
          </a:xfrm>
          <a:prstGeom prst="rect">
            <a:avLst/>
          </a:prstGeom>
          <a:solidFill>
            <a:srgbClr val="DDDDDD"/>
          </a:solidFill>
          <a:ln w="25400" cap="flat" cmpd="sng" algn="ctr">
            <a:solidFill>
              <a:srgbClr val="002060"/>
            </a:solidFill>
            <a:prstDash val="soli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xmlns="" val="916252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582341"/>
            <a:ext cx="712879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fyzika na Základní škole </a:t>
            </a:r>
            <a:r>
              <a:rPr lang="cs-CZ" dirty="0" smtClean="0"/>
              <a:t>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 a devátý ročník základní </a:t>
            </a:r>
            <a:r>
              <a:rPr lang="cs-CZ" dirty="0"/>
              <a:t>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zopakování a procvičení probraného učiva zábavnou formu. Při kliknutí na dané pole se zobrazí otázka, na kterou žák odpoví a vybere možnost (ano/ ne ), které přiřadí písmeno. Složením písmen vznikne citát.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2011/2012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492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818</TotalTime>
  <Words>550</Words>
  <Application>Microsoft Office PowerPoint</Application>
  <PresentationFormat>Předvádění na obrazovce (4:3)</PresentationFormat>
  <Paragraphs>255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N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Táta</dc:creator>
  <cp:lastModifiedBy>Dum</cp:lastModifiedBy>
  <cp:revision>67</cp:revision>
  <dcterms:created xsi:type="dcterms:W3CDTF">2011-12-15T18:50:57Z</dcterms:created>
  <dcterms:modified xsi:type="dcterms:W3CDTF">2012-12-08T14:23:06Z</dcterms:modified>
</cp:coreProperties>
</file>