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6" r:id="rId2"/>
    <p:sldId id="265" r:id="rId3"/>
    <p:sldId id="256" r:id="rId4"/>
    <p:sldId id="257" r:id="rId5"/>
    <p:sldId id="263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3300"/>
    <a:srgbClr val="CC3300"/>
    <a:srgbClr val="FFFF99"/>
    <a:srgbClr val="99CC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B2C5D9-64F9-4871-BB77-08EC880E1C15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C50C3-7E34-46FA-BB81-8529F21A4A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2129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pojmenovávají části stromu.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4C50C3-7E34-46FA-BB81-8529F21A4A9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4C50C3-7E34-46FA-BB81-8529F21A4A9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audio" Target="../media/audio1.wav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audio" Target="../media/audio2.wav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audio" Target="../media/audio1.wav"/><Relationship Id="rId7" Type="http://schemas.openxmlformats.org/officeDocument/2006/relationships/image" Target="../media/image1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audio" Target="../media/audio1.wav"/><Relationship Id="rId7" Type="http://schemas.openxmlformats.org/officeDocument/2006/relationships/image" Target="../media/image2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20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audio" Target="../media/audio3.wav"/><Relationship Id="rId9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wmf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/index.php?title=Soubor:Flag_of_the_president_of_the_Czech_Republic.svg&amp;page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tx2">
                    <a:lumMod val="75000"/>
                  </a:schemeClr>
                </a:solidFill>
                <a:latin typeface="Century Gothic" pitchFamily="34" charset="0"/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Arkadie</a:t>
              </a: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, o. p. s.</a:t>
              </a:r>
              <a:b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Hampejsová</a:t>
              </a: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NÁZEV: VY_32_INOVACE_192_NÁŠ SVĚT_STROMY </a:t>
              </a:r>
              <a:b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TÉMA: STROMY</a:t>
              </a:r>
              <a:r>
                <a:rPr lang="cs-CZ" sz="1600" b="1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 </a:t>
              </a: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itchFamily="34" charset="0"/>
                </a:rPr>
                <a:t>ČÍSLO PROJEKTU: CZ.1.07./1.4.00/21.2257 </a:t>
              </a:r>
              <a: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</a:br>
              <a:endParaRPr lang="cs-CZ" sz="1600" kern="1200" dirty="0">
                <a:solidFill>
                  <a:srgbClr val="92D050"/>
                </a:solidFill>
                <a:latin typeface="Century Gothic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Materiál pro výuku předmětu Náš svět v 7.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Cvičení pro ověření probrané látky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charakteristika: strom, stavba stromu, vývoj a funkce stromů, plod, semena, list, listnaté a jehličnaté stromy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žáci přiřazují správné odpovědi, popisují obrázky, za pomoci názoru vysvětlují pojmy – po kliknutí zpětná vazba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cvičení motivuje žáky k osvojování pojmů, za pomoci obrázků k lepší představě o daném tématu, vede žáky k samostatnému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myšlení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interaktivní otázky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Možno užít i k výkladu nové látky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Určeno pro samostatnou i 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skupinovou práci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Žáci podle svých možností plnili zadané úkoly, snaživě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 zapojovali do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práce, měli radost z úspěchu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Vytvořeno  8. 10. 2012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STROMY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7444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286380" y="857232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63474" y="776427"/>
            <a:ext cx="121785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43768" y="5072074"/>
            <a:ext cx="35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86380" y="3714752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29388" y="2071678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hampejsova\AppData\Local\Microsoft\Windows\Temporary Internet Files\Content.IE5\SWVGZF4S\MC900441870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61" y="1556792"/>
            <a:ext cx="5040000" cy="50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985462" y="3619592"/>
            <a:ext cx="11521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KMEN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588224" y="4941168"/>
            <a:ext cx="12961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404664"/>
            <a:ext cx="20162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STROM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6156176" y="2013992"/>
            <a:ext cx="10801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VĚTEV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067944" y="1462227"/>
            <a:ext cx="895531" cy="4572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2" idx="1"/>
          </p:cNvCxnSpPr>
          <p:nvPr/>
        </p:nvCxnSpPr>
        <p:spPr>
          <a:xfrm flipH="1">
            <a:off x="3635896" y="2471192"/>
            <a:ext cx="2520280" cy="59776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987824" y="4076792"/>
            <a:ext cx="1975651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1"/>
          </p:cNvCxnSpPr>
          <p:nvPr/>
        </p:nvCxnSpPr>
        <p:spPr>
          <a:xfrm flipH="1">
            <a:off x="3275856" y="5398368"/>
            <a:ext cx="3312368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10724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4" grpId="0" animBg="1"/>
      <p:bldP spid="19" grpId="0"/>
      <p:bldP spid="20" grpId="0"/>
      <p:bldP spid="17" grpId="0"/>
      <p:bldP spid="7" grpId="0" animBg="1"/>
      <p:bldP spid="8" grpId="0" animBg="1"/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27260" y="4296952"/>
            <a:ext cx="3172886" cy="2124000"/>
            <a:chOff x="527260" y="4296952"/>
            <a:chExt cx="3172886" cy="2124000"/>
          </a:xfrm>
        </p:grpSpPr>
        <p:pic>
          <p:nvPicPr>
            <p:cNvPr id="16" name="Picture 2" descr="\\s1\HomeU$\hampejsova\podzimní zahrada\DSC_5799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7260" y="4296952"/>
              <a:ext cx="3172886" cy="21240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527260" y="6119926"/>
              <a:ext cx="6351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3</a:t>
              </a:r>
              <a:endParaRPr lang="cs-CZ" sz="11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00034" y="909896"/>
            <a:ext cx="2301165" cy="3240000"/>
            <a:chOff x="357158" y="2143116"/>
            <a:chExt cx="2301165" cy="3240000"/>
          </a:xfrm>
        </p:grpSpPr>
        <p:pic>
          <p:nvPicPr>
            <p:cNvPr id="3" name="Picture 2" descr="C:\Users\Petr\Documents\Fota\fota 2012\podzim\DSCN4532.JPG"/>
            <p:cNvPicPr>
              <a:picLocks noChangeAspect="1" noChangeArrowheads="1"/>
            </p:cNvPicPr>
            <p:nvPr/>
          </p:nvPicPr>
          <p:blipFill>
            <a:blip r:embed="rId7" cstate="print"/>
            <a:srcRect r="5301"/>
            <a:stretch>
              <a:fillRect/>
            </a:stretch>
          </p:blipFill>
          <p:spPr bwMode="auto">
            <a:xfrm>
              <a:off x="357158" y="2143116"/>
              <a:ext cx="2301165" cy="3240000"/>
            </a:xfrm>
            <a:prstGeom prst="rect">
              <a:avLst/>
            </a:prstGeom>
            <a:noFill/>
          </p:spPr>
        </p:pic>
        <p:sp>
          <p:nvSpPr>
            <p:cNvPr id="22" name="TextovéPole 21"/>
            <p:cNvSpPr txBox="1"/>
            <p:nvPr/>
          </p:nvSpPr>
          <p:spPr>
            <a:xfrm>
              <a:off x="357158" y="5072074"/>
              <a:ext cx="6351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1</a:t>
              </a:r>
              <a:endParaRPr lang="cs-CZ" sz="1100" dirty="0"/>
            </a:p>
          </p:txBody>
        </p:sp>
      </p:grpSp>
      <p:pic>
        <p:nvPicPr>
          <p:cNvPr id="1038" name="Picture 14" descr="C:\Users\Petr\AppData\Local\Microsoft\Windows\Temporary Internet Files\Content.IE5\0ZVA10VV\MP9004116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2066" y="3929066"/>
            <a:ext cx="3241267" cy="2160000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5580112" y="3051628"/>
            <a:ext cx="142876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ZAHRADA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987824" y="1772816"/>
            <a:ext cx="91440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SAD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888463" y="4941168"/>
            <a:ext cx="91440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570908" y="3214283"/>
            <a:ext cx="91440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PARK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34" y="571480"/>
            <a:ext cx="26242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KDE STROMY ROSTOU?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4167753" y="350478"/>
            <a:ext cx="4578393" cy="2340000"/>
            <a:chOff x="3857620" y="357166"/>
            <a:chExt cx="4578393" cy="2340000"/>
          </a:xfrm>
        </p:grpSpPr>
        <p:pic>
          <p:nvPicPr>
            <p:cNvPr id="1026" name="Picture 2" descr="C:\Users\Petr\Desktop\podzim\DSCN4647.JPG"/>
            <p:cNvPicPr>
              <a:picLocks noChangeAspect="1" noChangeArrowheads="1"/>
            </p:cNvPicPr>
            <p:nvPr/>
          </p:nvPicPr>
          <p:blipFill>
            <a:blip r:embed="rId9" cstate="print"/>
            <a:srcRect l="23622" t="20866" r="5315" b="30709"/>
            <a:stretch>
              <a:fillRect/>
            </a:stretch>
          </p:blipFill>
          <p:spPr bwMode="auto">
            <a:xfrm>
              <a:off x="3857623" y="357166"/>
              <a:ext cx="4578390" cy="2340000"/>
            </a:xfrm>
            <a:prstGeom prst="rect">
              <a:avLst/>
            </a:prstGeom>
            <a:noFill/>
          </p:spPr>
        </p:pic>
        <p:sp>
          <p:nvSpPr>
            <p:cNvPr id="24" name="TextovéPole 23"/>
            <p:cNvSpPr txBox="1"/>
            <p:nvPr/>
          </p:nvSpPr>
          <p:spPr>
            <a:xfrm>
              <a:off x="3857620" y="2428868"/>
              <a:ext cx="63511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2</a:t>
              </a:r>
              <a:endParaRPr lang="cs-CZ" sz="1100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124279" y="909896"/>
            <a:ext cx="800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SPOJ: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81 0.01505 0.00834 0.03195 0.0158 0.0419 C 0.01823 0.05139 0.02327 0.05834 0.03004 0.06273 C 0.03525 0.07384 0.02969 0.06482 0.03716 0.07037 C 0.04584 0.07709 0.05139 0.08496 0.06146 0.0875 C 0.07032 0.0956 0.08091 0.1007 0.09011 0.10857 C 0.09636 0.11389 0.10174 0.11991 0.10851 0.12384 C 0.11893 0.13009 0.13004 0.13334 0.14011 0.14097 C 0.14671 0.14607 0.15348 0.15093 0.16007 0.15602 C 0.16771 0.16204 0.17292 0.16852 0.18143 0.1713 C 0.18768 0.17963 0.19566 0.18542 0.20296 0.19236 C 0.20782 0.19699 0.21077 0.20509 0.2158 0.20949 C 0.22466 0.21736 0.23212 0.22778 0.2415 0.23426 C 0.24549 0.24213 0.25191 0.24746 0.25573 0.25509 C 0.25851 0.26088 0.26059 0.26736 0.26424 0.27222 C 0.26667 0.27547 0.27153 0.28172 0.27153 0.28172 C 0.27605 0.29422 0.28316 0.30509 0.28716 0.31806 C 0.2908 0.33009 0.28837 0.325 0.29428 0.33334 C 0.29584 0.34167 0.29896 0.34954 0.30434 0.35417 C 0.3073 0.36412 0.31164 0.37477 0.31858 0.38079 C 0.32275 0.39422 0.33125 0.40139 0.33716 0.4132 C 0.33976 0.42408 0.35417 0.4375 0.36007 0.44375 C 0.37049 0.45463 0.38039 0.46644 0.3915 0.47616 C 0.39375 0.47824 0.39497 0.48195 0.39723 0.4838 C 0.40018 0.48634 0.404 0.48704 0.40712 0.48935 C 0.41164 0.49283 0.41563 0.49699 0.41997 0.50093 C 0.4283 0.50857 0.43473 0.51759 0.44428 0.52176 C 0.44566 0.52315 0.44705 0.52477 0.44862 0.5257 C 0.45035 0.52662 0.45261 0.52616 0.45434 0.52755 C 0.45608 0.52894 0.45695 0.53172 0.45851 0.53334 C 0.46337 0.53797 0.47014 0.53935 0.4757 0.54097 C 0.48195 0.54884 0.48872 0.55371 0.49723 0.55602 C 0.50278 0.56389 0.49671 0.55672 0.50434 0.56181 C 0.5099 0.56551 0.51528 0.57338 0.51997 0.57894 C 0.52309 0.58264 0.5257 0.58658 0.52865 0.59051 C 0.53108 0.59375 0.5316 0.59931 0.53438 0.60185 C 0.53941 0.60625 0.55 0.61528 0.55 0.62477 " pathEditMode="relative" ptsTypes="ffffffffffffffffffffffffffffffffffffA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902 -0.00139 -0.0184 -0.00185 -0.02725 -0.00556 C -0.0368 -0.00486 -0.04635 -0.00509 -0.05573 -0.0037 C -0.05868 -0.00324 -0.06441 0 -0.06441 0 C -0.06892 0.00625 -0.07465 0.01042 -0.08003 0.01528 C -0.08281 0.01782 -0.08472 0.02153 -0.08715 0.02477 C -0.0908 0.02963 -0.096 0.03194 -0.1 0.03634 C -0.10555 0.04213 -0.1118 0.05046 -0.11857 0.05347 C -0.11909 0.05532 -0.11927 0.05764 -0.12014 0.05926 C -0.12118 0.06134 -0.1243 0.06481 -0.1243 0.06481 " pathEditMode="relative" ptsTypes="fffffffffA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81 -0.01574 0.00573 -0.01111 0.01719 -0.01713 C 0.02761 -0.03102 0.04167 -0.03241 0.05573 -0.03426 C 0.07223 -0.04305 0.06494 -0.04051 0.07709 -0.04375 C 0.08455 -0.04768 0.08924 -0.04977 0.09723 -0.05139 C 0.12414 -0.0662 0.15261 -0.07338 0.18143 -0.07801 C 0.19549 -0.08032 0.20712 -0.08426 0.22153 -0.08565 C 0.23855 -0.08981 0.22153 -0.08518 0.23855 -0.09143 C 0.24237 -0.09282 0.25 -0.09514 0.25 -0.09514 C 0.25504 -0.09861 0.26042 -0.10416 0.2658 -0.10671 C 0.26945 -0.10833 0.27344 -0.10879 0.27709 -0.11041 C 0.28542 -0.12153 0.27691 -0.11204 0.2915 -0.11991 C 0.29306 -0.12083 0.2941 -0.12291 0.29566 -0.12384 C 0.29792 -0.12546 0.30053 -0.12639 0.30296 -0.12754 C 0.30816 -0.13495 0.31546 -0.13889 0.32153 -0.14467 C 0.33108 -0.1537 0.34167 -0.16273 0.35296 -0.16759 C 0.35921 -0.17407 0.36424 -0.17893 0.36997 -0.18657 C 0.3724 -0.18981 0.37865 -0.19421 0.37865 -0.19421 C 0.38108 -0.19861 0.38282 -0.2037 0.38577 -0.20764 C 0.38959 -0.21273 0.39723 -0.22291 0.39723 -0.22291 C 0.40018 -0.23079 0.40261 -0.23379 0.40712 -0.24004 C 0.40903 -0.24815 0.41268 -0.25301 0.41719 -0.25903 C 0.41962 -0.26944 0.42275 -0.28032 0.42709 -0.28958 C 0.4283 -0.29815 0.42987 -0.30602 0.43143 -0.31435 C 0.42987 -0.32847 0.43247 -0.33079 0.42865 -0.32569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91 0.02291 -0.00607 0.04398 -0.0158 0.06296 C -0.01823 0.07662 -0.02378 0.08541 -0.02864 0.09722 C -0.03107 0.10301 -0.03212 0.10764 -0.03576 0.1125 C -0.03628 0.11504 -0.03628 0.11782 -0.03715 0.12014 C -0.03906 0.12546 -0.04427 0.13518 -0.04427 0.13518 C -0.046 0.14259 -0.05017 0.14884 -0.05434 0.1544 C -0.05798 0.16666 -0.05503 0.16088 -0.06007 0.16759 C -0.06302 0.17153 -0.06857 0.17916 -0.06857 0.17916 C -0.07152 0.19097 -0.06736 0.1794 -0.0743 0.1868 C -0.07552 0.18819 -0.07604 0.19074 -0.07708 0.19236 C -0.08281 0.20092 -0.08871 0.20856 -0.09427 0.21713 C -0.10277 0.23032 -0.11319 0.2419 -0.12135 0.25532 C -0.12812 0.26666 -0.13385 0.2794 -0.14149 0.28958 C -0.14722 0.29722 -0.15434 0.30278 -0.16007 0.31041 C -0.16319 0.31458 -0.16718 0.31898 -0.16996 0.32384 C -0.17534 0.33333 -0.17569 0.33657 -0.18281 0.34282 C -0.18489 0.35069 -0.18923 0.35208 -0.19288 0.3581 C -0.19861 0.36759 -0.20364 0.37708 -0.21284 0.38102 C -0.21649 0.38541 -0.22239 0.39028 -0.22708 0.39236 C -0.23125 0.39791 -0.23593 0.40347 -0.24149 0.40578 C -0.24288 0.40694 -0.24409 0.40856 -0.24566 0.40949 C -0.24705 0.41041 -0.24861 0.41041 -0.25 0.41157 C -0.25573 0.4162 -0.25955 0.42268 -0.2658 0.42662 C -0.27291 0.4368 -0.28229 0.4287 -0.29149 0.4287 " pathEditMode="relative" ptsTypes="ffffffffffffffffffffffffA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extovéPole 58"/>
          <p:cNvSpPr txBox="1"/>
          <p:nvPr/>
        </p:nvSpPr>
        <p:spPr>
          <a:xfrm>
            <a:off x="2928926" y="428604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14612" y="64291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PYL</a:t>
            </a:r>
            <a:endParaRPr lang="cs-CZ" b="1" dirty="0">
              <a:solidFill>
                <a:schemeClr val="accent1">
                  <a:lumMod val="50000"/>
                </a:schemeClr>
              </a:solidFill>
              <a:cs typeface="Arial" pitchFamily="34" charset="0"/>
            </a:endParaRPr>
          </a:p>
        </p:txBody>
      </p:sp>
      <p:pic>
        <p:nvPicPr>
          <p:cNvPr id="2053" name="Picture 5" descr="C:\Users\hampejsova\AppData\Local\Microsoft\Windows\Temporary Internet Files\Content.IE5\NNVOLAUQ\MC9000185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72" y="1071546"/>
            <a:ext cx="1818742" cy="13469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mpejsova\AppData\Local\Microsoft\Windows\Temporary Internet Files\Content.IE5\SWVGZF4S\MC90044170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78" y="857232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tr\AppData\Local\Microsoft\Windows\Temporary Internet Files\Content.IE5\IECZPRKG\MC900438018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9058" y="571480"/>
            <a:ext cx="1440000" cy="1440000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0ZVA10VV\MC900251021[1].wmf"/>
          <p:cNvPicPr>
            <a:picLocks noChangeAspect="1" noChangeArrowheads="1"/>
          </p:cNvPicPr>
          <p:nvPr/>
        </p:nvPicPr>
        <p:blipFill>
          <a:blip r:embed="rId8"/>
          <a:srcRect l="5050" t="3615" r="2020" b="32534"/>
          <a:stretch>
            <a:fillRect/>
          </a:stretch>
        </p:blipFill>
        <p:spPr bwMode="auto">
          <a:xfrm>
            <a:off x="3406529" y="2191276"/>
            <a:ext cx="2214912" cy="850476"/>
          </a:xfrm>
          <a:prstGeom prst="rect">
            <a:avLst/>
          </a:prstGeom>
          <a:noFill/>
        </p:spPr>
      </p:pic>
      <p:pic>
        <p:nvPicPr>
          <p:cNvPr id="1038" name="Picture 14" descr="C:\Users\Petr\AppData\Local\Microsoft\Windows\Temporary Internet Files\Content.IE5\IECZPRKG\MP900430948[1].jpg"/>
          <p:cNvPicPr>
            <a:picLocks noChangeAspect="1" noChangeArrowheads="1"/>
          </p:cNvPicPr>
          <p:nvPr/>
        </p:nvPicPr>
        <p:blipFill>
          <a:blip r:embed="rId9" cstate="print"/>
          <a:srcRect l="17873" t="22422" r="20068" b="20762"/>
          <a:stretch>
            <a:fillRect/>
          </a:stretch>
        </p:blipFill>
        <p:spPr bwMode="auto">
          <a:xfrm>
            <a:off x="1428728" y="4429132"/>
            <a:ext cx="1700985" cy="1764000"/>
          </a:xfrm>
          <a:prstGeom prst="rect">
            <a:avLst/>
          </a:prstGeom>
          <a:noFill/>
        </p:spPr>
      </p:pic>
      <p:pic>
        <p:nvPicPr>
          <p:cNvPr id="1039" name="Picture 15" descr="C:\Users\Petr\AppData\Local\Microsoft\Windows\Temporary Internet Files\Content.IE5\700RZ1RK\MC900027245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143768" y="4572008"/>
            <a:ext cx="1493215" cy="1686154"/>
          </a:xfrm>
          <a:prstGeom prst="rect">
            <a:avLst/>
          </a:prstGeom>
          <a:noFill/>
        </p:spPr>
      </p:pic>
      <p:sp>
        <p:nvSpPr>
          <p:cNvPr id="21" name="Šipka doprava 20"/>
          <p:cNvSpPr>
            <a:spLocks noChangeAspect="1"/>
          </p:cNvSpPr>
          <p:nvPr/>
        </p:nvSpPr>
        <p:spPr>
          <a:xfrm>
            <a:off x="2714612" y="1785926"/>
            <a:ext cx="726793" cy="360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šipka 22"/>
          <p:cNvCxnSpPr/>
          <p:nvPr/>
        </p:nvCxnSpPr>
        <p:spPr>
          <a:xfrm rot="5400000">
            <a:off x="2138579" y="1004637"/>
            <a:ext cx="845114" cy="9789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428596" y="428604"/>
            <a:ext cx="914400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KVĚT</a:t>
            </a:r>
            <a:endParaRPr lang="cs-CZ" b="1" dirty="0"/>
          </a:p>
        </p:txBody>
      </p:sp>
      <p:sp>
        <p:nvSpPr>
          <p:cNvPr id="26" name="Šipka doprava 25"/>
          <p:cNvSpPr>
            <a:spLocks noChangeAspect="1"/>
          </p:cNvSpPr>
          <p:nvPr/>
        </p:nvSpPr>
        <p:spPr>
          <a:xfrm>
            <a:off x="5857884" y="1785926"/>
            <a:ext cx="726793" cy="360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15074" y="500042"/>
            <a:ext cx="914400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PLOD</a:t>
            </a:r>
            <a:endParaRPr lang="cs-CZ" b="1" dirty="0"/>
          </a:p>
        </p:txBody>
      </p:sp>
      <p:sp>
        <p:nvSpPr>
          <p:cNvPr id="28" name="Šipka doprava 27"/>
          <p:cNvSpPr>
            <a:spLocks noChangeAspect="1"/>
          </p:cNvSpPr>
          <p:nvPr/>
        </p:nvSpPr>
        <p:spPr>
          <a:xfrm>
            <a:off x="571472" y="5357826"/>
            <a:ext cx="726793" cy="360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928662" y="3714752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JÁDRA 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(SEMENA)</a:t>
            </a:r>
            <a:endParaRPr lang="cs-CZ" b="1" dirty="0">
              <a:solidFill>
                <a:schemeClr val="accent1">
                  <a:lumMod val="50000"/>
                </a:schemeClr>
              </a:solidFill>
              <a:cs typeface="Arial" pitchFamily="34" charset="0"/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 rot="16200000" flipH="1">
            <a:off x="1321571" y="4393413"/>
            <a:ext cx="857256" cy="78581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8" name="Picture 34" descr="C:\Users\Petr\AppData\Local\Microsoft\Windows\Temporary Internet Files\Content.IE5\700RZ1RK\MC900428203[1].wmf"/>
          <p:cNvPicPr>
            <a:picLocks noChangeAspect="1" noChangeArrowheads="1"/>
          </p:cNvPicPr>
          <p:nvPr/>
        </p:nvPicPr>
        <p:blipFill>
          <a:blip r:embed="rId11"/>
          <a:srcRect l="31731" t="42861"/>
          <a:stretch>
            <a:fillRect/>
          </a:stretch>
        </p:blipFill>
        <p:spPr bwMode="auto">
          <a:xfrm>
            <a:off x="4143372" y="4500570"/>
            <a:ext cx="2139057" cy="1944000"/>
          </a:xfrm>
          <a:prstGeom prst="rect">
            <a:avLst/>
          </a:prstGeom>
          <a:noFill/>
        </p:spPr>
      </p:pic>
      <p:sp>
        <p:nvSpPr>
          <p:cNvPr id="49" name="TextovéPole 48"/>
          <p:cNvSpPr txBox="1"/>
          <p:nvPr/>
        </p:nvSpPr>
        <p:spPr>
          <a:xfrm>
            <a:off x="3500430" y="3857628"/>
            <a:ext cx="3390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PŮDA + VODA + SLUNCE</a:t>
            </a:r>
            <a:endParaRPr lang="cs-CZ" b="1" dirty="0">
              <a:solidFill>
                <a:schemeClr val="accent1">
                  <a:lumMod val="50000"/>
                </a:schemeClr>
              </a:solidFill>
              <a:cs typeface="Arial" pitchFamily="34" charset="0"/>
            </a:endParaRPr>
          </a:p>
        </p:txBody>
      </p:sp>
      <p:sp>
        <p:nvSpPr>
          <p:cNvPr id="53" name="Šipka doprava 52"/>
          <p:cNvSpPr>
            <a:spLocks noChangeAspect="1"/>
          </p:cNvSpPr>
          <p:nvPr/>
        </p:nvSpPr>
        <p:spPr>
          <a:xfrm>
            <a:off x="3214678" y="5357826"/>
            <a:ext cx="726793" cy="360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ipka doprava 53"/>
          <p:cNvSpPr>
            <a:spLocks noChangeAspect="1"/>
          </p:cNvSpPr>
          <p:nvPr/>
        </p:nvSpPr>
        <p:spPr>
          <a:xfrm>
            <a:off x="6429388" y="5357826"/>
            <a:ext cx="726793" cy="360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7429520" y="3714752"/>
            <a:ext cx="1214446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STROM</a:t>
            </a:r>
            <a:endParaRPr lang="cs-CZ" b="1" dirty="0"/>
          </a:p>
        </p:txBody>
      </p:sp>
      <p:cxnSp>
        <p:nvCxnSpPr>
          <p:cNvPr id="56" name="Přímá spojovací šipka 55"/>
          <p:cNvCxnSpPr/>
          <p:nvPr/>
        </p:nvCxnSpPr>
        <p:spPr>
          <a:xfrm rot="5400000">
            <a:off x="4929984" y="4428338"/>
            <a:ext cx="571504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928662" y="3571876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357686" y="3643314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374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8" dur="5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59" grpId="1"/>
      <p:bldP spid="20" grpId="0"/>
      <p:bldP spid="21" grpId="0" animBg="1"/>
      <p:bldP spid="24" grpId="0" animBg="1"/>
      <p:bldP spid="26" grpId="0" animBg="1"/>
      <p:bldP spid="27" grpId="0" animBg="1"/>
      <p:bldP spid="28" grpId="0" animBg="1"/>
      <p:bldP spid="29" grpId="0"/>
      <p:bldP spid="49" grpId="1"/>
      <p:bldP spid="53" grpId="0" animBg="1"/>
      <p:bldP spid="54" grpId="0" animBg="1"/>
      <p:bldP spid="55" grpId="0" animBg="1"/>
      <p:bldP spid="60" grpId="0"/>
      <p:bldP spid="60" grpId="1"/>
      <p:bldP spid="61" grpId="0"/>
      <p:bldP spid="6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mpejsova\AppData\Local\Microsoft\Windows\Temporary Internet Files\Content.IE5\8GHL81DL\MC900122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20" y="404664"/>
            <a:ext cx="1443073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mpejsova\AppData\Local\Microsoft\Windows\Temporary Internet Files\Content.IE5\03Y1KJ13\MC900193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639" y="1754902"/>
            <a:ext cx="1536265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mpejsova\AppData\Local\Microsoft\Windows\Temporary Internet Files\Content.IE5\8GHL81DL\MC9002153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499" y="3194902"/>
            <a:ext cx="1095129" cy="144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mpejsova\AppData\Local\Microsoft\Windows\Temporary Internet Files\Content.IE5\03Y1KJ13\MC90044171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60" y="323862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mpejsova\AppData\Local\Microsoft\Windows\Temporary Internet Files\Content.IE5\OPAJKCM5\MC9002155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35693"/>
            <a:ext cx="856912" cy="57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66992" y="2594224"/>
            <a:ext cx="1152128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OŘEŠÁK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067944" y="4447693"/>
            <a:ext cx="1152128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HRUŠEŇ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444208" y="2713422"/>
            <a:ext cx="1152128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TŘEŠEŇ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62984" y="764704"/>
            <a:ext cx="1152128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DUB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754010" y="1057722"/>
            <a:ext cx="1152128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KAŠTAN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54128" y="5830256"/>
            <a:ext cx="13115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POJMENUJ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28142" y="6199867"/>
            <a:ext cx="3384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SPOJ SE SPRÁVNÝM STROMEM</a:t>
            </a:r>
          </a:p>
        </p:txBody>
      </p:sp>
      <p:pic>
        <p:nvPicPr>
          <p:cNvPr id="1031" name="Picture 7" descr="C:\Users\hampejsova\AppData\Local\Microsoft\Windows\Temporary Internet Files\Content.IE5\OPAJKCM5\MC9003312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157" y="5059927"/>
            <a:ext cx="1110102" cy="100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465978" y="4052416"/>
            <a:ext cx="1440160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841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394 C -0.071 0.03148 -0.15833 0.00949 -0.23559 0.00556 C -0.24444 0.00348 -0.25017 -0.00092 -0.2585 -0.00463 C -0.26406 -0.00694 -0.26996 -0.00787 -0.27569 -0.00926 C -0.27847 -0.01088 -0.28125 -0.01296 -0.2842 -0.01435 C -0.28611 -0.01527 -0.28819 -0.01504 -0.28993 -0.01597 C -0.29114 -0.01689 -0.29166 -0.01875 -0.29288 -0.01944 C -0.29826 -0.02361 -0.30364 -0.02754 -0.30989 -0.02939 C -0.31909 -0.04004 -0.3085 -0.02916 -0.32135 -0.0375 C -0.32257 -0.03842 -0.32309 -0.04027 -0.3243 -0.04097 C -0.33038 -0.04514 -0.33889 -0.05 -0.34566 -0.05254 C -0.35173 -0.06018 -0.36007 -0.06759 -0.36857 -0.07083 C -0.37552 -0.07615 -0.38177 -0.08009 -0.38993 -0.0824 C -0.39548 -0.08889 -0.40278 -0.09027 -0.40989 -0.09398 C -0.42326 -0.10115 -0.43455 -0.11342 -0.44843 -0.11898 C -0.45451 -0.12592 -0.44774 -0.11921 -0.45712 -0.12384 C -0.46406 -0.12731 -0.46458 -0.1287 -0.47274 -0.13055 C -0.48646 -0.14074 -0.50833 -0.13796 -0.52274 -0.13889 C -0.52795 -0.14074 -0.52552 -0.14051 -0.52986 -0.14051 " pathEditMode="relative" rAng="0" ptsTypes="ffffffffffffffffffA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93" y="-58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0116 C -0.0191 -0.00278 -0.01615 -0.00301 -0.03959 -0.00116 C -0.04341 -0.00069 -0.04427 0.00185 -0.04809 0.00301 C -0.05209 0.00417 -0.06007 0.00556 -0.06007 0.00556 C -0.06164 0.00648 -0.0632 0.00741 -0.06476 0.0081 C -0.06598 0.00857 -0.06754 0.00857 -0.06841 0.00949 C -0.07049 0.01157 -0.07153 0.01458 -0.07309 0.01713 C -0.07396 0.01852 -0.07552 0.02107 -0.07552 0.0213 C -0.07882 0.03241 -0.07431 0.01875 -0.07917 0.02778 C -0.07986 0.0287 -0.07969 0.03032 -0.08039 0.03171 C -0.08091 0.0331 -0.08195 0.03426 -0.08264 0.03542 C -0.08403 0.03982 -0.08507 0.04329 -0.0875 0.04722 C -0.08785 0.06065 -0.08785 0.07431 -0.08872 0.08796 C -0.08889 0.09236 -0.09219 0.10093 -0.09219 0.10116 " pathEditMode="relative" rAng="0" ptsTypes="fffffffffffffA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18" y="502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89639E-6 C -0.01597 0.00208 -0.03195 -0.00162 -0.04775 -0.00347 C -0.07049 -0.00578 -0.09358 -0.00763 -0.11684 -0.00902 C -0.1566 -0.01387 -0.18889 -0.02266 -0.23056 -0.02359 C -0.26997 -0.02451 -0.34896 -0.02521 -0.34896 -0.02497 C -0.35104 -0.02567 -0.35295 -0.0259 -0.35504 -0.02613 C -0.35868 -0.02636 -0.36215 -0.02636 -0.3658 -0.02683 C -0.38334 -0.02891 -0.40018 -0.03307 -0.41806 -0.03423 C -0.42674 -0.03469 -0.43542 -0.03469 -0.4441 -0.03515 C -0.45573 -0.037 -0.46736 -0.03769 -0.47952 -0.03816 C -0.48802 -0.0407 -0.51094 -0.04394 -0.52084 -0.04463 C -0.52917 -0.04625 -0.53733 -0.0481 -0.54549 -0.04972 C -0.55139 -0.05273 -0.55834 -0.05527 -0.56563 -0.05689 C -0.56858 -0.05758 -0.57465 -0.05851 -0.57465 -0.05828 C -0.57969 -0.06128 -0.59601 -0.06221 -0.604 -0.0636 C -0.61215 -0.06637 -0.625 -0.0673 -0.63472 -0.06822 C -0.63976 -0.06799 -0.64514 -0.06822 -0.65 -0.06753 C -0.65504 -0.06683 -0.66007 -0.0636 -0.66545 -0.06267 C -0.67031 -0.05897 -0.66806 -0.06013 -0.67153 -0.05851 " pathEditMode="relative" rAng="0" ptsTypes="ffffffffffffffffffA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76" y="-33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0.00093 C -0.00816 -0.00185 -0.01718 0.00254 -0.02361 -0.00533 C -0.02795 -0.01065 -0.03159 -0.02037 -0.03559 -0.02685 C -0.03593 -0.02986 -0.03611 -0.03357 -0.0368 -0.03634 C -0.0375 -0.03912 -0.03889 -0.04121 -0.03941 -0.04352 C -0.0401 -0.04746 -0.0401 -0.05185 -0.04062 -0.05533 C -0.04166 -0.06366 -0.04409 -0.06968 -0.04583 -0.07685 C -0.05069 -0.09653 -0.04583 -0.08588 -0.05121 -0.09584 C -0.05295 -0.10509 -0.0592 -0.11875 -0.06423 -0.12431 C -0.06771 -0.12824 -0.07587 -0.13125 -0.07587 -0.13102 C -0.08333 -0.13079 -0.0908 -0.13079 -0.09809 -0.12917 C -0.10225 -0.12824 -0.10208 -0.12871 -0.10208 -0.12431 " pathEditMode="relative" rAng="0" ptsTypes="fffffffffffA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-634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1.11111E-6 C 0.01876 0.00417 0.08785 0.0088 0.0632 0.01296 C 0.01181 0.02106 -0.08386 0.01435 -0.15313 0.01829 C -0.24775 0.03333 -0.32518 0.05116 -0.4191 0.06667 C -0.43716 0.07523 -0.48421 0.08194 -0.50226 0.09074 C -0.53264 0.10509 -0.5533 0.11574 -0.56823 0.13079 C -0.56285 0.15671 -0.56146 0.18264 -0.55191 0.20833 C -0.54497 0.22592 -0.479 0.25 -0.45244 0.26736 C -0.41754 0.29005 -0.40139 0.31319 -0.33612 0.33426 C -0.34167 0.35463 -0.3375 0.37569 -0.35278 0.3963 C -0.35573 0.39907 -0.37466 0.40139 -0.38594 0.40393 C -0.38872 0.40532 -0.38594 0.40208 -0.38594 0.40139 " pathEditMode="relative" rAng="0" ptsTypes="fffffffffffA">
                                      <p:cBhvr>
                                        <p:cTn id="6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46" y="20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1087 C -0.00659 -0.0067 -0.0125 -0.00508 -0.02048 -0.00624 C -0.04982 -0.00971 -0.07882 -0.01156 -0.10781 -0.01503 C -0.16701 -0.01133 -0.17118 -0.02775 -0.20833 0.01087 C -0.21736 0.03631 -0.22847 0.04996 -0.23871 0.06337 C -0.24479 0.07124 -0.25121 0.07447 -0.25694 0.08881 C -0.26649 0.11379 -0.27343 0.14223 -0.28125 0.17577 C -0.28507 0.19219 -0.28802 0.21 -0.29236 0.22341 C -0.29357 0.22711 -0.29496 0.22965 -0.29652 0.2322 C -0.29843 0.23544 -0.30086 0.23567 -0.3026 0.24052 C -0.30486 0.24723 -0.30677 0.25463 -0.30937 0.25463 " pathEditMode="relative" rAng="0" ptsTypes="ffffffffffA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69" y="102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3" grpId="0"/>
      <p:bldP spid="3" grpId="1"/>
      <p:bldP spid="5" grpId="0"/>
      <p:bldP spid="6" grpId="0" animBg="1"/>
      <p:bldP spid="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Petr\AppData\Local\Microsoft\Windows\Temporary Internet Files\Content.IE5\0ZVA10VV\MC900123343[1].wmf"/>
          <p:cNvPicPr>
            <a:picLocks noChangeAspect="1" noChangeArrowheads="1"/>
          </p:cNvPicPr>
          <p:nvPr/>
        </p:nvPicPr>
        <p:blipFill>
          <a:blip r:embed="rId5"/>
          <a:srcRect l="13718" b="13958"/>
          <a:stretch>
            <a:fillRect/>
          </a:stretch>
        </p:blipFill>
        <p:spPr bwMode="auto">
          <a:xfrm>
            <a:off x="3428992" y="357166"/>
            <a:ext cx="2410386" cy="2137242"/>
          </a:xfrm>
          <a:prstGeom prst="rect">
            <a:avLst/>
          </a:prstGeom>
          <a:noFill/>
        </p:spPr>
      </p:pic>
      <p:pic>
        <p:nvPicPr>
          <p:cNvPr id="5" name="Picture 3" descr="C:\Users\Petr\AppData\Local\Microsoft\Windows\Temporary Internet Files\Content.IE5\0ZVA10VV\MC90001967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3000372"/>
            <a:ext cx="2501988" cy="2160000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700RZ1RK\MC90033131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29256" y="4357694"/>
            <a:ext cx="1812202" cy="1546634"/>
          </a:xfrm>
          <a:prstGeom prst="rect">
            <a:avLst/>
          </a:prstGeom>
          <a:noFill/>
        </p:spPr>
      </p:pic>
      <p:pic>
        <p:nvPicPr>
          <p:cNvPr id="1028" name="Picture 4" descr="C:\Users\Petr\AppData\Local\Microsoft\Windows\Temporary Internet Files\Content.IE5\IECZPRKG\MC90033127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86446" y="2428868"/>
            <a:ext cx="1812202" cy="1661311"/>
          </a:xfrm>
          <a:prstGeom prst="rect">
            <a:avLst/>
          </a:prstGeom>
          <a:noFill/>
        </p:spPr>
      </p:pic>
      <p:pic>
        <p:nvPicPr>
          <p:cNvPr id="1031" name="Picture 7" descr="C:\Users\Petr\AppData\Local\Microsoft\Windows\Temporary Internet Files\Content.IE5\IECZPRKG\MC900193302[1].wmf"/>
          <p:cNvPicPr>
            <a:picLocks noChangeAspect="1" noChangeArrowheads="1"/>
          </p:cNvPicPr>
          <p:nvPr/>
        </p:nvPicPr>
        <p:blipFill>
          <a:blip r:embed="rId9"/>
          <a:srcRect t="40039" r="57026" b="15668"/>
          <a:stretch>
            <a:fillRect/>
          </a:stretch>
        </p:blipFill>
        <p:spPr bwMode="auto">
          <a:xfrm>
            <a:off x="571472" y="357166"/>
            <a:ext cx="2007512" cy="1831846"/>
          </a:xfrm>
          <a:prstGeom prst="rect">
            <a:avLst/>
          </a:prstGeom>
          <a:noFill/>
        </p:spPr>
      </p:pic>
      <p:pic>
        <p:nvPicPr>
          <p:cNvPr id="1032" name="Picture 8" descr="C:\Users\Petr\AppData\Local\Microsoft\Windows\Temporary Internet Files\Content.IE5\0ZVA10VV\MC900053129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429388" y="642918"/>
            <a:ext cx="1369026" cy="1260000"/>
          </a:xfrm>
          <a:prstGeom prst="rect">
            <a:avLst/>
          </a:prstGeom>
          <a:noFill/>
        </p:spPr>
      </p:pic>
      <p:pic>
        <p:nvPicPr>
          <p:cNvPr id="1044" name="Picture 20" descr="C:\Users\Petr\AppData\Local\Microsoft\Windows\Temporary Internet Files\Content.IE5\0ZVA10VV\MC900331275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500430" y="3214686"/>
            <a:ext cx="1804657" cy="1638677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4143372" y="6072206"/>
            <a:ext cx="22461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POJMENUJ STROMY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8596" y="2214554"/>
            <a:ext cx="111600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JAVOR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85786" y="5500702"/>
            <a:ext cx="90000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DUB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143240" y="5214950"/>
            <a:ext cx="144000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358082" y="4929198"/>
            <a:ext cx="118800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KAŠTAN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7572396" y="3429000"/>
            <a:ext cx="90000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AKÁT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286116" y="2357430"/>
            <a:ext cx="111600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BŘÍZA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7358082" y="1785926"/>
            <a:ext cx="90000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LÍPA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1934" y="6072206"/>
            <a:ext cx="33433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KTERÝ STROM NENÍ LISTNATÝ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04999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1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1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1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1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4" grpId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the president of the Czech Republic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71670" y="857232"/>
            <a:ext cx="4320000" cy="4320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071670" y="5143512"/>
            <a:ext cx="63511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4</a:t>
            </a: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357166"/>
            <a:ext cx="12645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CO JE TO?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4348" y="5429264"/>
            <a:ext cx="3357586" cy="500066"/>
          </a:xfrm>
          <a:prstGeom prst="rect">
            <a:avLst/>
          </a:prstGeom>
          <a:solidFill>
            <a:srgbClr val="CC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VLAJKA PREZIDENTA ČR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357166"/>
            <a:ext cx="34906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JAKÝ JE NÁŠ NÁRODNÍ STROM?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8" descr="C:\Users\Petr\AppData\Local\Microsoft\Windows\Temporary Internet Files\Content.IE5\0ZVA10VV\MC90005312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3" y="2786058"/>
            <a:ext cx="1173451" cy="10800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7643834" y="4000504"/>
            <a:ext cx="900000" cy="432000"/>
          </a:xfrm>
          <a:prstGeom prst="rect">
            <a:avLst/>
          </a:prstGeom>
          <a:solidFill>
            <a:srgbClr val="FF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LÍPA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animBg="1"/>
      <p:bldP spid="6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Obr. 1 – 3: autor</a:t>
            </a:r>
          </a:p>
          <a:p>
            <a:pPr>
              <a:buNone/>
            </a:pPr>
            <a:r>
              <a:rPr lang="cs-CZ" sz="1400" dirty="0" smtClean="0"/>
              <a:t>Obr. 4: </a:t>
            </a:r>
            <a:r>
              <a:rPr lang="en-US" sz="1400" dirty="0" err="1" smtClean="0"/>
              <a:t>Soubor:Flag</a:t>
            </a:r>
            <a:r>
              <a:rPr lang="en-US" sz="1400" dirty="0" smtClean="0"/>
              <a:t> of the president of the Czech Republic.svg</a:t>
            </a:r>
            <a:r>
              <a:rPr lang="cs-CZ" sz="1400" dirty="0" smtClean="0"/>
              <a:t>. In: CHE.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26. 3. 2012, 04:33 </a:t>
            </a:r>
            <a:r>
              <a:rPr lang="cs-CZ" sz="1400" dirty="0" smtClean="0">
                <a:cs typeface="Arial" charset="0"/>
              </a:rPr>
              <a:t>[cit. 2012-10-8].  Dostupný jako volné dílo na WWW: </a:t>
            </a:r>
            <a:r>
              <a:rPr lang="cs-CZ" sz="1400" dirty="0" smtClean="0">
                <a:cs typeface="Arial" charset="0"/>
                <a:hlinkClick r:id="rId2"/>
              </a:rPr>
              <a:t>http://cs.wikipedia.org/w/index.php?title=Soubor:Flag_of_the_president_of_the_Czech_Republic.svg&amp;page=1</a:t>
            </a:r>
            <a:endParaRPr lang="cs-CZ" sz="1400" dirty="0" smtClean="0">
              <a:cs typeface="Arial" charset="0"/>
            </a:endParaRPr>
          </a:p>
          <a:p>
            <a:pPr>
              <a:buNone/>
            </a:pPr>
            <a:r>
              <a:rPr lang="cs-CZ" sz="1400" smtClean="0"/>
              <a:t>Ostatní </a:t>
            </a:r>
            <a:r>
              <a:rPr lang="cs-CZ" sz="1400" dirty="0" smtClean="0"/>
              <a:t>obr. : </a:t>
            </a:r>
            <a:r>
              <a:rPr lang="cs-CZ" sz="1400" dirty="0" smtClean="0">
                <a:cs typeface="Arial" charset="0"/>
              </a:rPr>
              <a:t>[cit. 2012-10-8]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r>
              <a:rPr lang="cs-CZ" sz="1400" dirty="0" smtClean="0">
                <a:cs typeface="Arial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521</TotalTime>
  <Words>261</Words>
  <Application>Microsoft Office PowerPoint</Application>
  <PresentationFormat>Předvádění na obrazovce (4:3)</PresentationFormat>
  <Paragraphs>72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Snímek 1</vt:lpstr>
      <vt:lpstr>Anotace</vt:lpstr>
      <vt:lpstr>STROMY</vt:lpstr>
      <vt:lpstr>Snímek 4</vt:lpstr>
      <vt:lpstr>Snímek 5</vt:lpstr>
      <vt:lpstr>Snímek 6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STROMY</dc:title>
  <dc:creator>Hampejsová Ivana</dc:creator>
  <cp:lastModifiedBy>Petr</cp:lastModifiedBy>
  <cp:revision>71</cp:revision>
  <dcterms:created xsi:type="dcterms:W3CDTF">2012-10-29T12:27:49Z</dcterms:created>
  <dcterms:modified xsi:type="dcterms:W3CDTF">2012-12-08T15:32:32Z</dcterms:modified>
</cp:coreProperties>
</file>