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67" r:id="rId3"/>
    <p:sldId id="256" r:id="rId4"/>
    <p:sldId id="266" r:id="rId5"/>
    <p:sldId id="260" r:id="rId6"/>
    <p:sldId id="262" r:id="rId7"/>
    <p:sldId id="263" r:id="rId8"/>
    <p:sldId id="270" r:id="rId9"/>
    <p:sldId id="271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0C1C"/>
    <a:srgbClr val="B00000"/>
    <a:srgbClr val="F60000"/>
    <a:srgbClr val="C9FF2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66" d="100"/>
          <a:sy n="66" d="100"/>
        </p:scale>
        <p:origin x="-73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B9A2507-D7BA-4F04-B3CF-2845D8C50C6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674E2C7-9DCE-4C26-A318-DE60F6339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FBBDB3-6064-4F2C-A500-BC6D67F935C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C2E9B4-69A7-46FA-BDC4-DE5D8D5BE8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A4FD99-BEC6-49EF-A0EB-D13281206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9EB98-A075-48A0-AEB8-719951B63C0C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7388A-0F36-4AA3-B486-1BE1FA88E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5CF30-39C9-424E-A78E-63E1BCEA78E4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5B6C83-79A0-474C-974F-12C307EBB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2F394-B00F-4109-82CE-BD28468C0939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BF20C8-6B52-4AB6-AF0E-2EA2B8BFD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5D835-4287-4FA1-971F-9087FF4B5147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00C357-861C-4EFB-9334-1F03C46C1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FD0E7-750D-4FAB-8B9C-A71A20B522B6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0E454A-CA38-4E6D-8380-ED6DD8B0F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3B5D3-894C-4A59-A991-13E834A89DC4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4F3A7-822F-405D-9395-B20DCFDA7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72449-D43E-4B2D-B9EA-440679DA72A0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FC3FE8-1CD9-4F9A-85F8-593EEF060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5E2C3-D0C2-4667-90F0-07F874D45886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DE4EB-251C-4688-BCB6-932FD9944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D1524-6E7A-4889-ACF8-6FDC04177A51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EFFE12-EA52-4625-9065-6A1FF7DC4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905F4-E424-4F34-8302-F859BA0CCA08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CA4124-CD30-45D8-B51D-3CEA57AEF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D9353-320A-4DF9-AF5B-A0D7E6EC54C5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A6EE2A-2FDB-48E2-9ED7-62E62CBF5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24DE6F-1453-4810-8223-7EE7B7740842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ct val="20000"/>
        </a:spcBef>
        <a:spcAft>
          <a:spcPct val="0"/>
        </a:spcAft>
        <a:buClr>
          <a:srgbClr val="FF670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909465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956B43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fyzweb.cz/materialy/videopokusy/POKUSY/VYVEVASVAHADLEM/INDEX.HTM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reichl.com/fyzika/exkurze/matfyz/ipage00050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Fyzikální hry a úlohy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M. Vejražková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VY_32_INOVACE_53_Tlak-úlohy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132138" y="1844675"/>
          <a:ext cx="2484437" cy="259556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67576"/>
                <a:gridCol w="467576"/>
                <a:gridCol w="496800"/>
                <a:gridCol w="526024"/>
                <a:gridCol w="5260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a)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b)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c)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d)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1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3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5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15411" name="TextovéPole 6"/>
          <p:cNvSpPr txBox="1">
            <a:spLocks noChangeArrowheads="1"/>
          </p:cNvSpPr>
          <p:nvPr/>
        </p:nvSpPr>
        <p:spPr bwMode="auto">
          <a:xfrm>
            <a:off x="827088" y="981075"/>
            <a:ext cx="6337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Vyber správné políčko s odpovědí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8313" y="765175"/>
            <a:ext cx="7488237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B40C1C"/>
                </a:solidFill>
                <a:latin typeface="+mn-lt"/>
                <a:cs typeface="+mn-cs"/>
              </a:rPr>
              <a:t>1. </a:t>
            </a:r>
            <a:r>
              <a:rPr lang="cs-CZ" sz="2400" b="1" dirty="0">
                <a:latin typeface="+mn-lt"/>
                <a:cs typeface="+mn-cs"/>
              </a:rPr>
              <a:t>Kapaliny </a:t>
            </a:r>
            <a:r>
              <a:rPr lang="cs-CZ" sz="2400" b="1" dirty="0">
                <a:latin typeface="+mn-lt"/>
                <a:cs typeface="+mn-cs"/>
              </a:rPr>
              <a:t>mají vlastnosti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350" y="1484313"/>
            <a:ext cx="4681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stálý objem, stlačitelnost                                                                  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619250" y="1916113"/>
            <a:ext cx="34575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stálý tvar a jsou nestlačiteln</a:t>
            </a:r>
            <a:r>
              <a:rPr lang="cs-CZ"/>
              <a:t>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835150" y="2276475"/>
            <a:ext cx="4032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nemají stálý tvar a jsou nestlačiteln</a:t>
            </a:r>
            <a:r>
              <a:rPr lang="cs-CZ"/>
              <a:t>é</a:t>
            </a:r>
          </a:p>
        </p:txBody>
      </p:sp>
      <p:pic>
        <p:nvPicPr>
          <p:cNvPr id="1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133600"/>
            <a:ext cx="27305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 flipH="1">
            <a:off x="4356100" y="1196975"/>
            <a:ext cx="287338" cy="7699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6825" y="1557338"/>
            <a:ext cx="431800" cy="7683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051050" y="2708275"/>
            <a:ext cx="4572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nemají stálý objem a jsou nestlačiteln</a:t>
            </a:r>
            <a:r>
              <a:rPr lang="cs-CZ"/>
              <a:t>é</a:t>
            </a:r>
          </a:p>
        </p:txBody>
      </p:sp>
      <p:sp>
        <p:nvSpPr>
          <p:cNvPr id="15" name="Obdélník 14"/>
          <p:cNvSpPr/>
          <p:nvPr/>
        </p:nvSpPr>
        <p:spPr>
          <a:xfrm flipH="1">
            <a:off x="6300788" y="2565400"/>
            <a:ext cx="358775" cy="7683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pic>
        <p:nvPicPr>
          <p:cNvPr id="17419" name="Picture 2" descr="C:\Users\Monika\AppData\Local\Microsoft\Windows\Temporary Internet Files\Content.IE5\CJ3AK4W8\MC90044175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29100" y="3760788"/>
            <a:ext cx="1938338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8313" y="765175"/>
            <a:ext cx="7488237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B40C1C"/>
                </a:solidFill>
                <a:latin typeface="+mn-lt"/>
                <a:cs typeface="+mn-cs"/>
              </a:rPr>
              <a:t>2</a:t>
            </a:r>
            <a:r>
              <a:rPr lang="cs-CZ" sz="2400" b="1" dirty="0">
                <a:latin typeface="+mn-lt"/>
                <a:cs typeface="+mn-cs"/>
              </a:rPr>
              <a:t> . Plyny mají </a:t>
            </a:r>
            <a:r>
              <a:rPr lang="cs-CZ" sz="2400" b="1" dirty="0">
                <a:latin typeface="+mn-lt"/>
                <a:cs typeface="+mn-cs"/>
              </a:rPr>
              <a:t>vlastnosti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350" y="1484313"/>
            <a:ext cx="4681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stálý objem, stlačitelnost                                                                  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619250" y="1916113"/>
            <a:ext cx="34575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stálý tvar a jsou nestlačiteln</a:t>
            </a:r>
            <a:r>
              <a:rPr lang="cs-CZ"/>
              <a:t>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124075" y="2852738"/>
            <a:ext cx="4032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nemají stálý tvar a jsou stlačiteln</a:t>
            </a:r>
            <a:r>
              <a:rPr lang="cs-CZ"/>
              <a:t>é</a:t>
            </a:r>
          </a:p>
        </p:txBody>
      </p:sp>
      <p:pic>
        <p:nvPicPr>
          <p:cNvPr id="1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2708275"/>
            <a:ext cx="2714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 flipH="1">
            <a:off x="4356100" y="1196975"/>
            <a:ext cx="287338" cy="7699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6825" y="1557338"/>
            <a:ext cx="431800" cy="7683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763713" y="234950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nemají stálý objem a jsou nestlačiteln</a:t>
            </a:r>
            <a:r>
              <a:rPr lang="cs-CZ"/>
              <a:t>é</a:t>
            </a:r>
          </a:p>
        </p:txBody>
      </p:sp>
      <p:sp>
        <p:nvSpPr>
          <p:cNvPr id="15" name="Obdélník 14"/>
          <p:cNvSpPr/>
          <p:nvPr/>
        </p:nvSpPr>
        <p:spPr>
          <a:xfrm flipH="1">
            <a:off x="5867400" y="2133600"/>
            <a:ext cx="360363" cy="7683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pic>
        <p:nvPicPr>
          <p:cNvPr id="18443" name="Picture 2" descr="C:\Users\Monika\AppData\Local\Microsoft\Windows\Temporary Internet Files\Content.IE5\4QWHL7KA\MC9003052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2781300"/>
            <a:ext cx="863600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468313" y="549275"/>
            <a:ext cx="7488237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3.  </a:t>
            </a:r>
            <a:r>
              <a:rPr lang="cs-CZ">
                <a:latin typeface="Calibri" pitchFamily="34" charset="0"/>
              </a:rPr>
              <a:t>Ve které zkumavce je u dna větší tlak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627313" y="4941888"/>
            <a:ext cx="6492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19475" y="4941888"/>
            <a:ext cx="647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211638" y="494188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708400" y="4724400"/>
            <a:ext cx="539750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00563" y="4724400"/>
            <a:ext cx="539750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pic>
        <p:nvPicPr>
          <p:cNvPr id="16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4868863"/>
            <a:ext cx="2714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5" name="Rectangle 12"/>
          <p:cNvSpPr>
            <a:spLocks noChangeArrowheads="1"/>
          </p:cNvSpPr>
          <p:nvPr/>
        </p:nvSpPr>
        <p:spPr bwMode="auto">
          <a:xfrm>
            <a:off x="1331913" y="3810000"/>
            <a:ext cx="56165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600">
              <a:cs typeface="Times New Roman" pitchFamily="18" charset="0"/>
            </a:endParaRPr>
          </a:p>
          <a:p>
            <a:r>
              <a:rPr lang="cs-CZ" sz="1600">
                <a:cs typeface="Times New Roman" pitchFamily="18" charset="0"/>
              </a:rPr>
              <a:t>Hustota            rtuť        voda        etanol     olej</a:t>
            </a:r>
            <a:endParaRPr lang="cs-CZ" sz="1600"/>
          </a:p>
          <a:p>
            <a:pPr eaLnBrk="0" hangingPunct="0"/>
            <a:r>
              <a:rPr lang="cs-CZ" sz="1600">
                <a:cs typeface="Times New Roman" pitchFamily="18" charset="0"/>
              </a:rPr>
              <a:t>                      </a:t>
            </a:r>
          </a:p>
          <a:p>
            <a:pPr eaLnBrk="0" hangingPunct="0"/>
            <a:r>
              <a:rPr lang="cs-CZ" sz="1600">
                <a:cs typeface="Times New Roman" pitchFamily="18" charset="0"/>
              </a:rPr>
              <a:t>                        3500   1000       789       650</a:t>
            </a:r>
            <a:endParaRPr lang="cs-CZ" sz="1600"/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4932363" y="4941888"/>
            <a:ext cx="576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</a:t>
            </a:r>
          </a:p>
        </p:txBody>
      </p:sp>
      <p:sp>
        <p:nvSpPr>
          <p:cNvPr id="27" name="Obdélník 26"/>
          <p:cNvSpPr/>
          <p:nvPr/>
        </p:nvSpPr>
        <p:spPr>
          <a:xfrm flipH="1">
            <a:off x="5292725" y="4724400"/>
            <a:ext cx="358775" cy="7699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pic>
        <p:nvPicPr>
          <p:cNvPr id="19468" name="Picture 1" descr="C:\Users\Monika\AppData\Local\Microsoft\Windows\Temporary Internet Files\Content.IE5\MGODX89L\MC900441715[1].png"/>
          <p:cNvPicPr>
            <a:picLocks noChangeAspect="1" noChangeArrowheads="1"/>
          </p:cNvPicPr>
          <p:nvPr/>
        </p:nvPicPr>
        <p:blipFill>
          <a:blip r:embed="rId3"/>
          <a:srcRect r="61816"/>
          <a:stretch>
            <a:fillRect/>
          </a:stretch>
        </p:blipFill>
        <p:spPr bwMode="auto">
          <a:xfrm>
            <a:off x="2484438" y="1125538"/>
            <a:ext cx="1046162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2" descr="C:\Users\Monika\AppData\Local\Microsoft\Windows\Temporary Internet Files\Content.IE5\MGODX89L\MC90044171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2138" y="1125538"/>
            <a:ext cx="298132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echovka 34"/>
          <p:cNvSpPr/>
          <p:nvPr/>
        </p:nvSpPr>
        <p:spPr>
          <a:xfrm rot="5400000">
            <a:off x="1871663" y="3176588"/>
            <a:ext cx="936625" cy="2016125"/>
          </a:xfrm>
          <a:prstGeom prst="can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468313" y="765175"/>
            <a:ext cx="79914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4. </a:t>
            </a:r>
            <a:r>
              <a:rPr lang="cs-CZ">
                <a:latin typeface="Calibri" pitchFamily="34" charset="0"/>
              </a:rPr>
              <a:t>Válec je naplněný vodou a uzavřený pístem</a:t>
            </a:r>
            <a:r>
              <a:rPr lang="cs-CZ"/>
              <a:t>,</a:t>
            </a:r>
            <a:r>
              <a:rPr lang="cs-CZ">
                <a:latin typeface="Calibri" pitchFamily="34" charset="0"/>
              </a:rPr>
              <a:t> na</a:t>
            </a:r>
            <a:r>
              <a:rPr lang="cs-CZ"/>
              <a:t> </a:t>
            </a:r>
            <a:r>
              <a:rPr lang="cs-CZ">
                <a:latin typeface="Calibri" pitchFamily="34" charset="0"/>
              </a:rPr>
              <a:t>který působí síla F.     </a:t>
            </a:r>
          </a:p>
          <a:p>
            <a:r>
              <a:rPr lang="cs-CZ">
                <a:latin typeface="Calibri" pitchFamily="34" charset="0"/>
              </a:rPr>
              <a:t>    Porovnej tlak v bodech K, L, M.      </a:t>
            </a:r>
          </a:p>
        </p:txBody>
      </p:sp>
      <p:sp>
        <p:nvSpPr>
          <p:cNvPr id="33" name="Plechovka 32"/>
          <p:cNvSpPr/>
          <p:nvPr/>
        </p:nvSpPr>
        <p:spPr>
          <a:xfrm rot="5400000">
            <a:off x="1511300" y="3463926"/>
            <a:ext cx="936625" cy="1441450"/>
          </a:xfrm>
          <a:prstGeom prst="can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Plechovka 33"/>
          <p:cNvSpPr/>
          <p:nvPr/>
        </p:nvSpPr>
        <p:spPr>
          <a:xfrm rot="5400000">
            <a:off x="2159000" y="3968751"/>
            <a:ext cx="936625" cy="431800"/>
          </a:xfrm>
          <a:prstGeom prst="ca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3348038" y="2205038"/>
            <a:ext cx="33115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tlak je největší v bodě K 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995738" y="3284538"/>
            <a:ext cx="287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tlak je největší v bodě L </a:t>
            </a:r>
          </a:p>
        </p:txBody>
      </p:sp>
      <p:pic>
        <p:nvPicPr>
          <p:cNvPr id="39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3716338"/>
            <a:ext cx="2714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Obdélník 39"/>
          <p:cNvSpPr/>
          <p:nvPr/>
        </p:nvSpPr>
        <p:spPr>
          <a:xfrm>
            <a:off x="6875463" y="3141663"/>
            <a:ext cx="541337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732588" y="1844675"/>
            <a:ext cx="539750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4356100" y="3789363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tlak je všude stejný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6804025" y="2492375"/>
            <a:ext cx="541338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3635375" y="2781300"/>
            <a:ext cx="28813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tlak je největší v bodě M </a:t>
            </a:r>
          </a:p>
        </p:txBody>
      </p:sp>
      <p:sp>
        <p:nvSpPr>
          <p:cNvPr id="20494" name="TextovéPole 31"/>
          <p:cNvSpPr txBox="1">
            <a:spLocks noChangeArrowheads="1"/>
          </p:cNvSpPr>
          <p:nvPr/>
        </p:nvSpPr>
        <p:spPr bwMode="auto">
          <a:xfrm>
            <a:off x="1116013" y="4941888"/>
            <a:ext cx="4318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K</a:t>
            </a:r>
          </a:p>
        </p:txBody>
      </p:sp>
      <p:sp>
        <p:nvSpPr>
          <p:cNvPr id="20495" name="TextovéPole 46"/>
          <p:cNvSpPr txBox="1">
            <a:spLocks noChangeArrowheads="1"/>
          </p:cNvSpPr>
          <p:nvPr/>
        </p:nvSpPr>
        <p:spPr bwMode="auto">
          <a:xfrm>
            <a:off x="1619250" y="5229225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L</a:t>
            </a:r>
          </a:p>
        </p:txBody>
      </p:sp>
      <p:sp>
        <p:nvSpPr>
          <p:cNvPr id="20496" name="TextovéPole 47"/>
          <p:cNvSpPr txBox="1">
            <a:spLocks noChangeArrowheads="1"/>
          </p:cNvSpPr>
          <p:nvPr/>
        </p:nvSpPr>
        <p:spPr bwMode="auto">
          <a:xfrm>
            <a:off x="1979613" y="5589588"/>
            <a:ext cx="431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M</a:t>
            </a:r>
          </a:p>
        </p:txBody>
      </p:sp>
      <p:cxnSp>
        <p:nvCxnSpPr>
          <p:cNvPr id="58" name="Přímá spojnice 57"/>
          <p:cNvCxnSpPr/>
          <p:nvPr/>
        </p:nvCxnSpPr>
        <p:spPr>
          <a:xfrm flipV="1">
            <a:off x="1403350" y="4149725"/>
            <a:ext cx="0" cy="755650"/>
          </a:xfrm>
          <a:prstGeom prst="line">
            <a:avLst/>
          </a:prstGeom>
          <a:ln w="19050">
            <a:solidFill>
              <a:schemeClr val="tx2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1763713" y="4221163"/>
            <a:ext cx="0" cy="863600"/>
          </a:xfrm>
          <a:prstGeom prst="line">
            <a:avLst/>
          </a:prstGeom>
          <a:ln w="19050">
            <a:solidFill>
              <a:schemeClr val="tx2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2268538" y="4365625"/>
            <a:ext cx="0" cy="1079500"/>
          </a:xfrm>
          <a:prstGeom prst="line">
            <a:avLst/>
          </a:prstGeom>
          <a:ln w="19050">
            <a:solidFill>
              <a:schemeClr val="tx2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6" name="Přímá spojnice se šipkou 4095"/>
          <p:cNvCxnSpPr/>
          <p:nvPr/>
        </p:nvCxnSpPr>
        <p:spPr>
          <a:xfrm flipH="1">
            <a:off x="2771775" y="4221163"/>
            <a:ext cx="1152525" cy="0"/>
          </a:xfrm>
          <a:prstGeom prst="straightConnector1">
            <a:avLst/>
          </a:prstGeom>
          <a:ln w="571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TextovéPole 4"/>
          <p:cNvSpPr txBox="1">
            <a:spLocks noChangeArrowheads="1"/>
          </p:cNvSpPr>
          <p:nvPr/>
        </p:nvSpPr>
        <p:spPr bwMode="auto">
          <a:xfrm>
            <a:off x="323850" y="692150"/>
            <a:ext cx="7993063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5. </a:t>
            </a:r>
            <a:r>
              <a:rPr lang="cs-CZ">
                <a:latin typeface="Calibri" pitchFamily="34" charset="0"/>
              </a:rPr>
              <a:t>V hydraulickém lisu působí na malý píst o obsahu 5cm</a:t>
            </a:r>
            <a:r>
              <a:rPr lang="cs-CZ" baseline="30000">
                <a:latin typeface="Calibri" pitchFamily="34" charset="0"/>
              </a:rPr>
              <a:t>2  </a:t>
            </a:r>
            <a:r>
              <a:rPr lang="cs-CZ">
                <a:latin typeface="Calibri" pitchFamily="34" charset="0"/>
              </a:rPr>
              <a:t>síla10 N . Jak velkou s</a:t>
            </a:r>
            <a:r>
              <a:rPr lang="cs-CZ"/>
              <a:t>i</a:t>
            </a:r>
            <a:r>
              <a:rPr lang="cs-CZ">
                <a:latin typeface="Calibri" pitchFamily="34" charset="0"/>
              </a:rPr>
              <a:t>lou je zvedán píst o obsahu 500 cm</a:t>
            </a:r>
            <a:r>
              <a:rPr lang="cs-CZ" baseline="30000">
                <a:latin typeface="Calibri" pitchFamily="34" charset="0"/>
              </a:rPr>
              <a:t>2</a:t>
            </a:r>
            <a:r>
              <a:rPr lang="cs-CZ">
                <a:latin typeface="Calibri" pitchFamily="34" charset="0"/>
              </a:rPr>
              <a:t>?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716463" y="2276475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1000 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859338" y="2781300"/>
            <a:ext cx="12969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500 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932363" y="3357563"/>
            <a:ext cx="1223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100 N</a:t>
            </a: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2133600"/>
            <a:ext cx="27305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6300788" y="2708275"/>
            <a:ext cx="539750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7763" y="1484313"/>
            <a:ext cx="541337" cy="7699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427538" y="1700213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5000 N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300788" y="3357563"/>
            <a:ext cx="539750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1187450" y="4221163"/>
            <a:ext cx="576263" cy="100806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Plechovka 21"/>
          <p:cNvSpPr/>
          <p:nvPr/>
        </p:nvSpPr>
        <p:spPr>
          <a:xfrm>
            <a:off x="2268538" y="4292600"/>
            <a:ext cx="2447925" cy="1008063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Plechovka 9"/>
          <p:cNvSpPr/>
          <p:nvPr/>
        </p:nvSpPr>
        <p:spPr>
          <a:xfrm>
            <a:off x="2268538" y="4076700"/>
            <a:ext cx="2447925" cy="504825"/>
          </a:xfrm>
          <a:prstGeom prst="can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Plechovka 25"/>
          <p:cNvSpPr/>
          <p:nvPr/>
        </p:nvSpPr>
        <p:spPr>
          <a:xfrm>
            <a:off x="1187450" y="4076700"/>
            <a:ext cx="576263" cy="288925"/>
          </a:xfrm>
          <a:prstGeom prst="can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Plechovka 20"/>
          <p:cNvSpPr/>
          <p:nvPr/>
        </p:nvSpPr>
        <p:spPr>
          <a:xfrm rot="16390863">
            <a:off x="1948657" y="4777581"/>
            <a:ext cx="144462" cy="650875"/>
          </a:xfrm>
          <a:prstGeom prst="can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1520" name="Picture 6" descr="C:\Users\Monika\AppData\Local\Microsoft\Windows\Temporary Internet Files\Content.IE5\O28Z2FBH\MC90043709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2852738"/>
            <a:ext cx="19208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200" y="-2605088"/>
            <a:ext cx="46038" cy="47625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TextovéPole 4"/>
          <p:cNvSpPr txBox="1">
            <a:spLocks noChangeArrowheads="1"/>
          </p:cNvSpPr>
          <p:nvPr/>
        </p:nvSpPr>
        <p:spPr bwMode="auto">
          <a:xfrm>
            <a:off x="323850" y="692150"/>
            <a:ext cx="7993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5. </a:t>
            </a:r>
            <a:r>
              <a:rPr lang="cs-CZ"/>
              <a:t>H</a:t>
            </a:r>
            <a:r>
              <a:rPr lang="cs-CZ">
                <a:latin typeface="Calibri" pitchFamily="34" charset="0"/>
              </a:rPr>
              <a:t>ydrostatický tlak   ve vodě závisí na: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76825" y="3644900"/>
            <a:ext cx="1366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c) hloubce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932363" y="3068638"/>
            <a:ext cx="1295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b) ploše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219700" y="4149725"/>
            <a:ext cx="1223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d) hustotě</a:t>
            </a: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3500438"/>
            <a:ext cx="2714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6300788" y="2708275"/>
            <a:ext cx="539750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7763" y="2060575"/>
            <a:ext cx="541337" cy="7699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859338" y="2349500"/>
            <a:ext cx="18002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a) objemu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588125" y="3933825"/>
            <a:ext cx="541338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  <a:cs typeface="+mn-cs"/>
              </a:rPr>
              <a:t>X</a:t>
            </a:r>
            <a:endParaRPr lang="cs-CZ" sz="4400" b="1" dirty="0">
              <a:solidFill>
                <a:srgbClr val="002060"/>
              </a:solidFill>
              <a:latin typeface="+mn-lt"/>
              <a:cs typeface="+mn-cs"/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1403350" y="3357563"/>
            <a:ext cx="936625" cy="2016125"/>
          </a:xfrm>
          <a:prstGeom prst="can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Plechovka 32"/>
          <p:cNvSpPr/>
          <p:nvPr/>
        </p:nvSpPr>
        <p:spPr>
          <a:xfrm>
            <a:off x="1403350" y="2565400"/>
            <a:ext cx="936625" cy="2816225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132138" y="1844675"/>
          <a:ext cx="2484437" cy="259556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67576"/>
                <a:gridCol w="467576"/>
                <a:gridCol w="496800"/>
                <a:gridCol w="526024"/>
                <a:gridCol w="52602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Ě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23603" name="TextovéPole 6"/>
          <p:cNvSpPr txBox="1">
            <a:spLocks noChangeArrowheads="1"/>
          </p:cNvSpPr>
          <p:nvPr/>
        </p:nvSpPr>
        <p:spPr bwMode="auto">
          <a:xfrm>
            <a:off x="827088" y="981075"/>
            <a:ext cx="6337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Řešení :</a:t>
            </a:r>
          </a:p>
        </p:txBody>
      </p:sp>
      <p:sp>
        <p:nvSpPr>
          <p:cNvPr id="23604" name="TextovéPole 1"/>
          <p:cNvSpPr txBox="1">
            <a:spLocks noChangeArrowheads="1"/>
          </p:cNvSpPr>
          <p:nvPr/>
        </p:nvSpPr>
        <p:spPr bwMode="auto">
          <a:xfrm>
            <a:off x="3924300" y="5229225"/>
            <a:ext cx="925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VÝVĚVA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://fyzweb.cz/materialy/videopokusy/POKUSY/VYVEVASVAHADLEM/vyvevasvahadlem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1628775"/>
            <a:ext cx="4049713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1"/>
          <p:cNvSpPr>
            <a:spLocks noChangeArrowheads="1"/>
          </p:cNvSpPr>
          <p:nvPr/>
        </p:nvSpPr>
        <p:spPr bwMode="auto">
          <a:xfrm>
            <a:off x="684213" y="1582738"/>
            <a:ext cx="75596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Zdroj obrázků – galerie Office</a:t>
            </a:r>
            <a:r>
              <a:rPr lang="cs-CZ"/>
              <a:t> </a:t>
            </a:r>
            <a:r>
              <a:rPr lang="cs-CZ">
                <a:latin typeface="Calibri" pitchFamily="34" charset="0"/>
              </a:rPr>
              <a:t> Microsoft</a:t>
            </a:r>
          </a:p>
          <a:p>
            <a:r>
              <a:rPr lang="cs-CZ">
                <a:latin typeface="Calibri" pitchFamily="34" charset="0"/>
                <a:hlinkClick r:id="rId2"/>
              </a:rPr>
              <a:t>http://www.jreichl.com/fyzika/exkurze/matfyz/ipage00050.htm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Vytvořeno jako DUM do předmětu fyzika na Základní  škole a Mateřské škole </a:t>
            </a:r>
            <a:r>
              <a:rPr lang="en-GB">
                <a:latin typeface="Calibri" pitchFamily="34" charset="0"/>
              </a:rPr>
              <a:t>17.listopadu 1325, příspěvková </a:t>
            </a:r>
            <a:r>
              <a:rPr lang="cs-CZ">
                <a:latin typeface="Calibri" pitchFamily="34" charset="0"/>
              </a:rPr>
              <a:t> </a:t>
            </a:r>
            <a:r>
              <a:rPr lang="en-GB">
                <a:latin typeface="Calibri" pitchFamily="34" charset="0"/>
              </a:rPr>
              <a:t>organizace</a:t>
            </a:r>
            <a:r>
              <a:rPr lang="cs-CZ">
                <a:latin typeface="Calibri" pitchFamily="34" charset="0"/>
              </a:rPr>
              <a:t> , Mladá Boleslav pro  devátý ročník základní školy.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Materiál slouží k doplnění a procvičení učiva tlak.</a:t>
            </a:r>
          </a:p>
          <a:p>
            <a:r>
              <a:rPr lang="cs-CZ">
                <a:latin typeface="Calibri" pitchFamily="34" charset="0"/>
              </a:rPr>
              <a:t>Materiál doporučuji prezentovat pomocí dataprojektoru.</a:t>
            </a:r>
          </a:p>
          <a:p>
            <a:r>
              <a:rPr lang="cs-CZ">
                <a:latin typeface="Calibri" pitchFamily="34" charset="0"/>
              </a:rPr>
              <a:t>Materiál byl vytvořen a pilotován ve I. pololetí školního roku 2012/2013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431</TotalTime>
  <Words>356</Words>
  <Application>Microsoft Office PowerPoint</Application>
  <PresentationFormat>On-screen Show (4:3)</PresentationFormat>
  <Paragraphs>150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Calibri</vt:lpstr>
      <vt:lpstr>Arial</vt:lpstr>
      <vt:lpstr>Cambria</vt:lpstr>
      <vt:lpstr>Bradley Hand ITC</vt:lpstr>
      <vt:lpstr>Times New Roman</vt:lpstr>
      <vt:lpstr>Sousedství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42</cp:revision>
  <cp:lastPrinted>2012-10-22T21:53:09Z</cp:lastPrinted>
  <dcterms:created xsi:type="dcterms:W3CDTF">2012-10-04T19:09:17Z</dcterms:created>
  <dcterms:modified xsi:type="dcterms:W3CDTF">2012-12-08T20:23:54Z</dcterms:modified>
</cp:coreProperties>
</file>