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6"/>
  </p:notesMasterIdLst>
  <p:sldIdLst>
    <p:sldId id="346" r:id="rId2"/>
    <p:sldId id="256" r:id="rId3"/>
    <p:sldId id="347" r:id="rId4"/>
    <p:sldId id="349" r:id="rId5"/>
    <p:sldId id="257" r:id="rId6"/>
    <p:sldId id="296" r:id="rId7"/>
    <p:sldId id="260" r:id="rId8"/>
    <p:sldId id="258" r:id="rId9"/>
    <p:sldId id="259" r:id="rId10"/>
    <p:sldId id="265" r:id="rId11"/>
    <p:sldId id="278" r:id="rId12"/>
    <p:sldId id="261" r:id="rId13"/>
    <p:sldId id="266" r:id="rId14"/>
    <p:sldId id="262" r:id="rId15"/>
    <p:sldId id="267" r:id="rId16"/>
    <p:sldId id="263" r:id="rId17"/>
    <p:sldId id="279" r:id="rId18"/>
    <p:sldId id="280" r:id="rId19"/>
    <p:sldId id="281" r:id="rId20"/>
    <p:sldId id="282" r:id="rId21"/>
    <p:sldId id="283" r:id="rId22"/>
    <p:sldId id="322" r:id="rId23"/>
    <p:sldId id="284" r:id="rId24"/>
    <p:sldId id="285" r:id="rId25"/>
    <p:sldId id="286" r:id="rId26"/>
    <p:sldId id="287" r:id="rId27"/>
    <p:sldId id="289" r:id="rId28"/>
    <p:sldId id="295" r:id="rId29"/>
    <p:sldId id="290" r:id="rId30"/>
    <p:sldId id="297" r:id="rId31"/>
    <p:sldId id="348" r:id="rId32"/>
    <p:sldId id="312" r:id="rId33"/>
    <p:sldId id="314" r:id="rId34"/>
    <p:sldId id="315" r:id="rId35"/>
    <p:sldId id="316" r:id="rId36"/>
    <p:sldId id="317" r:id="rId37"/>
    <p:sldId id="318" r:id="rId38"/>
    <p:sldId id="319" r:id="rId39"/>
    <p:sldId id="320" r:id="rId40"/>
    <p:sldId id="313" r:id="rId41"/>
    <p:sldId id="291" r:id="rId42"/>
    <p:sldId id="321" r:id="rId43"/>
    <p:sldId id="264" r:id="rId44"/>
    <p:sldId id="268" r:id="rId45"/>
    <p:sldId id="274" r:id="rId46"/>
    <p:sldId id="288" r:id="rId47"/>
    <p:sldId id="269" r:id="rId48"/>
    <p:sldId id="270" r:id="rId49"/>
    <p:sldId id="271" r:id="rId50"/>
    <p:sldId id="299" r:id="rId51"/>
    <p:sldId id="272" r:id="rId52"/>
    <p:sldId id="273" r:id="rId53"/>
    <p:sldId id="275" r:id="rId54"/>
    <p:sldId id="276" r:id="rId55"/>
    <p:sldId id="277" r:id="rId56"/>
    <p:sldId id="323" r:id="rId57"/>
    <p:sldId id="324" r:id="rId58"/>
    <p:sldId id="331" r:id="rId59"/>
    <p:sldId id="325" r:id="rId60"/>
    <p:sldId id="326" r:id="rId61"/>
    <p:sldId id="327" r:id="rId62"/>
    <p:sldId id="328" r:id="rId63"/>
    <p:sldId id="329" r:id="rId64"/>
    <p:sldId id="333" r:id="rId65"/>
    <p:sldId id="330" r:id="rId66"/>
    <p:sldId id="332" r:id="rId67"/>
    <p:sldId id="334" r:id="rId68"/>
    <p:sldId id="335" r:id="rId69"/>
    <p:sldId id="336" r:id="rId70"/>
    <p:sldId id="337" r:id="rId71"/>
    <p:sldId id="338" r:id="rId72"/>
    <p:sldId id="339" r:id="rId73"/>
    <p:sldId id="340" r:id="rId74"/>
    <p:sldId id="341" r:id="rId75"/>
    <p:sldId id="342" r:id="rId76"/>
    <p:sldId id="292" r:id="rId77"/>
    <p:sldId id="293" r:id="rId78"/>
    <p:sldId id="294" r:id="rId79"/>
    <p:sldId id="345" r:id="rId80"/>
    <p:sldId id="344" r:id="rId81"/>
    <p:sldId id="343" r:id="rId82"/>
    <p:sldId id="350" r:id="rId83"/>
    <p:sldId id="351" r:id="rId84"/>
    <p:sldId id="352" r:id="rId8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tableStyles" Target="tableStyles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04C968-9C62-400B-809B-EA44C257063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5B1D19-3C09-42A2-A152-85A712B8D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396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F83CB55-FC7C-4B18-BD85-5B591F22BDEF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96777E1-A119-48EB-8157-73366653D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upload.wikimedia.org/wikipedia/commons/6/6a/%C4%8Cs._legie_ve_Francii_-_vrha%C4%8Di_ohn%C4%9B.jpg" TargetMode="Externa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VY_32_INOVACE_20_8_ ČESKOSLOVENSKÉ LEGIE ZA PRVNÍ SVĚTOVÉ VÁLKY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4704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egionarsky_odznak_cepic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66284" y="0"/>
            <a:ext cx="6411432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u="sng" dirty="0" smtClean="0">
                <a:solidFill>
                  <a:srgbClr val="FFFF00"/>
                </a:solidFill>
              </a:rPr>
              <a:t>ČESKOSLOVENSKÉ LEGIE</a:t>
            </a:r>
            <a:endParaRPr lang="cs-CZ" sz="6000" b="1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Doplňující prezentace k tématu První světové </a:t>
            </a:r>
            <a:r>
              <a:rPr lang="cs-CZ" dirty="0" smtClean="0"/>
              <a:t>války a </a:t>
            </a:r>
            <a:r>
              <a:rPr lang="cs-CZ" b="1" dirty="0" smtClean="0"/>
              <a:t>vzniku Československé republiky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Charakterizuje Československé legie</a:t>
            </a:r>
          </a:p>
          <a:p>
            <a:r>
              <a:rPr lang="cs-CZ" dirty="0" smtClean="0"/>
              <a:t>Popisuje jejich vznik a vývoj.</a:t>
            </a:r>
          </a:p>
          <a:p>
            <a:r>
              <a:rPr lang="cs-CZ" dirty="0" smtClean="0"/>
              <a:t>Seznamuje s jejich organizací, s bojovým nasazením a jejich vojenským životem.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065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i574.photobucket.com/albums/ss181/methozbbf/czs25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983" y="-12220"/>
            <a:ext cx="6804248" cy="6804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66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lnSpcReduction="10000"/>
          </a:bodyPr>
          <a:lstStyle/>
          <a:p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legie </a:t>
            </a:r>
            <a:r>
              <a:rPr lang="cs-CZ" sz="3100" dirty="0" smtClean="0"/>
              <a:t>je označení používané pro jednotky zahraničního vojenského odboje za první světové války. Tento název vznikl až po válce, za války se používalo souhrnné označení </a:t>
            </a:r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revoluční dobrovolná vojska</a:t>
            </a:r>
            <a:r>
              <a:rPr lang="cs-CZ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100" dirty="0" smtClean="0"/>
              <a:t>(později zahraniční čs. vojska). Základ těchto vojsk začal vznikat již v roce 1914 z dobrovolníků, kteří se hlásili zejména do carské armády v Rusku. Tito dobrovolníci, již byli v hojném počtu z Varšavy a jejího okolí, v Rusku vytvořili legendární „</a:t>
            </a:r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Českou družinu</a:t>
            </a:r>
            <a:r>
              <a:rPr lang="cs-CZ" sz="3100" dirty="0" smtClean="0"/>
              <a:t>“. Jiní dobrovolníci vytvořili ve Francii „</a:t>
            </a:r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Rotu Nazdar</a:t>
            </a:r>
            <a:r>
              <a:rPr lang="cs-CZ" sz="3100" dirty="0" smtClean="0"/>
              <a:t>“.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forumliberec.cz/image/legionari-vysta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0"/>
            <a:ext cx="489654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pamet-legii.webgarden.cz/image/765239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0"/>
            <a:ext cx="6640939" cy="687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u="sng" dirty="0" smtClean="0"/>
              <a:t>Podle místa působení je lze rozdělit: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československé legie v 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Rusku</a:t>
            </a:r>
            <a:r>
              <a:rPr lang="cs-CZ" dirty="0" smtClean="0"/>
              <a:t> </a:t>
            </a:r>
          </a:p>
          <a:p>
            <a:r>
              <a:rPr lang="cs-CZ" dirty="0" smtClean="0"/>
              <a:t>československé legie ve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Francii</a:t>
            </a:r>
            <a:r>
              <a:rPr lang="cs-CZ" dirty="0" smtClean="0"/>
              <a:t> </a:t>
            </a:r>
          </a:p>
          <a:p>
            <a:r>
              <a:rPr lang="cs-CZ" dirty="0" smtClean="0"/>
              <a:t>československé legie v 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Itálii</a:t>
            </a:r>
            <a:r>
              <a:rPr lang="cs-CZ" dirty="0" smtClean="0"/>
              <a:t> </a:t>
            </a:r>
          </a:p>
          <a:p>
            <a:r>
              <a:rPr lang="cs-CZ" dirty="0" smtClean="0"/>
              <a:t>k nim je možné počítat i skupiny v dalších zemích.</a:t>
            </a:r>
          </a:p>
          <a:p>
            <a:r>
              <a:rPr lang="cs-CZ" dirty="0" smtClean="0"/>
              <a:t>Jednotlivé pluky byly číslovány podle místa působení: v 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Rusku od čísla 1</a:t>
            </a:r>
            <a:r>
              <a:rPr lang="cs-CZ" dirty="0" smtClean="0"/>
              <a:t>, ve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Francii od čísla 21 </a:t>
            </a:r>
            <a:r>
              <a:rPr lang="cs-CZ" dirty="0" smtClean="0"/>
              <a:t>a v 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Itálii od čísla 31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Koncem války měly jednotky československých zahraničních vojsk celkem přes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100 000 dobrovolníků </a:t>
            </a:r>
            <a:r>
              <a:rPr lang="cs-CZ" dirty="0" smtClean="0"/>
              <a:t>(bratrů – oficiální označení příslušníka vojska).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Československé legie v Rusku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Byly to dobrovolnické vojenské jednotky na ruském území v letech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1914–1920</a:t>
            </a:r>
            <a:r>
              <a:rPr lang="cs-CZ" dirty="0" smtClean="0"/>
              <a:t>, jejichž základ tvořila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družina</a:t>
            </a:r>
            <a:r>
              <a:rPr lang="cs-CZ" dirty="0" smtClean="0"/>
              <a:t>. Tu tvořili především Češi žijící na území carského Ruska. Jejími veliteli byli Rusové. Družina nikdy nebojovala jako celek. Její části byly většinou využívány k výzvědné činnosti. Družina byla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 února 1916</a:t>
            </a:r>
            <a:r>
              <a:rPr lang="cs-CZ" dirty="0" smtClean="0"/>
              <a:t> přetvořená 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Československý střelecký pluk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a následně (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 května 1916</a:t>
            </a:r>
            <a:r>
              <a:rPr lang="cs-CZ" dirty="0" smtClean="0"/>
              <a:t>) 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Československou střeleckou brigádu</a:t>
            </a:r>
            <a:r>
              <a:rPr lang="cs-CZ" dirty="0" smtClean="0"/>
              <a:t>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 ledna 1919 </a:t>
            </a:r>
            <a:r>
              <a:rPr lang="cs-CZ" dirty="0" smtClean="0"/>
              <a:t>bylo z brigády vytvořeno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vojsko na Rusi</a:t>
            </a:r>
            <a:r>
              <a:rPr lang="cs-CZ" b="1" dirty="0" smtClean="0"/>
              <a:t>,</a:t>
            </a:r>
            <a:r>
              <a:rPr lang="cs-CZ" dirty="0" smtClean="0"/>
              <a:t> které již bylo součástí Československé armády.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vojsko na Rusi tvořily tři divize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d/d7/Legioninfore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cslegie.wz.cz/podklady/legieR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0"/>
            <a:ext cx="6738557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bitvě u Zborova 2. července 1917</a:t>
            </a:r>
            <a:r>
              <a:rPr lang="cs-CZ" dirty="0" smtClean="0"/>
              <a:t>, ve které se československé legie vyznamenaly, zrušila ruská vláda omezení při vytváření československých jednotek a postupně vznikly další jednotky, které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 října 1917 </a:t>
            </a:r>
            <a:r>
              <a:rPr lang="cs-CZ" dirty="0" smtClean="0"/>
              <a:t>vytvořily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Československý sbor v Rusku</a:t>
            </a:r>
            <a:r>
              <a:rPr lang="cs-CZ" dirty="0" smtClean="0"/>
              <a:t>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Koncem roku 1917 bylo v Rusku 38 500 dobrovolníků.</a:t>
            </a:r>
          </a:p>
          <a:p>
            <a:r>
              <a:rPr lang="cs-CZ" dirty="0" smtClean="0"/>
              <a:t>Po uzavření německo-sovětského míru v Brestu Litevském (březen 1918)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opustily československé jednotky Ukrajinu a přes Sibiř se měly přesunout do Francie.</a:t>
            </a:r>
            <a:r>
              <a:rPr lang="cs-CZ" dirty="0" smtClean="0"/>
              <a:t> Při ústupu došlo k bojům u Bachmače, kde společně s Rudými gardami zadní voje zadržovaly velmi rychlý postup německých jednotek. Pod tlakem dalších událostí, které vrcholí Čeljabinským incidentem, došlo k bojům mezi legiemi a bolševiky na Sibiři a v Povolží (např,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u Lipjag</a:t>
            </a:r>
            <a:r>
              <a:rPr lang="cs-CZ" dirty="0" smtClean="0"/>
              <a:t>), které trvaly téměř po celou dobu přesunu do Vladivostoku do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 února 1920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upload.wikimedia.org/wikipedia/commons/b/be/Czech_Troop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46811"/>
            <a:ext cx="9144000" cy="461118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57422" y="571480"/>
            <a:ext cx="43577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legie v Rusku v r. 1918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Vlády spojeneckých států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plánovaly československé legionáře ponechat na Rusi a vytvořit z nich jádro intervenčních sil, které by zasáhly proti bolševismu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smtClean="0"/>
              <a:t>Plynulo to z toho, že Československé legie kontrolovaly velkou část Sibiře – konkrétně oblast okolo jižního Uralu – a byly jedinou dobře organizovanou silou v Rusku. Posily spojenců, které do Vladivostoku dorazily, však byly pouze symbolické a z plánované intervence sešlo.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Následně však vzhledem k vývoji událostí došlo k ústupu legií téměř přes celou zeměkouli (přesněji pokračováním po Transsibiřské magistrále do Vladivostoku, odtud lodí do Ameriky a dále do Evropy) zpět do Československa.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Některé jednotky se plavily jižní cestou (přes Hong-Kong a Singapur do Terstu).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transport z Vladivostoku se uskutečnil 2. září 1920.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upload.wikimedia.org/wikipedia/commons/9/9b/Bolshveki_killed_at_Vladavosta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84663"/>
            <a:ext cx="9144000" cy="547333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57422" y="428604"/>
            <a:ext cx="43065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Ruští bolševici zabití v boji s čs. legiemi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lnSpcReduction="10000"/>
          </a:bodyPr>
          <a:lstStyle/>
          <a:p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konce roku 1918 vstoupilo do československých legií v Rusku kolem 61 000 vojáků</a:t>
            </a:r>
            <a:r>
              <a:rPr lang="cs-CZ" sz="3100" dirty="0" smtClean="0"/>
              <a:t>. 1. února 1919 byly legie reorganizovány. </a:t>
            </a:r>
            <a:r>
              <a:rPr lang="cs-CZ" sz="31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reorganizaci se podílel Milan Rastislav Štefánik</a:t>
            </a:r>
            <a:r>
              <a:rPr lang="cs-CZ" sz="3100" dirty="0" smtClean="0"/>
              <a:t>. Došlo ke zrušení autonomie a komitétů (plukovní a rotná zastupitelstva). </a:t>
            </a:r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vyvrcholilo v ilegální 2. sjezd čs. legií, jehož delegáti byli zatčeni a posláni do Československa.</a:t>
            </a:r>
          </a:p>
          <a:p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Rusku padlo cca 4 112 českých legionářů</a:t>
            </a:r>
            <a:r>
              <a:rPr lang="cs-CZ" sz="3100" dirty="0" smtClean="0"/>
              <a:t>. Ovšem většina zdrojů odhaduje počet padlých mezi 4 – 5 tisíci.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Česká družina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družina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byla za první světové války dobrovolnická jednotka, složená z Čechů, žijících v Rusku a později též z válečných zajatců, předchůdkyně československých legií v Rusku.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srpnu 1914 vznikla Česká družina, kterou           20. srpna schválila vojenská rada</a:t>
            </a:r>
            <a:r>
              <a:rPr lang="cs-CZ" dirty="0" smtClean="0"/>
              <a:t>. V pozadí všeho byla politická činnost československých spolků a jejich snaha projevit loajalitu carovi (Češi na Rusi byli rakouští poddaní a proto jim hrozila internace a deportace na Sibiř).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Cílem bylo, aby Češi nabíraní do ruské armády nebyli rozptýleni po jednotkách, ale tvořili jednu jednotku</a:t>
            </a:r>
            <a:r>
              <a:rPr lang="cs-CZ" dirty="0" smtClean="0"/>
              <a:t>, později zařazenou pod Kyjevský válečný okruh, v síle jednoho praporu o dvou četách (540 dobrovolníků). Té velel podplukovník Lotocký. Později měla 4 roty a velel jí pplk. Sozentovič.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Slavnostní přísaha proběhla 11. října na Sofijském náměstí, 22. října byli Češi posláni na frontu.</a:t>
            </a:r>
          </a:p>
          <a:p>
            <a:r>
              <a:rPr lang="cs-CZ" dirty="0" smtClean="0"/>
              <a:t>Česká družina byla připojena k vojsku generála Dimitrijeva k III. armádě v Haliči. Po přesunu do Radziwilova vyrazila družina k Brodcům, k rakouským hranicím. Ty překročila 27. října 1914.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 8. listopadu, na výročí bitvy na Bílé hoře, vykonal generál Radko Dimitrijev přehlídku České družiny.</a:t>
            </a:r>
            <a:r>
              <a:rPr lang="cs-CZ" dirty="0" smtClean="0"/>
              <a:t>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Postupně se z České družiny stala divizní rozvědka</a:t>
            </a:r>
            <a:r>
              <a:rPr lang="cs-CZ" dirty="0" smtClean="0"/>
              <a:t>. České jednotky prováděly bojový průzkum a sběr „jazyků“. Mimo jiné dělaly i propagandistickou činnost, zaměřenou na slovanské národnosti v rakouských bojových jednotkách.</a:t>
            </a:r>
          </a:p>
          <a:p>
            <a:r>
              <a:rPr lang="cs-CZ" dirty="0" smtClean="0"/>
              <a:t>Do prvních bojů se jednotka zapojila 14. listopadu u Tarnova, 16. listopadu u Biele na Dunajci, 18. listopadu u Radlova.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listopadu následovala srážka s maďarskými husary u Niedziliesky (první bojová akce)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upload.wikimedia.org/wikipedia/commons/6/68/%C4%8Cesk%C3%A1_dru%C5%BE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143504" y="3000372"/>
            <a:ext cx="3934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Pomník České družiny v Medzilaborcích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Sibiřská anabáze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Toto </a:t>
            </a:r>
            <a:r>
              <a:rPr lang="cs-CZ" sz="3600" dirty="0"/>
              <a:t>označení je velmi výstižné pro události začínající </a:t>
            </a:r>
            <a:r>
              <a:rPr lang="cs-CZ" sz="3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ústupovým bojem československých legií z Ukrajiny v březnu 1918 a končící evakuací čs. vojsk z Vladivostoku roku 1920.</a:t>
            </a:r>
            <a: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/>
              <a:t>Následuje výčet událostí, které těžké období anabáze přineslo: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SC00359 -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905457"/>
            <a:ext cx="9144000" cy="504708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72201" y="6192021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března 1918 </a:t>
            </a:r>
            <a:r>
              <a:rPr lang="cs-CZ" dirty="0"/>
              <a:t>- zahájení odevzdávání výzbroje čs. legii v Penze </a:t>
            </a:r>
          </a:p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března 1918</a:t>
            </a:r>
            <a:r>
              <a:rPr lang="cs-CZ" dirty="0"/>
              <a:t> - </a:t>
            </a:r>
            <a:r>
              <a: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"Čeljabinský incident" (vystoupení čs. legií proti sovětské vládě) </a:t>
            </a:r>
          </a:p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 - 26. května 1918 </a:t>
            </a:r>
            <a:r>
              <a:rPr lang="cs-CZ" dirty="0"/>
              <a:t>- </a:t>
            </a:r>
            <a:r>
              <a: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nařízení vrchního velitele Rudé armády Trockého úplně odzbrojit a internovat čs. legie s následnými nečekanými přepadeními našich transportů u Marianovky, Irkutska, Zlatoustě a Krasnojarska </a:t>
            </a:r>
          </a:p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25. - 26. května 1918</a:t>
            </a:r>
            <a:r>
              <a:rPr lang="cs-CZ" dirty="0"/>
              <a:t> - obsazení Mariinska a Novonikolajevska 7. střeleckým plukem </a:t>
            </a:r>
          </a:p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29. května 1918</a:t>
            </a:r>
            <a:r>
              <a:rPr lang="cs-CZ" dirty="0"/>
              <a:t> - dobytí města Syzraně, Samary, Orenburgu a Ufy 1. a 4. střeleckým plukem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240186"/>
          </a:xfrm>
        </p:spPr>
        <p:txBody>
          <a:bodyPr>
            <a:noAutofit/>
          </a:bodyPr>
          <a:lstStyle/>
          <a:p>
            <a:r>
              <a:rPr lang="cs-CZ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června 1918 </a:t>
            </a:r>
            <a:r>
              <a:rPr lang="cs-CZ" sz="2200" dirty="0"/>
              <a:t>- obsazení centra Sibiře - Omska 2. a 6. střeleckým plukem </a:t>
            </a:r>
          </a:p>
          <a:p>
            <a:r>
              <a:rPr lang="cs-CZ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června 1918 </a:t>
            </a:r>
            <a:r>
              <a:rPr lang="cs-CZ" sz="2200" dirty="0"/>
              <a:t>- spojení sibiřské a omské skupiny u stanice Tatarskaja </a:t>
            </a:r>
          </a:p>
          <a:p>
            <a:r>
              <a:rPr lang="cs-CZ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29. června 1918 </a:t>
            </a:r>
            <a:r>
              <a:rPr lang="cs-CZ" sz="2200" dirty="0"/>
              <a:t>- obsazení Vladivostoku pod velením generála Diterichse </a:t>
            </a:r>
          </a:p>
          <a:p>
            <a:r>
              <a:rPr lang="cs-CZ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července 1918 </a:t>
            </a:r>
            <a:r>
              <a:rPr lang="cs-CZ" sz="2200" dirty="0"/>
              <a:t>- dobytí Nikolska Ussurijského 5. a 8. plukem </a:t>
            </a:r>
          </a:p>
          <a:p>
            <a:r>
              <a:rPr lang="cs-CZ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července 1918 </a:t>
            </a:r>
            <a:r>
              <a:rPr lang="cs-CZ" sz="2200" dirty="0"/>
              <a:t>- obsazení velké části sibiřské magistrály od Volhy až po Irkutsk. Spojení všech čs. vojsk, které se nacházely západně od jezera Bajkal. </a:t>
            </a:r>
          </a:p>
          <a:p>
            <a:r>
              <a:rPr lang="cs-CZ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července - 16. srpna 1918 </a:t>
            </a:r>
            <a:r>
              <a:rPr lang="cs-CZ" sz="2200" dirty="0"/>
              <a:t>- dobytí bajkalských tunelů obchvatným manévrem přes pohoří a jezero </a:t>
            </a:r>
          </a:p>
          <a:p>
            <a:r>
              <a:rPr lang="cs-CZ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srpna 1918 </a:t>
            </a:r>
            <a:r>
              <a:rPr lang="cs-CZ" sz="2200" dirty="0"/>
              <a:t>- pozemní a říční operace, kterou je obsazena Kazaň </a:t>
            </a:r>
          </a:p>
          <a:p>
            <a:r>
              <a:rPr lang="cs-CZ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srpna 1918 </a:t>
            </a:r>
            <a:r>
              <a:rPr lang="cs-CZ" sz="2200" dirty="0"/>
              <a:t>- shromáždění 259 legionářských ešalonů ve Vladivostoku, tj. 531 osobních a 10 287 nákladních vagónů </a:t>
            </a:r>
          </a:p>
          <a:p>
            <a:r>
              <a:rPr lang="cs-CZ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 srpna 1918 </a:t>
            </a:r>
            <a:r>
              <a:rPr lang="cs-CZ" sz="2200" dirty="0"/>
              <a:t>- zajetí a umučení velitele Východní skupiny pplk. Ušakova u stanice Posolskaja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096740"/>
          </a:xfrm>
        </p:spPr>
        <p:txBody>
          <a:bodyPr>
            <a:normAutofit fontScale="85000" lnSpcReduction="20000"/>
          </a:bodyPr>
          <a:lstStyle/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září 1918 </a:t>
            </a:r>
            <a:r>
              <a:rPr lang="cs-CZ" sz="3200" dirty="0"/>
              <a:t>- spojení Východní a Vladivostocké skupiny u stanice Olovjannaja </a:t>
            </a:r>
          </a:p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26. října 1918 </a:t>
            </a:r>
            <a:r>
              <a:rPr lang="cs-CZ" sz="3200" dirty="0"/>
              <a:t>- "Aksakovská tragédie" - sebevražda velitele 1. střelecké divize plukovníka Švece na stanici Aksakovo </a:t>
            </a:r>
          </a:p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listopadu 1918 </a:t>
            </a:r>
            <a:r>
              <a:rPr lang="cs-CZ" sz="3200" dirty="0"/>
              <a:t>- příjezd ministra vojenství generála Štefánka </a:t>
            </a:r>
          </a:p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listopadu 1918 </a:t>
            </a:r>
            <a:r>
              <a:rPr lang="cs-CZ" sz="3200" dirty="0"/>
              <a:t>- slavnostní předávání praporů čs. jednotkám 2. střelecké divize </a:t>
            </a:r>
          </a:p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- 30. ledna 1919 </a:t>
            </a:r>
            <a:r>
              <a:rPr lang="cs-CZ" sz="3200" dirty="0"/>
              <a:t>- odevzdání fronty vytvořené ruské protibolševické armádě </a:t>
            </a:r>
          </a:p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února 1919</a:t>
            </a:r>
            <a:r>
              <a:rPr lang="cs-CZ" sz="3200" dirty="0"/>
              <a:t> - vznik 3. střelecké divize v Krasnojarsku </a:t>
            </a:r>
          </a:p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- 15. února 1919 </a:t>
            </a:r>
            <a:r>
              <a:rPr lang="cs-CZ" sz="3200" dirty="0"/>
              <a:t>- obsazení a provádění ochrany stanoveného úseku sibiřské dráhy </a:t>
            </a:r>
          </a:p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května 1919 </a:t>
            </a:r>
            <a:r>
              <a:rPr lang="cs-CZ" sz="3200" dirty="0"/>
              <a:t>- provádění hlubokých pronásledovacích výprav na jih až k řece Maně </a:t>
            </a:r>
          </a:p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 1919 </a:t>
            </a:r>
            <a:r>
              <a:rPr lang="cs-CZ" sz="3200" dirty="0"/>
              <a:t>- potlačení hlavních povstaleckých a diverzantských sil u magistrály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096740"/>
          </a:xfrm>
        </p:spPr>
        <p:txBody>
          <a:bodyPr>
            <a:normAutofit/>
          </a:bodyPr>
          <a:lstStyle/>
          <a:p>
            <a:r>
              <a:rPr lang="cs-CZ" sz="29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říjen 1919 </a:t>
            </a:r>
            <a:r>
              <a:rPr lang="cs-CZ" sz="2900" dirty="0"/>
              <a:t>- </a:t>
            </a:r>
            <a:r>
              <a:rPr lang="cs-CZ" sz="29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zahájení odsunu čs. vojsk do Vladivostoku</a:t>
            </a:r>
            <a:r>
              <a:rPr lang="cs-CZ" sz="2900" dirty="0"/>
              <a:t> (podle direktiv z vlasti) </a:t>
            </a:r>
          </a:p>
          <a:p>
            <a:r>
              <a:rPr lang="cs-CZ" sz="29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listopad 1919 </a:t>
            </a:r>
            <a:r>
              <a:rPr lang="cs-CZ" sz="2900" dirty="0"/>
              <a:t>- kontraverze čs. vojsk s vojskem atamana Semenova </a:t>
            </a:r>
          </a:p>
          <a:p>
            <a:r>
              <a:rPr lang="cs-CZ" sz="29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února 1920 </a:t>
            </a:r>
            <a:r>
              <a:rPr lang="cs-CZ" sz="2900" dirty="0"/>
              <a:t>- podepsání příměří na stanici Kujtunu za podmínek, že po projetí všech čs. vlaků bude předán ruský zlatý poklad Radě lidových komisařů </a:t>
            </a:r>
          </a:p>
          <a:p>
            <a:r>
              <a:rPr lang="cs-CZ" sz="29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března 1920 </a:t>
            </a:r>
            <a:r>
              <a:rPr lang="cs-CZ" sz="2900" dirty="0"/>
              <a:t>- ukončení odjezdu všech legionářských vlaků z Irkutska </a:t>
            </a:r>
          </a:p>
          <a:p>
            <a:r>
              <a:rPr lang="cs-CZ" sz="29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2. září 1920 </a:t>
            </a:r>
            <a:r>
              <a:rPr lang="cs-CZ" sz="2900" dirty="0"/>
              <a:t>- </a:t>
            </a:r>
            <a:r>
              <a:rPr lang="cs-CZ" sz="29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příprava a evakuace československých legií z Vladivostoku domů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EVAKUACE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evakuaci československých legií z Ruska byla vypraveno 40 lodních transportů. Tyto přesunuly celkem 67 730 osob, z toho 56 459 vojáků a 11 271 civilistů.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Lodě s evakuovanými vyplouvaly z Vladivostoku těmito třemi směry: 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kolem Asie, přes Suezský průplav do Terstu 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Tichý oceán, Panamský průplav, Atlantický oceán do Terstu nebo Hamburku 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Tichý oceán, Kanadu, Atlantický oceán do Hamburku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916832"/>
            <a:ext cx="9144001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r>
              <a:rPr lang="cs-CZ" sz="3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transport byl vypraven 15. ledna 1919 s raněnými, poslední pak 2. září 1920 s částí jednotek 3. střelecké divize. </a:t>
            </a:r>
          </a:p>
          <a:p>
            <a:r>
              <a:rPr lang="cs-CZ" sz="3000" dirty="0"/>
              <a:t>Kromě 4 112 padlých legionářů v Rusku několik dalších zemřelo na následky onemocnění ještě v průběhu lodního transportu z Vladivostoku domů. Přitom po šestiletém odloučení od rodin byli již tak blízko domova...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smutné bylo také 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pochovávání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útrapy lodní cesty nepřeživších dětí legionářů do moře - s bíločerveným praporkem a věncem.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85918" y="500042"/>
            <a:ext cx="50699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našich legionářů domů</a:t>
            </a:r>
            <a:endParaRPr lang="cs-CZ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704" y="1632579"/>
            <a:ext cx="9165704" cy="5225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078"/>
            <a:ext cx="9144698" cy="6825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806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5418" y="0"/>
            <a:ext cx="919941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054608"/>
            <a:ext cx="9144000" cy="474878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192021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192021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54736"/>
            <a:ext cx="9144000" cy="57485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417290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14350"/>
            <a:ext cx="9144000" cy="58293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417290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54563" cy="68579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376687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4777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192021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92" y="0"/>
            <a:ext cx="914070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3847" y="332656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32" y="1142984"/>
            <a:ext cx="9144064" cy="457203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192021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http://cslegie.wz.cz/podklady/l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72200" y="332656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9139249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0319" y="260648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Československé legie ve Francii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Byly dobrovolnické jednotky ve Francii v letech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1914–1919</a:t>
            </a:r>
            <a:r>
              <a:rPr lang="cs-CZ" sz="3200" dirty="0" smtClean="0"/>
              <a:t>. V rámci cizinecké legie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vznikla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31. srpna 1914 rota Nazdar!</a:t>
            </a:r>
            <a:r>
              <a:rPr lang="cs-CZ" sz="3200" dirty="0" smtClean="0"/>
              <a:t>.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/>
              <a:t>V roce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1918 vznikla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československá brigáda ve Francii</a:t>
            </a:r>
            <a:r>
              <a:rPr lang="cs-CZ" sz="3200" dirty="0" smtClean="0"/>
              <a:t>,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se na jaře roku 1919 vrátila do Československa</a:t>
            </a:r>
            <a:r>
              <a:rPr lang="cs-CZ" sz="3200" dirty="0" smtClean="0"/>
              <a:t>.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v ní asi 9 600 vojáků</a:t>
            </a:r>
            <a:r>
              <a:rPr lang="cs-CZ" sz="3200" dirty="0" smtClean="0"/>
              <a:t>. Nejznámějším vojenským vystoupením byla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u Terronu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/>
              <a:t>Ve Francii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padlo 650 českých legionářů</a:t>
            </a:r>
            <a:r>
              <a:rPr lang="cs-CZ" sz="3200" dirty="0" smtClean="0"/>
              <a:t>.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upload.wikimedia.org/wikipedia/commons/c/c3/Cs._legie_ve_Franc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214686"/>
            <a:ext cx="9144000" cy="364331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14612" y="857232"/>
            <a:ext cx="34742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legie ve Francii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Soubor:Čs. legie ve Francii - vrhači ohně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423159"/>
            <a:ext cx="9144000" cy="443484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143108" y="928670"/>
            <a:ext cx="49169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n-NO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legie ve Francii - vrhači ohně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http://cslegie.wz.cz/podklady/legieF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Rota Nazdar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Rota Nazdar </a:t>
            </a:r>
            <a:r>
              <a:rPr lang="cs-CZ" sz="3400" dirty="0" smtClean="0"/>
              <a:t>byla vojenská jednotka, ve které působili jak čeští, tak i slovenští dobrovolníci.</a:t>
            </a:r>
          </a:p>
          <a:p>
            <a:r>
              <a:rPr lang="cs-CZ" sz="3400" dirty="0" smtClean="0"/>
              <a:t>Rota Nazdar vznikla v rámci cizinecké legie </a:t>
            </a: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31. srpna 1914</a:t>
            </a:r>
            <a:r>
              <a:rPr lang="cs-CZ" sz="3400" dirty="0" smtClean="0"/>
              <a:t>, tedy na začátku první světové války. Vznikla ve Francii a </a:t>
            </a: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počáteční stav byl asi kolem 250 dobrovolníků.</a:t>
            </a:r>
          </a:p>
          <a:p>
            <a:r>
              <a:rPr lang="cs-CZ" sz="3400" dirty="0" smtClean="0"/>
              <a:t>Na začátku 1. světové války (1914-1915) se rota v rámci cizinecké legie účastnila střetnutí na francouzsko-německé frontě a počet vojáků, kteří se do ní dobrovolně hlásili narůstal. </a:t>
            </a: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1915 se rota účastnila bojů u Arrasu, kde utrpěla značné ztráty a mnoho mužů zde padlo.</a:t>
            </a:r>
          </a:p>
          <a:p>
            <a:r>
              <a:rPr lang="cs-CZ" sz="3400" dirty="0" smtClean="0"/>
              <a:t>Později byli její příslušníci dále zařazeni do jiných jednotek. Ještě na konci 1. světové války (1918) je o rotě zmínka, když se několik desítek vojáků této roty dostalo do československé brigády ve Francii.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1/1d/P%C5%99%C3%ADsaha_Roty_Nazdar_12_%C5%99%C3%ADjna_191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75360"/>
            <a:ext cx="9144000" cy="58826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86050" y="357166"/>
            <a:ext cx="346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Přísaha Roty Nazdar 12. října 1914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Československé legie v Itálii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Byly dobrovolnické vojenské jednotky v Itálii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letech 1917–1918</a:t>
            </a:r>
            <a:r>
              <a:rPr lang="cs-CZ" dirty="0" smtClean="0"/>
              <a:t>. První se vytvářely v roce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1917 jako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výzvědné oddíly</a:t>
            </a:r>
            <a:r>
              <a:rPr lang="cs-CZ" dirty="0" smtClean="0"/>
              <a:t>, na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jaře roku 1918 došlo k vytvoření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československá divize</a:t>
            </a:r>
            <a:r>
              <a:rPr lang="cs-CZ" dirty="0" smtClean="0"/>
              <a:t>, v 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prosinci 1918 vznikl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armádní sbor</a:t>
            </a:r>
            <a:r>
              <a:rPr lang="cs-CZ" dirty="0" smtClean="0"/>
              <a:t>. Do jednotek bylo zařazeno asi 20 000 vojáků, po podepsání příměří ze zajatců vytvořeny další, tzv. domobranecké prapory o počtu asi 60 000 vojáků.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legie bojovaly zejména v 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bitvě na Piavě</a:t>
            </a:r>
            <a:r>
              <a:rPr lang="cs-CZ" dirty="0" smtClean="0"/>
              <a:t>, kde čeští legionáři mnohde válčili proti českým vojákům rakousko-uherské armády. Legionáři na sebe také výrazně upozornili v 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bitvě u Doss Alto v září 1918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Na italské frontě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zemřelo 350 československých legionářů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28992" y="1"/>
            <a:ext cx="1934307" cy="68579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0" y="5877272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upload.wikimedia.org/wikipedia/commons/a/ab/%C4%8Cs._legie_v_It%C3%A1l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57351"/>
            <a:ext cx="9144000" cy="52006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488" y="642918"/>
            <a:ext cx="31159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legie v Itálii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upload.wikimedia.org/wikipedia/commons/d/d9/%C4%8Cs_voj%C3%A1ci_v_z%C3%A1kopech_na_Piav%C4%9B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30480"/>
            <a:ext cx="9144000" cy="68884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488" y="357166"/>
            <a:ext cx="36887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Českoslovenští legionáři na Piavě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ttp://www.veterani.army.cz/fot/his/italie1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04600"/>
            <a:ext cx="2982477" cy="455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Význam československých legií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legie se podílely na vítězství Dohody v první světové válce.</a:t>
            </a: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Důležitější však byl fakt, </a:t>
            </a:r>
            <a:r>
              <a:rPr lang="cs-CZ" sz="3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jejich existence podpořila českou a slovenskou politickou emigraci ve snaze o vytvoření samostatného Československa: </a:t>
            </a:r>
            <a:r>
              <a:rPr lang="cs-CZ" sz="3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díky legiím bylo Československo po skončení války považováno za jednu z vítězných mocností</a:t>
            </a:r>
            <a:r>
              <a:rPr lang="cs-CZ" sz="3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 Československu (1918–1938) byl pak odkaz legií brán velmi vážně, vznikaly mnohé spolky a organizace, které je různým způsobem propagovaly. Legionáři byli ve společnosti až na výjimky vnímáni pozitivně. </a:t>
            </a:r>
            <a:r>
              <a:rPr lang="cs-CZ" sz="3600" b="1" dirty="0" smtClean="0"/>
              <a:t>V československé armádě byli legionáři upřednostňováni před tzv.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Rakušáky</a:t>
            </a:r>
            <a:r>
              <a:rPr lang="cs-CZ" sz="3600" b="1" dirty="0" smtClean="0"/>
              <a:t>, tj. vojáky, kteří po celou dobu války zůstali na straně Rakouska-Uherska.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V české literatuře vznikla skupina spisovatelů (zpravidla bývalých legionářů), kteří psali téměř výhradně o legiích,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 se tato literatura přímo nazývá legionářskou </a:t>
            </a:r>
            <a:r>
              <a:rPr lang="cs-CZ" sz="3600" dirty="0" smtClean="0"/>
              <a:t>(Rudolf Medek, František Langer, Josef Kopta).</a:t>
            </a:r>
          </a:p>
          <a:p>
            <a:r>
              <a:rPr lang="cs-CZ" sz="3600" dirty="0" smtClean="0"/>
              <a:t>Boj legionářů s ruskými bolševiky se samozřejmě nezamlouval komunistům, a 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se po roce 1948 význam čs. legií zlehčoval a posléze se o nich oficiálně přestalo mluvit</a:t>
            </a:r>
            <a:r>
              <a:rPr lang="cs-CZ" sz="36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56992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Fotografie k výročí konce 1. světové války – Oblastní muzeum </a:t>
            </a:r>
            <a:r>
              <a:rPr lang="cs-CZ" sz="4000" dirty="0" smtClean="0"/>
              <a:t>Chomutov, část výstavy věnované Československým legiím, rok 2008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DSC003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72201" y="6547031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381328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235694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304967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6246604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90037" y="6304967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5254" y="6246604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3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0" y="6488668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0" y="5877272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8205" y="6381328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4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0" y="6061938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4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1793" y="188640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5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0" y="5877272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536" y="-19116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9199" y="260648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6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0" y="5877272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332656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3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2201" y="188640"/>
            <a:ext cx="8599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 autora: Bc. Michael Radimerský, výstava Čsl. Legií v Chomutově , rok 2008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Pár obrázků s legionářskou tematikou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Čs. legionáři ve svých uniformách - zleva italský, ruský a francouzský legionář&lt;br /&gt;&lt;br /&gt;&lt;a href=&quot;/vyznam-ceskoslovenskych-legii-pro-vznik-ceskoslovenske-republiky-v-r-1918&quot; class=&quot;active&quot;&gt;View Image Details&lt;/a&gt;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285728"/>
            <a:ext cx="9492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Italský</a:t>
            </a:r>
          </a:p>
          <a:p>
            <a:r>
              <a:rPr lang="cs-CZ" dirty="0" smtClean="0"/>
              <a:t>legionář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7554" y="285728"/>
            <a:ext cx="9492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Ruský</a:t>
            </a:r>
          </a:p>
          <a:p>
            <a:r>
              <a:rPr lang="cs-CZ" dirty="0" smtClean="0"/>
              <a:t>legionář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57884" y="285728"/>
            <a:ext cx="1324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Francouzský</a:t>
            </a:r>
          </a:p>
          <a:p>
            <a:r>
              <a:rPr lang="cs-CZ" dirty="0" smtClean="0"/>
              <a:t>legionář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http://csol-mb.net/images/znamka-franc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285860"/>
            <a:ext cx="9144000" cy="557214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357166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Poštovní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známka s kuponem, která byla vydána 11. března 1938 k 20. výročí bojů našich legií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http://csol-mb.net/images/fotoclanky/france_pohledn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733" y="2948280"/>
            <a:ext cx="2886084" cy="3909720"/>
          </a:xfrm>
          <a:prstGeom prst="rect">
            <a:avLst/>
          </a:prstGeom>
          <a:noFill/>
        </p:spPr>
      </p:pic>
      <p:pic>
        <p:nvPicPr>
          <p:cNvPr id="3" name="Obrázek 2" descr="Obrázek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29493" y="2977643"/>
            <a:ext cx="3008590" cy="3895134"/>
          </a:xfrm>
          <a:prstGeom prst="rect">
            <a:avLst/>
          </a:prstGeom>
        </p:spPr>
      </p:pic>
      <p:pic>
        <p:nvPicPr>
          <p:cNvPr id="4" name="Obrázek 3" descr="Obrázek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89233" y="2874228"/>
            <a:ext cx="3125454" cy="3979045"/>
          </a:xfrm>
          <a:prstGeom prst="rect">
            <a:avLst/>
          </a:prstGeom>
        </p:spPr>
      </p:pic>
      <p:pic>
        <p:nvPicPr>
          <p:cNvPr id="9218" name="Picture 2" descr="http://www.eshop-rychle.cz/fotky10186/fotos/_vyrp13_1468120151c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0"/>
            <a:ext cx="7920880" cy="30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5922417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GAJDA, Radola</a:t>
            </a:r>
            <a:r>
              <a:rPr lang="cs-CZ" dirty="0" smtClean="0"/>
              <a:t>. </a:t>
            </a:r>
            <a:r>
              <a:rPr lang="cs-CZ" b="1" i="1" dirty="0" smtClean="0"/>
              <a:t>Moje paměti</a:t>
            </a:r>
            <a:r>
              <a:rPr lang="cs-CZ" dirty="0" smtClean="0"/>
              <a:t>. 4. vydání, </a:t>
            </a:r>
            <a:r>
              <a:rPr lang="sv-SE" dirty="0" smtClean="0"/>
              <a:t>Nakladatelství JOTA 1. Brn</a:t>
            </a:r>
            <a:r>
              <a:rPr lang="cs-CZ" dirty="0" smtClean="0"/>
              <a:t>o</a:t>
            </a:r>
            <a:r>
              <a:rPr lang="sv-SE" dirty="0" smtClean="0"/>
              <a:t>: JOTA, 2008.</a:t>
            </a:r>
            <a:r>
              <a:rPr lang="cs-CZ" dirty="0" smtClean="0"/>
              <a:t> ISBN 978-80-7217-584-0</a:t>
            </a:r>
          </a:p>
          <a:p>
            <a:r>
              <a:rPr lang="cs-CZ" b="1" dirty="0" smtClean="0"/>
              <a:t>MAREK, Jindřich</a:t>
            </a:r>
            <a:r>
              <a:rPr lang="cs-CZ" dirty="0" smtClean="0"/>
              <a:t>. </a:t>
            </a:r>
            <a:r>
              <a:rPr lang="cs-CZ" b="1" i="1" dirty="0" smtClean="0"/>
              <a:t>Pod císařskou šibenicí : čeští vojáci na křižovatkách roku 1918</a:t>
            </a:r>
            <a:r>
              <a:rPr lang="cs-CZ" dirty="0" smtClean="0"/>
              <a:t>. 1. vydání, Svět křídel, Cheb, 2005. ISBN 80-86808-15-7</a:t>
            </a:r>
          </a:p>
          <a:p>
            <a:r>
              <a:rPr lang="cs-CZ" b="1" dirty="0" smtClean="0"/>
              <a:t>VOGELTANZ, Jan</a:t>
            </a:r>
            <a:r>
              <a:rPr lang="cs-CZ" dirty="0" smtClean="0"/>
              <a:t>. </a:t>
            </a:r>
            <a:r>
              <a:rPr lang="cs-CZ" b="1" i="1" dirty="0" smtClean="0"/>
              <a:t>Československé legie 1914-1918. Československá armáda 1918-1939</a:t>
            </a:r>
            <a:r>
              <a:rPr lang="cs-CZ" dirty="0" smtClean="0"/>
              <a:t>. 1. vydání, Paseka, Praha, 1998. ISBN 80-7185-191-4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 – internet: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http://csol.legionar.org/</a:t>
            </a:r>
          </a:p>
          <a:p>
            <a:r>
              <a:rPr lang="cs-CZ" dirty="0" smtClean="0"/>
              <a:t>http://cslegie.wz.cz/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udernici.cz</a:t>
            </a:r>
            <a:r>
              <a:rPr lang="cs-CZ" dirty="0" smtClean="0"/>
              <a:t>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karelvasatko.cz</a:t>
            </a:r>
            <a:r>
              <a:rPr lang="cs-CZ" dirty="0" smtClean="0"/>
              <a:t>/</a:t>
            </a:r>
          </a:p>
          <a:p>
            <a:r>
              <a:rPr lang="cs-CZ" sz="2400" dirty="0" smtClean="0"/>
              <a:t>http://www.</a:t>
            </a:r>
            <a:r>
              <a:rPr lang="cs-CZ" sz="2400" dirty="0" err="1" smtClean="0"/>
              <a:t>pamatnik.valka.cz</a:t>
            </a:r>
            <a:r>
              <a:rPr lang="cs-CZ" sz="2400" dirty="0" smtClean="0"/>
              <a:t>/novy/</a:t>
            </a:r>
            <a:r>
              <a:rPr lang="cs-CZ" sz="2400" dirty="0" err="1" smtClean="0"/>
              <a:t>cz</a:t>
            </a:r>
            <a:r>
              <a:rPr lang="cs-CZ" sz="2400" dirty="0" smtClean="0"/>
              <a:t>/informace.</a:t>
            </a:r>
            <a:r>
              <a:rPr lang="cs-CZ" sz="2400" dirty="0" err="1" smtClean="0"/>
              <a:t>php</a:t>
            </a:r>
            <a:endParaRPr lang="cs-CZ" sz="2400" dirty="0" smtClean="0"/>
          </a:p>
          <a:p>
            <a:r>
              <a:rPr lang="cs-CZ" dirty="0" smtClean="0"/>
              <a:t>www.</a:t>
            </a:r>
            <a:r>
              <a:rPr lang="cs-CZ" dirty="0" err="1" smtClean="0"/>
              <a:t>wikipedie.cz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www.google.cz</a:t>
            </a:r>
            <a:endParaRPr lang="cs-CZ" dirty="0" smtClean="0"/>
          </a:p>
          <a:p>
            <a:r>
              <a:rPr lang="cs-CZ" dirty="0" smtClean="0"/>
              <a:t>+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fotografie autora prezentace: Bc Michaela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RADIMERSKÉHO, výstava v Oblastním muzeu v Chomutově, Československé legie, rok 2008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upload.wikimedia.org/wikipedia/commons/a/ac/Legionarsky_odznak_cepice.gif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http://i574.photobucket.com/albums/ss181/methozbbf/czs250.png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www.forumliberec.cz/image/legionari-vystava.jpg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pamet-legii.webgarden.cz/image/7652390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i.idnes.cz/11/031/cl6/JW397e4a_Legioninforest.jpg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www.palba.cz/forumfoto/albums/WW1/normal_legieRUS.jpg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i.idnes.cz/11/031/cl5/JW397e48_Czech_Troops.jpg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upload.wikimedia.org/wikipedia/commons/9/9b/Bolshveki_killed_at_Vladavostak.jpg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http://upload.wikimedia.org/wikipedia/commons/thumb/6/68/%C4%8Cesk%C3%A1_dru%C5%BEina.jpg/450px-%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C4%8Cesk%C3%A1_dru%C5%BEina.jpg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http://www.lideazeme.cz/files/imagecache/dust_filerenderer_big/files/upload/story_press/4275/postup__eskoslovensk_ch_legi__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sm_rem_k_vladivostok_4b470dc753.jpg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http://www.pedy.estranky.cz/img/picture/29/cesta.jpg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1938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r>
              <a:rPr lang="cs-CZ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2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www.ntm.cz/data/obrazky/sbirky-foto/legie-rusko-mapa.jpg</a:t>
            </a:r>
          </a:p>
          <a:p>
            <a:r>
              <a:rPr lang="cs-CZ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2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www.lovecpokladu.cz/img/2008/viky/viky20081123-2a.jpg</a:t>
            </a:r>
          </a:p>
          <a:p>
            <a:r>
              <a:rPr lang="cs-CZ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http://1.bp.blogspot.com/_</a:t>
            </a:r>
            <a:r>
              <a:rPr lang="cs-CZ" sz="2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D0794TaE7F0/Su_EaZ6qV1I/AAAAAAAAEYE/w5jGTKtHd10/s400/LegieRusko.jpg</a:t>
            </a:r>
          </a:p>
          <a:p>
            <a:r>
              <a:rPr lang="cs-CZ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http://upload.wikimedia.org/wikipedia/commons/c/c3/Cs._</a:t>
            </a:r>
            <a:r>
              <a:rPr lang="cs-CZ" sz="2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legie_ve_Francii.jpg</a:t>
            </a:r>
          </a:p>
          <a:p>
            <a:r>
              <a:rPr lang="cs-CZ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http://upload.wikimedia.org/wikipedia/commons/6/6a/%C4%8Cs._legie_ve_Francii_-_</a:t>
            </a:r>
            <a:r>
              <a:rPr lang="cs-CZ" sz="2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vrha%C4%8Di_ohn%C4%9B.jpg</a:t>
            </a:r>
          </a:p>
          <a:p>
            <a:r>
              <a:rPr lang="cs-CZ" sz="2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2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www.cslegie.wz.cz/podklady/legieFR.jpg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164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http://upload.wikimedia.org/wikipedia/commons/1/1d/P%C5%99%C3%ADsaha_Roty_Nazdar_12_%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C5%99%C3%ADjna_1914.gif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http://upload.wikimedia.org/wikipedia/commons/a/ab/%C4%8Cs._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legie_v_It%C3%A1lii.jpg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www.veterani.army.cz/fot/his/italie19.jpg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www.legionari-fm.estranky.cz/img/picture/11/legionari-uniformy.jpg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csol-mb.net/images/fotoclanky/znamky/znamka42.jpg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www.csol-mb.net/images/fotoclanky/france_pohlednice.jpg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www.artbook.cz/images/Foto/u/2523.jpg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www.svornost.com/wp-content/uploads/cs-plakat_1sv.jpg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http://www.eshop-rychle.cz/fotky10186/fotos/_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vyrp13_1468120151c.jpg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098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Human</Template>
  <TotalTime>536</TotalTime>
  <Words>1842</Words>
  <Application>Microsoft Office PowerPoint</Application>
  <PresentationFormat>Předvádění na obrazovce (4:3)</PresentationFormat>
  <Paragraphs>173</Paragraphs>
  <Slides>84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84</vt:i4>
      </vt:variant>
    </vt:vector>
  </HeadingPairs>
  <TitlesOfParts>
    <vt:vector size="85" baseType="lpstr">
      <vt:lpstr>Human</vt:lpstr>
      <vt:lpstr>Název školy: ZŠ Klášterec nad Ohří, Krátká 676 Autor: Bc. Michael RADIMERSKÝ Název materiálu: VY_32_INOVACE_20_8_ ČESKOSLOVENSKÉ LEGIE ZA PRVNÍ SVĚTOVÉ VÁLKY Číslo projektu: CZ.1.07/1.4.00/21.1115</vt:lpstr>
      <vt:lpstr>ČESKOSLOVENSKÉ LEGIE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Podle místa působení je lze rozdělit: </vt:lpstr>
      <vt:lpstr>Československé legie v Rusku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Česká družina</vt:lpstr>
      <vt:lpstr>Prezentace aplikace PowerPoint</vt:lpstr>
      <vt:lpstr>Prezentace aplikace PowerPoint</vt:lpstr>
      <vt:lpstr>Prezentace aplikace PowerPoint</vt:lpstr>
      <vt:lpstr>Sibiřská anabáze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EVAKUACE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Československé legie ve Francii</vt:lpstr>
      <vt:lpstr>Prezentace aplikace PowerPoint</vt:lpstr>
      <vt:lpstr>Prezentace aplikace PowerPoint</vt:lpstr>
      <vt:lpstr>Prezentace aplikace PowerPoint</vt:lpstr>
      <vt:lpstr>Rota Nazdar</vt:lpstr>
      <vt:lpstr>Prezentace aplikace PowerPoint</vt:lpstr>
      <vt:lpstr>Československé legie v Itálii</vt:lpstr>
      <vt:lpstr>Prezentace aplikace PowerPoint</vt:lpstr>
      <vt:lpstr>Prezentace aplikace PowerPoint</vt:lpstr>
      <vt:lpstr>Prezentace aplikace PowerPoint</vt:lpstr>
      <vt:lpstr>Význam československých legií</vt:lpstr>
      <vt:lpstr>Prezentace aplikace PowerPoint</vt:lpstr>
      <vt:lpstr>Prezentace aplikace PowerPoint</vt:lpstr>
      <vt:lpstr>Fotografie k výročí konce 1. světové války – Oblastní muzeum Chomutov, část výstavy věnované Československým legiím, rok 2008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Pár obrázků s legionářskou tematikou</vt:lpstr>
      <vt:lpstr>Prezentace aplikace PowerPoint</vt:lpstr>
      <vt:lpstr>Prezentace aplikace PowerPoint</vt:lpstr>
      <vt:lpstr>Prezentace aplikace PowerPoint</vt:lpstr>
      <vt:lpstr>Použité zdroje:</vt:lpstr>
      <vt:lpstr>Zdroje:</vt:lpstr>
      <vt:lpstr>Zdroje – internet:</vt:lpstr>
      <vt:lpstr>ZDROJE PRO OBRÁZKY: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ČESKOSLOVENSKÉ LEGIE</dc:title>
  <dc:creator>MSI</dc:creator>
  <cp:lastModifiedBy>Bc. Michael RADIMERSKÝ</cp:lastModifiedBy>
  <cp:revision>107</cp:revision>
  <dcterms:created xsi:type="dcterms:W3CDTF">2009-11-29T07:24:20Z</dcterms:created>
  <dcterms:modified xsi:type="dcterms:W3CDTF">2012-12-09T09:10:23Z</dcterms:modified>
</cp:coreProperties>
</file>