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5" r:id="rId1"/>
  </p:sldMasterIdLst>
  <p:sldIdLst>
    <p:sldId id="258" r:id="rId2"/>
    <p:sldId id="256" r:id="rId3"/>
    <p:sldId id="259" r:id="rId4"/>
    <p:sldId id="261" r:id="rId5"/>
    <p:sldId id="274" r:id="rId6"/>
    <p:sldId id="275" r:id="rId7"/>
    <p:sldId id="262" r:id="rId8"/>
    <p:sldId id="263" r:id="rId9"/>
    <p:sldId id="264" r:id="rId10"/>
    <p:sldId id="265" r:id="rId11"/>
    <p:sldId id="266" r:id="rId12"/>
    <p:sldId id="267" r:id="rId13"/>
    <p:sldId id="270" r:id="rId14"/>
    <p:sldId id="268" r:id="rId15"/>
    <p:sldId id="269" r:id="rId16"/>
    <p:sldId id="271" r:id="rId17"/>
    <p:sldId id="272" r:id="rId18"/>
    <p:sldId id="273" r:id="rId19"/>
    <p:sldId id="260" r:id="rId20"/>
  </p:sldIdLst>
  <p:sldSz cx="10083800" cy="75565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218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87F5144-BFF7-47BC-8E29-B98219A0EF4E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76407ECE-AD35-4935-8C08-7CBA5F5EE39C}">
      <dgm:prSet phldrT="[Text]" custT="1">
        <dgm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cs-CZ" sz="2000" dirty="0" smtClean="0"/>
            <a:t>Monitory</a:t>
          </a:r>
          <a:endParaRPr lang="cs-CZ" sz="2000" dirty="0"/>
        </a:p>
      </dgm:t>
    </dgm:pt>
    <dgm:pt modelId="{BF7E18A4-D44A-4C92-AE0B-F4A319AB6170}" type="parTrans" cxnId="{72246FE2-7485-4A54-8315-519457B06CF4}">
      <dgm:prSet/>
      <dgm:spPr/>
      <dgm:t>
        <a:bodyPr/>
        <a:lstStyle/>
        <a:p>
          <a:endParaRPr lang="cs-CZ"/>
        </a:p>
      </dgm:t>
    </dgm:pt>
    <dgm:pt modelId="{1B2F2F7B-71EC-4CDA-8296-FEE780B4B7A9}" type="sibTrans" cxnId="{72246FE2-7485-4A54-8315-519457B06CF4}">
      <dgm:prSet/>
      <dgm:spPr/>
      <dgm:t>
        <a:bodyPr/>
        <a:lstStyle/>
        <a:p>
          <a:endParaRPr lang="cs-CZ"/>
        </a:p>
      </dgm:t>
    </dgm:pt>
    <dgm:pt modelId="{82C20AA4-1751-4B4D-B4F4-B0A738A3FBD4}">
      <dgm:prSet phldrT="[Text]">
        <dgm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cs-CZ" dirty="0" smtClean="0"/>
            <a:t>LCD </a:t>
          </a:r>
          <a:br>
            <a:rPr lang="cs-CZ" dirty="0" smtClean="0"/>
          </a:br>
          <a:r>
            <a:rPr lang="cs-CZ" dirty="0" smtClean="0"/>
            <a:t>(tekuté krystaly</a:t>
          </a:r>
          <a:endParaRPr lang="cs-CZ" dirty="0"/>
        </a:p>
      </dgm:t>
    </dgm:pt>
    <dgm:pt modelId="{F5035630-6A0E-4B0E-B92E-32E87E9FBB14}" type="parTrans" cxnId="{BECD28C8-17B4-46F5-9D48-03FD09F53052}">
      <dgm:prSet>
        <dgm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cs-CZ"/>
        </a:p>
      </dgm:t>
    </dgm:pt>
    <dgm:pt modelId="{48577DC5-3269-4763-A536-061A07448755}" type="sibTrans" cxnId="{BECD28C8-17B4-46F5-9D48-03FD09F53052}">
      <dgm:prSet/>
      <dgm:spPr/>
      <dgm:t>
        <a:bodyPr/>
        <a:lstStyle/>
        <a:p>
          <a:endParaRPr lang="cs-CZ"/>
        </a:p>
      </dgm:t>
    </dgm:pt>
    <dgm:pt modelId="{0B66BBC4-A15E-4BF3-B383-8645EDA95289}">
      <dgm:prSet phldrT="[Text]">
        <dgm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cs-CZ" dirty="0" smtClean="0"/>
            <a:t>Plazma</a:t>
          </a:r>
          <a:endParaRPr lang="cs-CZ" dirty="0"/>
        </a:p>
      </dgm:t>
    </dgm:pt>
    <dgm:pt modelId="{40342B10-FBF7-4DBB-BB54-3D2E749F2525}" type="parTrans" cxnId="{A0A315E4-D2F2-4900-A955-43EBCEB8F0F7}">
      <dgm:prSet>
        <dgm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cs-CZ"/>
        </a:p>
      </dgm:t>
    </dgm:pt>
    <dgm:pt modelId="{553D9922-E5A6-40B2-A51F-2489B04A4ABD}" type="sibTrans" cxnId="{A0A315E4-D2F2-4900-A955-43EBCEB8F0F7}">
      <dgm:prSet/>
      <dgm:spPr/>
      <dgm:t>
        <a:bodyPr/>
        <a:lstStyle/>
        <a:p>
          <a:endParaRPr lang="cs-CZ"/>
        </a:p>
      </dgm:t>
    </dgm:pt>
    <dgm:pt modelId="{075B9FA9-5171-499B-B9C8-FD657BD4600E}">
      <dgm:prSet phldrT="[Text]">
        <dgm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cs-CZ" dirty="0" smtClean="0"/>
            <a:t>CRT </a:t>
          </a:r>
          <a:br>
            <a:rPr lang="cs-CZ" dirty="0" smtClean="0"/>
          </a:br>
          <a:r>
            <a:rPr lang="cs-CZ" dirty="0" smtClean="0"/>
            <a:t>(klasická vakuová obrazovka)</a:t>
          </a:r>
          <a:endParaRPr lang="cs-CZ" dirty="0"/>
        </a:p>
      </dgm:t>
    </dgm:pt>
    <dgm:pt modelId="{A8776CFB-3DDA-42D4-AEB6-083DC259795F}" type="sibTrans" cxnId="{3BE59D27-6E09-4796-8685-A9082FCE876F}">
      <dgm:prSet/>
      <dgm:spPr/>
      <dgm:t>
        <a:bodyPr/>
        <a:lstStyle/>
        <a:p>
          <a:endParaRPr lang="cs-CZ"/>
        </a:p>
      </dgm:t>
    </dgm:pt>
    <dgm:pt modelId="{F593AFD9-73CC-40AA-8FD3-6F3E0DC3432E}" type="parTrans" cxnId="{3BE59D27-6E09-4796-8685-A9082FCE876F}">
      <dgm:prSet>
        <dgm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cs-CZ"/>
        </a:p>
      </dgm:t>
    </dgm:pt>
    <dgm:pt modelId="{68EB6E70-36CF-47E0-8818-361E30201593}">
      <dgm:prSet phldrT="[Text]">
        <dgm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cs-CZ" dirty="0" smtClean="0"/>
            <a:t>LED </a:t>
          </a:r>
          <a:r>
            <a:rPr lang="cs-CZ" dirty="0" smtClean="0"/>
            <a:t>a další, méně obvyklé typy (</a:t>
          </a:r>
          <a:r>
            <a:rPr lang="cs-CZ" b="1" dirty="0" smtClean="0"/>
            <a:t>OLED</a:t>
          </a:r>
          <a:r>
            <a:rPr lang="cs-CZ" dirty="0" smtClean="0"/>
            <a:t>, </a:t>
          </a:r>
          <a:r>
            <a:rPr lang="cs-CZ" b="1" dirty="0" smtClean="0"/>
            <a:t>SED</a:t>
          </a:r>
          <a:r>
            <a:rPr lang="cs-CZ" dirty="0" smtClean="0"/>
            <a:t>, atd.)</a:t>
          </a:r>
          <a:endParaRPr lang="cs-CZ" dirty="0"/>
        </a:p>
      </dgm:t>
    </dgm:pt>
    <dgm:pt modelId="{41C64C21-79CD-4E17-BF4A-3ED881D2D3A6}" type="parTrans" cxnId="{DEA68402-E35C-43C0-A5DC-E62D16B5EF4B}">
      <dgm:prSet>
        <dgm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cs-CZ"/>
        </a:p>
      </dgm:t>
    </dgm:pt>
    <dgm:pt modelId="{B9D3A749-278C-4C23-91BF-6C1D8EA38F0C}" type="sibTrans" cxnId="{DEA68402-E35C-43C0-A5DC-E62D16B5EF4B}">
      <dgm:prSet/>
      <dgm:spPr/>
      <dgm:t>
        <a:bodyPr/>
        <a:lstStyle/>
        <a:p>
          <a:endParaRPr lang="cs-CZ"/>
        </a:p>
      </dgm:t>
    </dgm:pt>
    <dgm:pt modelId="{AC2BB21C-9CF0-4256-9390-240CC6FEBC92}" type="pres">
      <dgm:prSet presAssocID="{D87F5144-BFF7-47BC-8E29-B98219A0EF4E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4F250DF8-102F-44D1-AA64-6A31D0B2A973}" type="pres">
      <dgm:prSet presAssocID="{76407ECE-AD35-4935-8C08-7CBA5F5EE39C}" presName="hierRoot1" presStyleCnt="0">
        <dgm:presLayoutVars>
          <dgm:hierBranch val="init"/>
        </dgm:presLayoutVars>
      </dgm:prSet>
      <dgm:spPr/>
    </dgm:pt>
    <dgm:pt modelId="{83A6DEFC-EE93-4198-B04C-E6D02BCBB7C2}" type="pres">
      <dgm:prSet presAssocID="{76407ECE-AD35-4935-8C08-7CBA5F5EE39C}" presName="rootComposite1" presStyleCnt="0"/>
      <dgm:spPr/>
    </dgm:pt>
    <dgm:pt modelId="{3FEA360E-6328-451E-BFE0-CAFB1AB974E6}" type="pres">
      <dgm:prSet presAssocID="{76407ECE-AD35-4935-8C08-7CBA5F5EE39C}" presName="rootText1" presStyleLbl="node0" presStyleIdx="0" presStyleCnt="1" custScaleX="120092" custScaleY="119271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DE0D8F34-36E6-4F1B-9632-3166A24D360E}" type="pres">
      <dgm:prSet presAssocID="{76407ECE-AD35-4935-8C08-7CBA5F5EE39C}" presName="rootConnector1" presStyleLbl="node1" presStyleIdx="0" presStyleCnt="0"/>
      <dgm:spPr/>
    </dgm:pt>
    <dgm:pt modelId="{EC497592-012B-45C3-BA36-FDF34427B240}" type="pres">
      <dgm:prSet presAssocID="{76407ECE-AD35-4935-8C08-7CBA5F5EE39C}" presName="hierChild2" presStyleCnt="0"/>
      <dgm:spPr/>
    </dgm:pt>
    <dgm:pt modelId="{79E40706-F7CD-4C81-B4C8-FC651CB56DE2}" type="pres">
      <dgm:prSet presAssocID="{F593AFD9-73CC-40AA-8FD3-6F3E0DC3432E}" presName="Name37" presStyleLbl="parChTrans1D2" presStyleIdx="0" presStyleCnt="4"/>
      <dgm:spPr/>
    </dgm:pt>
    <dgm:pt modelId="{C2AF575B-EA6B-48EE-9076-67F545C90F29}" type="pres">
      <dgm:prSet presAssocID="{075B9FA9-5171-499B-B9C8-FD657BD4600E}" presName="hierRoot2" presStyleCnt="0">
        <dgm:presLayoutVars>
          <dgm:hierBranch val="init"/>
        </dgm:presLayoutVars>
      </dgm:prSet>
      <dgm:spPr/>
    </dgm:pt>
    <dgm:pt modelId="{17421F93-611A-4C1A-AEE9-F874263097F5}" type="pres">
      <dgm:prSet presAssocID="{075B9FA9-5171-499B-B9C8-FD657BD4600E}" presName="rootComposite" presStyleCnt="0"/>
      <dgm:spPr/>
    </dgm:pt>
    <dgm:pt modelId="{1D87181A-D951-4160-A82F-155D4A344549}" type="pres">
      <dgm:prSet presAssocID="{075B9FA9-5171-499B-B9C8-FD657BD4600E}" presName="rootText" presStyleLbl="node2" presStyleIdx="0" presStyleCnt="4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2352E952-4262-480E-B7A3-0A99AA0A2048}" type="pres">
      <dgm:prSet presAssocID="{075B9FA9-5171-499B-B9C8-FD657BD4600E}" presName="rootConnector" presStyleLbl="node2" presStyleIdx="0" presStyleCnt="4"/>
      <dgm:spPr/>
    </dgm:pt>
    <dgm:pt modelId="{071FD525-D7CC-444D-9521-8AC18E27C011}" type="pres">
      <dgm:prSet presAssocID="{075B9FA9-5171-499B-B9C8-FD657BD4600E}" presName="hierChild4" presStyleCnt="0"/>
      <dgm:spPr/>
    </dgm:pt>
    <dgm:pt modelId="{B2D3A9E2-44B5-4026-9D57-87E05847A438}" type="pres">
      <dgm:prSet presAssocID="{075B9FA9-5171-499B-B9C8-FD657BD4600E}" presName="hierChild5" presStyleCnt="0"/>
      <dgm:spPr/>
    </dgm:pt>
    <dgm:pt modelId="{EAFC766E-FB76-40F4-B27F-3DBB0794437F}" type="pres">
      <dgm:prSet presAssocID="{F5035630-6A0E-4B0E-B92E-32E87E9FBB14}" presName="Name37" presStyleLbl="parChTrans1D2" presStyleIdx="1" presStyleCnt="4"/>
      <dgm:spPr/>
    </dgm:pt>
    <dgm:pt modelId="{3E7551E1-AD6E-4514-ACDF-0B434AE482ED}" type="pres">
      <dgm:prSet presAssocID="{82C20AA4-1751-4B4D-B4F4-B0A738A3FBD4}" presName="hierRoot2" presStyleCnt="0">
        <dgm:presLayoutVars>
          <dgm:hierBranch val="init"/>
        </dgm:presLayoutVars>
      </dgm:prSet>
      <dgm:spPr/>
    </dgm:pt>
    <dgm:pt modelId="{926D083E-FC8F-4BFB-B0A6-2D4FA91D489B}" type="pres">
      <dgm:prSet presAssocID="{82C20AA4-1751-4B4D-B4F4-B0A738A3FBD4}" presName="rootComposite" presStyleCnt="0"/>
      <dgm:spPr/>
    </dgm:pt>
    <dgm:pt modelId="{58EF0544-6D56-4CEB-8E16-B79AA015AACC}" type="pres">
      <dgm:prSet presAssocID="{82C20AA4-1751-4B4D-B4F4-B0A738A3FBD4}" presName="rootText" presStyleLbl="node2" presStyleIdx="1" presStyleCnt="4">
        <dgm:presLayoutVars>
          <dgm:chPref val="3"/>
        </dgm:presLayoutVars>
      </dgm:prSet>
      <dgm:spPr/>
    </dgm:pt>
    <dgm:pt modelId="{FCCE2602-DCF4-40AE-91E9-6382350BA11C}" type="pres">
      <dgm:prSet presAssocID="{82C20AA4-1751-4B4D-B4F4-B0A738A3FBD4}" presName="rootConnector" presStyleLbl="node2" presStyleIdx="1" presStyleCnt="4"/>
      <dgm:spPr/>
    </dgm:pt>
    <dgm:pt modelId="{3792B8E3-111E-4284-A464-61E741C36890}" type="pres">
      <dgm:prSet presAssocID="{82C20AA4-1751-4B4D-B4F4-B0A738A3FBD4}" presName="hierChild4" presStyleCnt="0"/>
      <dgm:spPr/>
    </dgm:pt>
    <dgm:pt modelId="{FA1A3DE6-35D6-45F0-B5E4-948EC7E660EE}" type="pres">
      <dgm:prSet presAssocID="{82C20AA4-1751-4B4D-B4F4-B0A738A3FBD4}" presName="hierChild5" presStyleCnt="0"/>
      <dgm:spPr/>
    </dgm:pt>
    <dgm:pt modelId="{9F3DEAE6-F79B-4D05-A2D5-F2A0264C4637}" type="pres">
      <dgm:prSet presAssocID="{40342B10-FBF7-4DBB-BB54-3D2E749F2525}" presName="Name37" presStyleLbl="parChTrans1D2" presStyleIdx="2" presStyleCnt="4"/>
      <dgm:spPr/>
    </dgm:pt>
    <dgm:pt modelId="{B956CE3D-5FEA-4EB7-BF6B-807A5767E54E}" type="pres">
      <dgm:prSet presAssocID="{0B66BBC4-A15E-4BF3-B383-8645EDA95289}" presName="hierRoot2" presStyleCnt="0">
        <dgm:presLayoutVars>
          <dgm:hierBranch val="init"/>
        </dgm:presLayoutVars>
      </dgm:prSet>
      <dgm:spPr/>
    </dgm:pt>
    <dgm:pt modelId="{C8113A40-E9CA-4A38-8D5D-5D79F75D0A22}" type="pres">
      <dgm:prSet presAssocID="{0B66BBC4-A15E-4BF3-B383-8645EDA95289}" presName="rootComposite" presStyleCnt="0"/>
      <dgm:spPr/>
    </dgm:pt>
    <dgm:pt modelId="{233EBFAC-E889-4876-B5AF-3410BAED8427}" type="pres">
      <dgm:prSet presAssocID="{0B66BBC4-A15E-4BF3-B383-8645EDA95289}" presName="rootText" presStyleLbl="node2" presStyleIdx="2" presStyleCnt="4">
        <dgm:presLayoutVars>
          <dgm:chPref val="3"/>
        </dgm:presLayoutVars>
      </dgm:prSet>
      <dgm:spPr/>
    </dgm:pt>
    <dgm:pt modelId="{18CA60EA-D386-401C-B09C-5AAB0704AA9C}" type="pres">
      <dgm:prSet presAssocID="{0B66BBC4-A15E-4BF3-B383-8645EDA95289}" presName="rootConnector" presStyleLbl="node2" presStyleIdx="2" presStyleCnt="4"/>
      <dgm:spPr/>
    </dgm:pt>
    <dgm:pt modelId="{C04BC9FA-8EDC-44D1-BA4F-7A9E5DDA2991}" type="pres">
      <dgm:prSet presAssocID="{0B66BBC4-A15E-4BF3-B383-8645EDA95289}" presName="hierChild4" presStyleCnt="0"/>
      <dgm:spPr/>
    </dgm:pt>
    <dgm:pt modelId="{15DF48B7-1261-4BE4-B342-9344BEE6A149}" type="pres">
      <dgm:prSet presAssocID="{0B66BBC4-A15E-4BF3-B383-8645EDA95289}" presName="hierChild5" presStyleCnt="0"/>
      <dgm:spPr/>
    </dgm:pt>
    <dgm:pt modelId="{8DE936A1-D22A-446F-9E06-B7BB02C82E4C}" type="pres">
      <dgm:prSet presAssocID="{41C64C21-79CD-4E17-BF4A-3ED881D2D3A6}" presName="Name37" presStyleLbl="parChTrans1D2" presStyleIdx="3" presStyleCnt="4"/>
      <dgm:spPr/>
    </dgm:pt>
    <dgm:pt modelId="{EC9583C0-1494-4D64-B7CF-1263777E2A14}" type="pres">
      <dgm:prSet presAssocID="{68EB6E70-36CF-47E0-8818-361E30201593}" presName="hierRoot2" presStyleCnt="0">
        <dgm:presLayoutVars>
          <dgm:hierBranch val="init"/>
        </dgm:presLayoutVars>
      </dgm:prSet>
      <dgm:spPr/>
    </dgm:pt>
    <dgm:pt modelId="{AB2FB3CB-5777-4573-83D1-012399FD715C}" type="pres">
      <dgm:prSet presAssocID="{68EB6E70-36CF-47E0-8818-361E30201593}" presName="rootComposite" presStyleCnt="0"/>
      <dgm:spPr/>
    </dgm:pt>
    <dgm:pt modelId="{FB026964-3D06-42CF-9B03-45F526618E9A}" type="pres">
      <dgm:prSet presAssocID="{68EB6E70-36CF-47E0-8818-361E30201593}" presName="rootText" presStyleLbl="node2" presStyleIdx="3" presStyleCnt="4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E1EC470C-71F7-48DD-A1C3-CF55C2886AAA}" type="pres">
      <dgm:prSet presAssocID="{68EB6E70-36CF-47E0-8818-361E30201593}" presName="rootConnector" presStyleLbl="node2" presStyleIdx="3" presStyleCnt="4"/>
      <dgm:spPr/>
    </dgm:pt>
    <dgm:pt modelId="{98311235-14F0-4019-B4FB-8C2A65BD2DA5}" type="pres">
      <dgm:prSet presAssocID="{68EB6E70-36CF-47E0-8818-361E30201593}" presName="hierChild4" presStyleCnt="0"/>
      <dgm:spPr/>
    </dgm:pt>
    <dgm:pt modelId="{A76E2F55-7791-41F6-B68D-E327D967415F}" type="pres">
      <dgm:prSet presAssocID="{68EB6E70-36CF-47E0-8818-361E30201593}" presName="hierChild5" presStyleCnt="0"/>
      <dgm:spPr/>
    </dgm:pt>
    <dgm:pt modelId="{6E1CD5AE-497C-4CDD-A890-2B312F3E5DC4}" type="pres">
      <dgm:prSet presAssocID="{76407ECE-AD35-4935-8C08-7CBA5F5EE39C}" presName="hierChild3" presStyleCnt="0"/>
      <dgm:spPr/>
    </dgm:pt>
  </dgm:ptLst>
  <dgm:cxnLst>
    <dgm:cxn modelId="{5177C06F-D7A3-48A9-ABB9-34076D96535D}" type="presOf" srcId="{0B66BBC4-A15E-4BF3-B383-8645EDA95289}" destId="{233EBFAC-E889-4876-B5AF-3410BAED8427}" srcOrd="0" destOrd="0" presId="urn:microsoft.com/office/officeart/2005/8/layout/orgChart1"/>
    <dgm:cxn modelId="{72246FE2-7485-4A54-8315-519457B06CF4}" srcId="{D87F5144-BFF7-47BC-8E29-B98219A0EF4E}" destId="{76407ECE-AD35-4935-8C08-7CBA5F5EE39C}" srcOrd="0" destOrd="0" parTransId="{BF7E18A4-D44A-4C92-AE0B-F4A319AB6170}" sibTransId="{1B2F2F7B-71EC-4CDA-8296-FEE780B4B7A9}"/>
    <dgm:cxn modelId="{5EAA6782-3BC3-42B2-928E-33E72D2A4AF4}" type="presOf" srcId="{82C20AA4-1751-4B4D-B4F4-B0A738A3FBD4}" destId="{58EF0544-6D56-4CEB-8E16-B79AA015AACC}" srcOrd="0" destOrd="0" presId="urn:microsoft.com/office/officeart/2005/8/layout/orgChart1"/>
    <dgm:cxn modelId="{3A457EBC-3571-4D54-B9E2-88355A99A10F}" type="presOf" srcId="{68EB6E70-36CF-47E0-8818-361E30201593}" destId="{E1EC470C-71F7-48DD-A1C3-CF55C2886AAA}" srcOrd="1" destOrd="0" presId="urn:microsoft.com/office/officeart/2005/8/layout/orgChart1"/>
    <dgm:cxn modelId="{E9DF68FF-E28E-4ACD-A6AA-D561547D7634}" type="presOf" srcId="{075B9FA9-5171-499B-B9C8-FD657BD4600E}" destId="{2352E952-4262-480E-B7A3-0A99AA0A2048}" srcOrd="1" destOrd="0" presId="urn:microsoft.com/office/officeart/2005/8/layout/orgChart1"/>
    <dgm:cxn modelId="{DEA68402-E35C-43C0-A5DC-E62D16B5EF4B}" srcId="{76407ECE-AD35-4935-8C08-7CBA5F5EE39C}" destId="{68EB6E70-36CF-47E0-8818-361E30201593}" srcOrd="3" destOrd="0" parTransId="{41C64C21-79CD-4E17-BF4A-3ED881D2D3A6}" sibTransId="{B9D3A749-278C-4C23-91BF-6C1D8EA38F0C}"/>
    <dgm:cxn modelId="{2E0A6629-91D5-4DFD-8099-5F22076355A4}" type="presOf" srcId="{F593AFD9-73CC-40AA-8FD3-6F3E0DC3432E}" destId="{79E40706-F7CD-4C81-B4C8-FC651CB56DE2}" srcOrd="0" destOrd="0" presId="urn:microsoft.com/office/officeart/2005/8/layout/orgChart1"/>
    <dgm:cxn modelId="{3BE59D27-6E09-4796-8685-A9082FCE876F}" srcId="{76407ECE-AD35-4935-8C08-7CBA5F5EE39C}" destId="{075B9FA9-5171-499B-B9C8-FD657BD4600E}" srcOrd="0" destOrd="0" parTransId="{F593AFD9-73CC-40AA-8FD3-6F3E0DC3432E}" sibTransId="{A8776CFB-3DDA-42D4-AEB6-083DC259795F}"/>
    <dgm:cxn modelId="{A0A315E4-D2F2-4900-A955-43EBCEB8F0F7}" srcId="{76407ECE-AD35-4935-8C08-7CBA5F5EE39C}" destId="{0B66BBC4-A15E-4BF3-B383-8645EDA95289}" srcOrd="2" destOrd="0" parTransId="{40342B10-FBF7-4DBB-BB54-3D2E749F2525}" sibTransId="{553D9922-E5A6-40B2-A51F-2489B04A4ABD}"/>
    <dgm:cxn modelId="{256D9E04-8858-4A68-828C-89B790D847F6}" type="presOf" srcId="{82C20AA4-1751-4B4D-B4F4-B0A738A3FBD4}" destId="{FCCE2602-DCF4-40AE-91E9-6382350BA11C}" srcOrd="1" destOrd="0" presId="urn:microsoft.com/office/officeart/2005/8/layout/orgChart1"/>
    <dgm:cxn modelId="{7A480E1F-4E49-4E87-8CF6-EF69D24D9195}" type="presOf" srcId="{F5035630-6A0E-4B0E-B92E-32E87E9FBB14}" destId="{EAFC766E-FB76-40F4-B27F-3DBB0794437F}" srcOrd="0" destOrd="0" presId="urn:microsoft.com/office/officeart/2005/8/layout/orgChart1"/>
    <dgm:cxn modelId="{CF390815-BF12-4AA6-9A5B-E96ED179C1DE}" type="presOf" srcId="{76407ECE-AD35-4935-8C08-7CBA5F5EE39C}" destId="{3FEA360E-6328-451E-BFE0-CAFB1AB974E6}" srcOrd="0" destOrd="0" presId="urn:microsoft.com/office/officeart/2005/8/layout/orgChart1"/>
    <dgm:cxn modelId="{8F5F135E-F0C4-40B3-AC1A-861B17B8C728}" type="presOf" srcId="{40342B10-FBF7-4DBB-BB54-3D2E749F2525}" destId="{9F3DEAE6-F79B-4D05-A2D5-F2A0264C4637}" srcOrd="0" destOrd="0" presId="urn:microsoft.com/office/officeart/2005/8/layout/orgChart1"/>
    <dgm:cxn modelId="{1CAD8D54-B4C0-47AD-B795-67DFC1E6095D}" type="presOf" srcId="{76407ECE-AD35-4935-8C08-7CBA5F5EE39C}" destId="{DE0D8F34-36E6-4F1B-9632-3166A24D360E}" srcOrd="1" destOrd="0" presId="urn:microsoft.com/office/officeart/2005/8/layout/orgChart1"/>
    <dgm:cxn modelId="{35832AFD-3159-4125-873A-17884C7E5ABA}" type="presOf" srcId="{075B9FA9-5171-499B-B9C8-FD657BD4600E}" destId="{1D87181A-D951-4160-A82F-155D4A344549}" srcOrd="0" destOrd="0" presId="urn:microsoft.com/office/officeart/2005/8/layout/orgChart1"/>
    <dgm:cxn modelId="{DC3BB003-8CC5-4205-A761-1E0E211C7F3D}" type="presOf" srcId="{0B66BBC4-A15E-4BF3-B383-8645EDA95289}" destId="{18CA60EA-D386-401C-B09C-5AAB0704AA9C}" srcOrd="1" destOrd="0" presId="urn:microsoft.com/office/officeart/2005/8/layout/orgChart1"/>
    <dgm:cxn modelId="{85AAD357-BBDE-422A-B82E-C2E292C6586D}" type="presOf" srcId="{41C64C21-79CD-4E17-BF4A-3ED881D2D3A6}" destId="{8DE936A1-D22A-446F-9E06-B7BB02C82E4C}" srcOrd="0" destOrd="0" presId="urn:microsoft.com/office/officeart/2005/8/layout/orgChart1"/>
    <dgm:cxn modelId="{BECD28C8-17B4-46F5-9D48-03FD09F53052}" srcId="{76407ECE-AD35-4935-8C08-7CBA5F5EE39C}" destId="{82C20AA4-1751-4B4D-B4F4-B0A738A3FBD4}" srcOrd="1" destOrd="0" parTransId="{F5035630-6A0E-4B0E-B92E-32E87E9FBB14}" sibTransId="{48577DC5-3269-4763-A536-061A07448755}"/>
    <dgm:cxn modelId="{05C6D2A2-5B0B-49C1-8278-61A59814F681}" type="presOf" srcId="{68EB6E70-36CF-47E0-8818-361E30201593}" destId="{FB026964-3D06-42CF-9B03-45F526618E9A}" srcOrd="0" destOrd="0" presId="urn:microsoft.com/office/officeart/2005/8/layout/orgChart1"/>
    <dgm:cxn modelId="{33452D50-4104-41F1-AF63-D80267EC7604}" type="presOf" srcId="{D87F5144-BFF7-47BC-8E29-B98219A0EF4E}" destId="{AC2BB21C-9CF0-4256-9390-240CC6FEBC92}" srcOrd="0" destOrd="0" presId="urn:microsoft.com/office/officeart/2005/8/layout/orgChart1"/>
    <dgm:cxn modelId="{316F62DF-745A-48C4-8A92-C06AD3F8F45A}" type="presParOf" srcId="{AC2BB21C-9CF0-4256-9390-240CC6FEBC92}" destId="{4F250DF8-102F-44D1-AA64-6A31D0B2A973}" srcOrd="0" destOrd="0" presId="urn:microsoft.com/office/officeart/2005/8/layout/orgChart1"/>
    <dgm:cxn modelId="{F7512E1E-A1AA-4880-BECF-F157147814E7}" type="presParOf" srcId="{4F250DF8-102F-44D1-AA64-6A31D0B2A973}" destId="{83A6DEFC-EE93-4198-B04C-E6D02BCBB7C2}" srcOrd="0" destOrd="0" presId="urn:microsoft.com/office/officeart/2005/8/layout/orgChart1"/>
    <dgm:cxn modelId="{1FBB9517-5370-4FCD-ADA5-2B86AC5605DA}" type="presParOf" srcId="{83A6DEFC-EE93-4198-B04C-E6D02BCBB7C2}" destId="{3FEA360E-6328-451E-BFE0-CAFB1AB974E6}" srcOrd="0" destOrd="0" presId="urn:microsoft.com/office/officeart/2005/8/layout/orgChart1"/>
    <dgm:cxn modelId="{260805D5-C8DF-4184-89CD-0C257D02B110}" type="presParOf" srcId="{83A6DEFC-EE93-4198-B04C-E6D02BCBB7C2}" destId="{DE0D8F34-36E6-4F1B-9632-3166A24D360E}" srcOrd="1" destOrd="0" presId="urn:microsoft.com/office/officeart/2005/8/layout/orgChart1"/>
    <dgm:cxn modelId="{44EC3F80-2E96-4FB3-963D-5A7378F2BD8A}" type="presParOf" srcId="{4F250DF8-102F-44D1-AA64-6A31D0B2A973}" destId="{EC497592-012B-45C3-BA36-FDF34427B240}" srcOrd="1" destOrd="0" presId="urn:microsoft.com/office/officeart/2005/8/layout/orgChart1"/>
    <dgm:cxn modelId="{1B693F7F-14AB-4C98-96D5-8C8AB7363D66}" type="presParOf" srcId="{EC497592-012B-45C3-BA36-FDF34427B240}" destId="{79E40706-F7CD-4C81-B4C8-FC651CB56DE2}" srcOrd="0" destOrd="0" presId="urn:microsoft.com/office/officeart/2005/8/layout/orgChart1"/>
    <dgm:cxn modelId="{B52C4BF0-A6DC-4F82-BFA7-C90D75A6E0FF}" type="presParOf" srcId="{EC497592-012B-45C3-BA36-FDF34427B240}" destId="{C2AF575B-EA6B-48EE-9076-67F545C90F29}" srcOrd="1" destOrd="0" presId="urn:microsoft.com/office/officeart/2005/8/layout/orgChart1"/>
    <dgm:cxn modelId="{41AE67E0-5551-4766-961F-C18D3D1AC953}" type="presParOf" srcId="{C2AF575B-EA6B-48EE-9076-67F545C90F29}" destId="{17421F93-611A-4C1A-AEE9-F874263097F5}" srcOrd="0" destOrd="0" presId="urn:microsoft.com/office/officeart/2005/8/layout/orgChart1"/>
    <dgm:cxn modelId="{A629C435-8BD4-4BBF-B86B-89331A776ABA}" type="presParOf" srcId="{17421F93-611A-4C1A-AEE9-F874263097F5}" destId="{1D87181A-D951-4160-A82F-155D4A344549}" srcOrd="0" destOrd="0" presId="urn:microsoft.com/office/officeart/2005/8/layout/orgChart1"/>
    <dgm:cxn modelId="{E27CE5E4-6B7A-41ED-B4BB-BD1E21137FD2}" type="presParOf" srcId="{17421F93-611A-4C1A-AEE9-F874263097F5}" destId="{2352E952-4262-480E-B7A3-0A99AA0A2048}" srcOrd="1" destOrd="0" presId="urn:microsoft.com/office/officeart/2005/8/layout/orgChart1"/>
    <dgm:cxn modelId="{468E5F01-57B1-4764-909F-EAFF08101DE1}" type="presParOf" srcId="{C2AF575B-EA6B-48EE-9076-67F545C90F29}" destId="{071FD525-D7CC-444D-9521-8AC18E27C011}" srcOrd="1" destOrd="0" presId="urn:microsoft.com/office/officeart/2005/8/layout/orgChart1"/>
    <dgm:cxn modelId="{4138F1C1-0471-4183-862B-9984E97EAFC2}" type="presParOf" srcId="{C2AF575B-EA6B-48EE-9076-67F545C90F29}" destId="{B2D3A9E2-44B5-4026-9D57-87E05847A438}" srcOrd="2" destOrd="0" presId="urn:microsoft.com/office/officeart/2005/8/layout/orgChart1"/>
    <dgm:cxn modelId="{B26631A8-74D1-4592-ADD4-C39E960311E7}" type="presParOf" srcId="{EC497592-012B-45C3-BA36-FDF34427B240}" destId="{EAFC766E-FB76-40F4-B27F-3DBB0794437F}" srcOrd="2" destOrd="0" presId="urn:microsoft.com/office/officeart/2005/8/layout/orgChart1"/>
    <dgm:cxn modelId="{FB468628-7C78-4BD1-A36A-6C14AC4CBA66}" type="presParOf" srcId="{EC497592-012B-45C3-BA36-FDF34427B240}" destId="{3E7551E1-AD6E-4514-ACDF-0B434AE482ED}" srcOrd="3" destOrd="0" presId="urn:microsoft.com/office/officeart/2005/8/layout/orgChart1"/>
    <dgm:cxn modelId="{4F707D5E-9E00-411B-BA00-4B364D904DEB}" type="presParOf" srcId="{3E7551E1-AD6E-4514-ACDF-0B434AE482ED}" destId="{926D083E-FC8F-4BFB-B0A6-2D4FA91D489B}" srcOrd="0" destOrd="0" presId="urn:microsoft.com/office/officeart/2005/8/layout/orgChart1"/>
    <dgm:cxn modelId="{6934B6EA-B357-4398-A4C4-4DCBE43263DC}" type="presParOf" srcId="{926D083E-FC8F-4BFB-B0A6-2D4FA91D489B}" destId="{58EF0544-6D56-4CEB-8E16-B79AA015AACC}" srcOrd="0" destOrd="0" presId="urn:microsoft.com/office/officeart/2005/8/layout/orgChart1"/>
    <dgm:cxn modelId="{1F7C658E-7A75-44EA-A196-A38F8F2834CD}" type="presParOf" srcId="{926D083E-FC8F-4BFB-B0A6-2D4FA91D489B}" destId="{FCCE2602-DCF4-40AE-91E9-6382350BA11C}" srcOrd="1" destOrd="0" presId="urn:microsoft.com/office/officeart/2005/8/layout/orgChart1"/>
    <dgm:cxn modelId="{37DEFE12-D745-439E-A3FD-ACCA942AC880}" type="presParOf" srcId="{3E7551E1-AD6E-4514-ACDF-0B434AE482ED}" destId="{3792B8E3-111E-4284-A464-61E741C36890}" srcOrd="1" destOrd="0" presId="urn:microsoft.com/office/officeart/2005/8/layout/orgChart1"/>
    <dgm:cxn modelId="{8A3F45D0-39F9-4E25-A33B-B886A5597693}" type="presParOf" srcId="{3E7551E1-AD6E-4514-ACDF-0B434AE482ED}" destId="{FA1A3DE6-35D6-45F0-B5E4-948EC7E660EE}" srcOrd="2" destOrd="0" presId="urn:microsoft.com/office/officeart/2005/8/layout/orgChart1"/>
    <dgm:cxn modelId="{DE352B38-68A5-4567-B9F2-EC4268206A65}" type="presParOf" srcId="{EC497592-012B-45C3-BA36-FDF34427B240}" destId="{9F3DEAE6-F79B-4D05-A2D5-F2A0264C4637}" srcOrd="4" destOrd="0" presId="urn:microsoft.com/office/officeart/2005/8/layout/orgChart1"/>
    <dgm:cxn modelId="{0138C356-EDBE-4DFE-B113-9D22486A1928}" type="presParOf" srcId="{EC497592-012B-45C3-BA36-FDF34427B240}" destId="{B956CE3D-5FEA-4EB7-BF6B-807A5767E54E}" srcOrd="5" destOrd="0" presId="urn:microsoft.com/office/officeart/2005/8/layout/orgChart1"/>
    <dgm:cxn modelId="{DEED8A0F-BF7E-48EC-8710-D118C2879E0B}" type="presParOf" srcId="{B956CE3D-5FEA-4EB7-BF6B-807A5767E54E}" destId="{C8113A40-E9CA-4A38-8D5D-5D79F75D0A22}" srcOrd="0" destOrd="0" presId="urn:microsoft.com/office/officeart/2005/8/layout/orgChart1"/>
    <dgm:cxn modelId="{E52DCDC6-C7C8-420B-A3AC-74FBD47B6B89}" type="presParOf" srcId="{C8113A40-E9CA-4A38-8D5D-5D79F75D0A22}" destId="{233EBFAC-E889-4876-B5AF-3410BAED8427}" srcOrd="0" destOrd="0" presId="urn:microsoft.com/office/officeart/2005/8/layout/orgChart1"/>
    <dgm:cxn modelId="{909837AC-DCF6-4097-AE95-422960FEC5D1}" type="presParOf" srcId="{C8113A40-E9CA-4A38-8D5D-5D79F75D0A22}" destId="{18CA60EA-D386-401C-B09C-5AAB0704AA9C}" srcOrd="1" destOrd="0" presId="urn:microsoft.com/office/officeart/2005/8/layout/orgChart1"/>
    <dgm:cxn modelId="{BD742252-92A9-41A2-BB3F-7BAE7CFC2CC6}" type="presParOf" srcId="{B956CE3D-5FEA-4EB7-BF6B-807A5767E54E}" destId="{C04BC9FA-8EDC-44D1-BA4F-7A9E5DDA2991}" srcOrd="1" destOrd="0" presId="urn:microsoft.com/office/officeart/2005/8/layout/orgChart1"/>
    <dgm:cxn modelId="{1C153CA9-C811-4015-BBB5-6E2710F83717}" type="presParOf" srcId="{B956CE3D-5FEA-4EB7-BF6B-807A5767E54E}" destId="{15DF48B7-1261-4BE4-B342-9344BEE6A149}" srcOrd="2" destOrd="0" presId="urn:microsoft.com/office/officeart/2005/8/layout/orgChart1"/>
    <dgm:cxn modelId="{237175F7-81F8-401F-ADF7-3130F61645B2}" type="presParOf" srcId="{EC497592-012B-45C3-BA36-FDF34427B240}" destId="{8DE936A1-D22A-446F-9E06-B7BB02C82E4C}" srcOrd="6" destOrd="0" presId="urn:microsoft.com/office/officeart/2005/8/layout/orgChart1"/>
    <dgm:cxn modelId="{AF642503-9109-4BF7-87E7-23AEF52BDCF4}" type="presParOf" srcId="{EC497592-012B-45C3-BA36-FDF34427B240}" destId="{EC9583C0-1494-4D64-B7CF-1263777E2A14}" srcOrd="7" destOrd="0" presId="urn:microsoft.com/office/officeart/2005/8/layout/orgChart1"/>
    <dgm:cxn modelId="{F7921059-C307-4CC8-AEFC-AA2BA7AE62C7}" type="presParOf" srcId="{EC9583C0-1494-4D64-B7CF-1263777E2A14}" destId="{AB2FB3CB-5777-4573-83D1-012399FD715C}" srcOrd="0" destOrd="0" presId="urn:microsoft.com/office/officeart/2005/8/layout/orgChart1"/>
    <dgm:cxn modelId="{ABE65007-82CE-49CE-9F84-A3118060FD1B}" type="presParOf" srcId="{AB2FB3CB-5777-4573-83D1-012399FD715C}" destId="{FB026964-3D06-42CF-9B03-45F526618E9A}" srcOrd="0" destOrd="0" presId="urn:microsoft.com/office/officeart/2005/8/layout/orgChart1"/>
    <dgm:cxn modelId="{0DDCC6C1-D751-44AD-92A5-C49A4FCE62B8}" type="presParOf" srcId="{AB2FB3CB-5777-4573-83D1-012399FD715C}" destId="{E1EC470C-71F7-48DD-A1C3-CF55C2886AAA}" srcOrd="1" destOrd="0" presId="urn:microsoft.com/office/officeart/2005/8/layout/orgChart1"/>
    <dgm:cxn modelId="{7467E7D4-5738-4F0F-AD2E-FAD630F20510}" type="presParOf" srcId="{EC9583C0-1494-4D64-B7CF-1263777E2A14}" destId="{98311235-14F0-4019-B4FB-8C2A65BD2DA5}" srcOrd="1" destOrd="0" presId="urn:microsoft.com/office/officeart/2005/8/layout/orgChart1"/>
    <dgm:cxn modelId="{70AC99BA-C17A-4DE8-A861-68347872CE65}" type="presParOf" srcId="{EC9583C0-1494-4D64-B7CF-1263777E2A14}" destId="{A76E2F55-7791-41F6-B68D-E327D967415F}" srcOrd="2" destOrd="0" presId="urn:microsoft.com/office/officeart/2005/8/layout/orgChart1"/>
    <dgm:cxn modelId="{7D247FCE-ED3C-4C8D-A9BA-C99B65BB9B4B}" type="presParOf" srcId="{4F250DF8-102F-44D1-AA64-6A31D0B2A973}" destId="{6E1CD5AE-497C-4CDD-A890-2B312F3E5DC4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E936A1-D22A-446F-9E06-B7BB02C82E4C}">
      <dsp:nvSpPr>
        <dsp:cNvPr id="0" name=""/>
        <dsp:cNvSpPr/>
      </dsp:nvSpPr>
      <dsp:spPr>
        <a:xfrm>
          <a:off x="4579540" y="2572172"/>
          <a:ext cx="3586724" cy="41499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7496"/>
              </a:lnTo>
              <a:lnTo>
                <a:pt x="3586724" y="207496"/>
              </a:lnTo>
              <a:lnTo>
                <a:pt x="3586724" y="414992"/>
              </a:lnTo>
            </a:path>
          </a:pathLst>
        </a:custGeom>
        <a:noFill/>
        <a:ln w="34925" cap="flat" cmpd="sng" algn="ctr">
          <a:solidFill>
            <a:schemeClr val="accent2"/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3">
          <a:schemeClr val="accent2"/>
        </a:lnRef>
        <a:fillRef idx="0">
          <a:schemeClr val="accent2"/>
        </a:fillRef>
        <a:effectRef idx="2">
          <a:schemeClr val="accent2"/>
        </a:effectRef>
        <a:fontRef idx="minor">
          <a:schemeClr val="tx1"/>
        </a:fontRef>
      </dsp:style>
    </dsp:sp>
    <dsp:sp modelId="{9F3DEAE6-F79B-4D05-A2D5-F2A0264C4637}">
      <dsp:nvSpPr>
        <dsp:cNvPr id="0" name=""/>
        <dsp:cNvSpPr/>
      </dsp:nvSpPr>
      <dsp:spPr>
        <a:xfrm>
          <a:off x="4579540" y="2572172"/>
          <a:ext cx="1195574" cy="41499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7496"/>
              </a:lnTo>
              <a:lnTo>
                <a:pt x="1195574" y="207496"/>
              </a:lnTo>
              <a:lnTo>
                <a:pt x="1195574" y="414992"/>
              </a:lnTo>
            </a:path>
          </a:pathLst>
        </a:custGeom>
        <a:noFill/>
        <a:ln w="34925" cap="flat" cmpd="sng" algn="ctr">
          <a:solidFill>
            <a:schemeClr val="accent2"/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3">
          <a:schemeClr val="accent2"/>
        </a:lnRef>
        <a:fillRef idx="0">
          <a:schemeClr val="accent2"/>
        </a:fillRef>
        <a:effectRef idx="2">
          <a:schemeClr val="accent2"/>
        </a:effectRef>
        <a:fontRef idx="minor">
          <a:schemeClr val="tx1"/>
        </a:fontRef>
      </dsp:style>
    </dsp:sp>
    <dsp:sp modelId="{EAFC766E-FB76-40F4-B27F-3DBB0794437F}">
      <dsp:nvSpPr>
        <dsp:cNvPr id="0" name=""/>
        <dsp:cNvSpPr/>
      </dsp:nvSpPr>
      <dsp:spPr>
        <a:xfrm>
          <a:off x="3383965" y="2572172"/>
          <a:ext cx="1195574" cy="414992"/>
        </a:xfrm>
        <a:custGeom>
          <a:avLst/>
          <a:gdLst/>
          <a:ahLst/>
          <a:cxnLst/>
          <a:rect l="0" t="0" r="0" b="0"/>
          <a:pathLst>
            <a:path>
              <a:moveTo>
                <a:pt x="1195574" y="0"/>
              </a:moveTo>
              <a:lnTo>
                <a:pt x="1195574" y="207496"/>
              </a:lnTo>
              <a:lnTo>
                <a:pt x="0" y="207496"/>
              </a:lnTo>
              <a:lnTo>
                <a:pt x="0" y="414992"/>
              </a:lnTo>
            </a:path>
          </a:pathLst>
        </a:custGeom>
        <a:noFill/>
        <a:ln w="34925" cap="flat" cmpd="sng" algn="ctr">
          <a:solidFill>
            <a:schemeClr val="accent2"/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3">
          <a:schemeClr val="accent2"/>
        </a:lnRef>
        <a:fillRef idx="0">
          <a:schemeClr val="accent2"/>
        </a:fillRef>
        <a:effectRef idx="2">
          <a:schemeClr val="accent2"/>
        </a:effectRef>
        <a:fontRef idx="minor">
          <a:schemeClr val="tx1"/>
        </a:fontRef>
      </dsp:style>
    </dsp:sp>
    <dsp:sp modelId="{79E40706-F7CD-4C81-B4C8-FC651CB56DE2}">
      <dsp:nvSpPr>
        <dsp:cNvPr id="0" name=""/>
        <dsp:cNvSpPr/>
      </dsp:nvSpPr>
      <dsp:spPr>
        <a:xfrm>
          <a:off x="992816" y="2572172"/>
          <a:ext cx="3586724" cy="414992"/>
        </a:xfrm>
        <a:custGeom>
          <a:avLst/>
          <a:gdLst/>
          <a:ahLst/>
          <a:cxnLst/>
          <a:rect l="0" t="0" r="0" b="0"/>
          <a:pathLst>
            <a:path>
              <a:moveTo>
                <a:pt x="3586724" y="0"/>
              </a:moveTo>
              <a:lnTo>
                <a:pt x="3586724" y="207496"/>
              </a:lnTo>
              <a:lnTo>
                <a:pt x="0" y="207496"/>
              </a:lnTo>
              <a:lnTo>
                <a:pt x="0" y="414992"/>
              </a:lnTo>
            </a:path>
          </a:pathLst>
        </a:custGeom>
        <a:noFill/>
        <a:ln w="34925" cap="flat" cmpd="sng" algn="ctr">
          <a:solidFill>
            <a:schemeClr val="accent2"/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3">
          <a:schemeClr val="accent2"/>
        </a:lnRef>
        <a:fillRef idx="0">
          <a:schemeClr val="accent2"/>
        </a:fillRef>
        <a:effectRef idx="2">
          <a:schemeClr val="accent2"/>
        </a:effectRef>
        <a:fontRef idx="minor">
          <a:schemeClr val="tx1"/>
        </a:fontRef>
      </dsp:style>
    </dsp:sp>
    <dsp:sp modelId="{3FEA360E-6328-451E-BFE0-CAFB1AB974E6}">
      <dsp:nvSpPr>
        <dsp:cNvPr id="0" name=""/>
        <dsp:cNvSpPr/>
      </dsp:nvSpPr>
      <dsp:spPr>
        <a:xfrm>
          <a:off x="3392937" y="1393681"/>
          <a:ext cx="2373206" cy="1178490"/>
        </a:xfrm>
        <a:prstGeom prst="rect">
          <a:avLst/>
        </a:prstGeom>
        <a:gradFill rotWithShape="1">
          <a:gsLst>
            <a:gs pos="0">
              <a:schemeClr val="accent2">
                <a:shade val="63000"/>
                <a:satMod val="165000"/>
              </a:schemeClr>
            </a:gs>
            <a:gs pos="30000">
              <a:schemeClr val="accent2">
                <a:shade val="58000"/>
                <a:satMod val="165000"/>
              </a:schemeClr>
            </a:gs>
            <a:gs pos="75000">
              <a:schemeClr val="accent2">
                <a:shade val="30000"/>
                <a:satMod val="175000"/>
              </a:schemeClr>
            </a:gs>
            <a:gs pos="100000">
              <a:schemeClr val="accent2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Monitory</a:t>
          </a:r>
          <a:endParaRPr lang="cs-CZ" sz="2000" kern="1200" dirty="0"/>
        </a:p>
      </dsp:txBody>
      <dsp:txXfrm>
        <a:off x="3392937" y="1393681"/>
        <a:ext cx="2373206" cy="1178490"/>
      </dsp:txXfrm>
    </dsp:sp>
    <dsp:sp modelId="{1D87181A-D951-4160-A82F-155D4A344549}">
      <dsp:nvSpPr>
        <dsp:cNvPr id="0" name=""/>
        <dsp:cNvSpPr/>
      </dsp:nvSpPr>
      <dsp:spPr>
        <a:xfrm>
          <a:off x="4737" y="2987165"/>
          <a:ext cx="1976156" cy="988078"/>
        </a:xfrm>
        <a:prstGeom prst="rect">
          <a:avLst/>
        </a:prstGeom>
        <a:gradFill rotWithShape="1">
          <a:gsLst>
            <a:gs pos="0">
              <a:schemeClr val="accent2">
                <a:shade val="63000"/>
                <a:satMod val="165000"/>
              </a:schemeClr>
            </a:gs>
            <a:gs pos="30000">
              <a:schemeClr val="accent2">
                <a:shade val="58000"/>
                <a:satMod val="165000"/>
              </a:schemeClr>
            </a:gs>
            <a:gs pos="75000">
              <a:schemeClr val="accent2">
                <a:shade val="30000"/>
                <a:satMod val="175000"/>
              </a:schemeClr>
            </a:gs>
            <a:gs pos="100000">
              <a:schemeClr val="accent2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CRT </a:t>
          </a:r>
          <a:br>
            <a:rPr lang="cs-CZ" sz="1800" kern="1200" dirty="0" smtClean="0"/>
          </a:br>
          <a:r>
            <a:rPr lang="cs-CZ" sz="1800" kern="1200" dirty="0" smtClean="0"/>
            <a:t>(klasická vakuová obrazovka)</a:t>
          </a:r>
          <a:endParaRPr lang="cs-CZ" sz="1800" kern="1200" dirty="0"/>
        </a:p>
      </dsp:txBody>
      <dsp:txXfrm>
        <a:off x="4737" y="2987165"/>
        <a:ext cx="1976156" cy="988078"/>
      </dsp:txXfrm>
    </dsp:sp>
    <dsp:sp modelId="{58EF0544-6D56-4CEB-8E16-B79AA015AACC}">
      <dsp:nvSpPr>
        <dsp:cNvPr id="0" name=""/>
        <dsp:cNvSpPr/>
      </dsp:nvSpPr>
      <dsp:spPr>
        <a:xfrm>
          <a:off x="2395887" y="2987165"/>
          <a:ext cx="1976156" cy="988078"/>
        </a:xfrm>
        <a:prstGeom prst="rect">
          <a:avLst/>
        </a:prstGeom>
        <a:gradFill rotWithShape="1">
          <a:gsLst>
            <a:gs pos="0">
              <a:schemeClr val="accent2">
                <a:shade val="63000"/>
                <a:satMod val="165000"/>
              </a:schemeClr>
            </a:gs>
            <a:gs pos="30000">
              <a:schemeClr val="accent2">
                <a:shade val="58000"/>
                <a:satMod val="165000"/>
              </a:schemeClr>
            </a:gs>
            <a:gs pos="75000">
              <a:schemeClr val="accent2">
                <a:shade val="30000"/>
                <a:satMod val="175000"/>
              </a:schemeClr>
            </a:gs>
            <a:gs pos="100000">
              <a:schemeClr val="accent2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LCD </a:t>
          </a:r>
          <a:br>
            <a:rPr lang="cs-CZ" sz="1800" kern="1200" dirty="0" smtClean="0"/>
          </a:br>
          <a:r>
            <a:rPr lang="cs-CZ" sz="1800" kern="1200" dirty="0" smtClean="0"/>
            <a:t>(tekuté krystaly</a:t>
          </a:r>
          <a:endParaRPr lang="cs-CZ" sz="1800" kern="1200" dirty="0"/>
        </a:p>
      </dsp:txBody>
      <dsp:txXfrm>
        <a:off x="2395887" y="2987165"/>
        <a:ext cx="1976156" cy="988078"/>
      </dsp:txXfrm>
    </dsp:sp>
    <dsp:sp modelId="{233EBFAC-E889-4876-B5AF-3410BAED8427}">
      <dsp:nvSpPr>
        <dsp:cNvPr id="0" name=""/>
        <dsp:cNvSpPr/>
      </dsp:nvSpPr>
      <dsp:spPr>
        <a:xfrm>
          <a:off x="4787036" y="2987165"/>
          <a:ext cx="1976156" cy="988078"/>
        </a:xfrm>
        <a:prstGeom prst="rect">
          <a:avLst/>
        </a:prstGeom>
        <a:gradFill rotWithShape="1">
          <a:gsLst>
            <a:gs pos="0">
              <a:schemeClr val="accent2">
                <a:shade val="63000"/>
                <a:satMod val="165000"/>
              </a:schemeClr>
            </a:gs>
            <a:gs pos="30000">
              <a:schemeClr val="accent2">
                <a:shade val="58000"/>
                <a:satMod val="165000"/>
              </a:schemeClr>
            </a:gs>
            <a:gs pos="75000">
              <a:schemeClr val="accent2">
                <a:shade val="30000"/>
                <a:satMod val="175000"/>
              </a:schemeClr>
            </a:gs>
            <a:gs pos="100000">
              <a:schemeClr val="accent2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Plazma</a:t>
          </a:r>
          <a:endParaRPr lang="cs-CZ" sz="1800" kern="1200" dirty="0"/>
        </a:p>
      </dsp:txBody>
      <dsp:txXfrm>
        <a:off x="4787036" y="2987165"/>
        <a:ext cx="1976156" cy="988078"/>
      </dsp:txXfrm>
    </dsp:sp>
    <dsp:sp modelId="{FB026964-3D06-42CF-9B03-45F526618E9A}">
      <dsp:nvSpPr>
        <dsp:cNvPr id="0" name=""/>
        <dsp:cNvSpPr/>
      </dsp:nvSpPr>
      <dsp:spPr>
        <a:xfrm>
          <a:off x="7178186" y="2987165"/>
          <a:ext cx="1976156" cy="988078"/>
        </a:xfrm>
        <a:prstGeom prst="rect">
          <a:avLst/>
        </a:prstGeom>
        <a:gradFill rotWithShape="1">
          <a:gsLst>
            <a:gs pos="0">
              <a:schemeClr val="accent2">
                <a:shade val="63000"/>
                <a:satMod val="165000"/>
              </a:schemeClr>
            </a:gs>
            <a:gs pos="30000">
              <a:schemeClr val="accent2">
                <a:shade val="58000"/>
                <a:satMod val="165000"/>
              </a:schemeClr>
            </a:gs>
            <a:gs pos="75000">
              <a:schemeClr val="accent2">
                <a:shade val="30000"/>
                <a:satMod val="175000"/>
              </a:schemeClr>
            </a:gs>
            <a:gs pos="100000">
              <a:schemeClr val="accent2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LED </a:t>
          </a:r>
          <a:r>
            <a:rPr lang="cs-CZ" sz="1800" kern="1200" dirty="0" smtClean="0"/>
            <a:t>a další, méně obvyklé typy (</a:t>
          </a:r>
          <a:r>
            <a:rPr lang="cs-CZ" sz="1800" b="1" kern="1200" dirty="0" smtClean="0"/>
            <a:t>OLED</a:t>
          </a:r>
          <a:r>
            <a:rPr lang="cs-CZ" sz="1800" kern="1200" dirty="0" smtClean="0"/>
            <a:t>, </a:t>
          </a:r>
          <a:r>
            <a:rPr lang="cs-CZ" sz="1800" b="1" kern="1200" dirty="0" smtClean="0"/>
            <a:t>SED</a:t>
          </a:r>
          <a:r>
            <a:rPr lang="cs-CZ" sz="1800" kern="1200" dirty="0" smtClean="0"/>
            <a:t>, atd.)</a:t>
          </a:r>
          <a:endParaRPr lang="cs-CZ" sz="1800" kern="1200" dirty="0"/>
        </a:p>
      </dsp:txBody>
      <dsp:txXfrm>
        <a:off x="7178186" y="2987165"/>
        <a:ext cx="1976156" cy="98807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520950" y="3442406"/>
            <a:ext cx="6806565" cy="2087306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520950" y="5512920"/>
            <a:ext cx="6806565" cy="1511300"/>
          </a:xfrm>
        </p:spPr>
        <p:txBody>
          <a:bodyPr/>
          <a:lstStyle>
            <a:lvl1pPr marL="0" indent="0" algn="l">
              <a:buNone/>
              <a:defRPr sz="2000" b="1">
                <a:solidFill>
                  <a:schemeClr val="tx2"/>
                </a:solidFill>
              </a:defRPr>
            </a:lvl1pPr>
            <a:lvl2pPr marL="503972" indent="0" algn="ctr">
              <a:buNone/>
            </a:lvl2pPr>
            <a:lvl3pPr marL="1007943" indent="0" algn="ctr">
              <a:buNone/>
            </a:lvl3pPr>
            <a:lvl4pPr marL="1511915" indent="0" algn="ctr">
              <a:buNone/>
            </a:lvl4pPr>
            <a:lvl5pPr marL="2015886" indent="0" algn="ctr">
              <a:buNone/>
            </a:lvl5pPr>
            <a:lvl6pPr marL="2519858" indent="0" algn="ctr">
              <a:buNone/>
            </a:lvl6pPr>
            <a:lvl7pPr marL="3023829" indent="0" algn="ctr">
              <a:buNone/>
            </a:lvl7pPr>
            <a:lvl8pPr marL="3527801" indent="0" algn="ctr">
              <a:buNone/>
            </a:lvl8pPr>
            <a:lvl9pPr marL="4031772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8563710" y="1293505"/>
            <a:ext cx="2518833" cy="420158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12/9/2012</a:t>
            </a:fld>
            <a:endParaRPr lang="en-US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806348" y="4607402"/>
            <a:ext cx="4030133" cy="423520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420159" y="0"/>
            <a:ext cx="672253" cy="75565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304737" y="0"/>
            <a:ext cx="115421" cy="75565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1092412" y="0"/>
            <a:ext cx="200564" cy="75565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258622" y="0"/>
            <a:ext cx="253948" cy="75565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17274" y="0"/>
            <a:ext cx="0" cy="75565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1008380" y="0"/>
            <a:ext cx="0" cy="75565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941896" y="0"/>
            <a:ext cx="0" cy="75565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904100" y="0"/>
            <a:ext cx="0" cy="75565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176443" y="0"/>
            <a:ext cx="0" cy="75565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10050558" y="0"/>
            <a:ext cx="0" cy="75565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344507" y="0"/>
            <a:ext cx="84032" cy="75565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72254" y="3778250"/>
            <a:ext cx="1428538" cy="1427339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444233" y="5362440"/>
            <a:ext cx="707348" cy="70675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203219" y="6060882"/>
            <a:ext cx="151257" cy="15113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835252" y="6377686"/>
            <a:ext cx="302514" cy="3022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2100792" y="4953706"/>
            <a:ext cx="403352" cy="403013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461781" y="5430699"/>
            <a:ext cx="672253" cy="57023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504190" y="1763183"/>
            <a:ext cx="8235103" cy="5370153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12/9/2012</a:t>
            </a:fld>
            <a:endParaRPr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20950" y="3190522"/>
            <a:ext cx="6806565" cy="2262752"/>
          </a:xfrm>
        </p:spPr>
        <p:txBody>
          <a:bodyPr/>
          <a:lstStyle>
            <a:lvl1pPr algn="l">
              <a:buNone/>
              <a:defRPr sz="33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20950" y="5520443"/>
            <a:ext cx="6806565" cy="1511300"/>
          </a:xfrm>
        </p:spPr>
        <p:txBody>
          <a:bodyPr anchor="t"/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8562205" y="1289466"/>
            <a:ext cx="2518833" cy="420158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12/9/2012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806555" y="4604249"/>
            <a:ext cx="4030133" cy="423520"/>
          </a:xfrm>
        </p:spPr>
        <p:txBody>
          <a:bodyPr/>
          <a:lstStyle/>
          <a:p>
            <a:endParaRPr lang="en-US"/>
          </a:p>
        </p:txBody>
      </p:sp>
      <p:sp>
        <p:nvSpPr>
          <p:cNvPr id="9" name="Obdélník 8"/>
          <p:cNvSpPr/>
          <p:nvPr/>
        </p:nvSpPr>
        <p:spPr bwMode="auto">
          <a:xfrm>
            <a:off x="420159" y="0"/>
            <a:ext cx="672253" cy="75565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304737" y="0"/>
            <a:ext cx="115421" cy="75565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1092412" y="0"/>
            <a:ext cx="200564" cy="75565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258622" y="0"/>
            <a:ext cx="253948" cy="75565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17274" y="0"/>
            <a:ext cx="0" cy="75565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1008380" y="0"/>
            <a:ext cx="0" cy="75565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941896" y="0"/>
            <a:ext cx="0" cy="75565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904100" y="0"/>
            <a:ext cx="0" cy="75565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176443" y="0"/>
            <a:ext cx="0" cy="75565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344507" y="0"/>
            <a:ext cx="84032" cy="75565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72254" y="3778250"/>
            <a:ext cx="1428538" cy="1427339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460854" y="5362440"/>
            <a:ext cx="707348" cy="70675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203219" y="6060882"/>
            <a:ext cx="151257" cy="15113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835252" y="6381044"/>
            <a:ext cx="302514" cy="3022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2072164" y="4936173"/>
            <a:ext cx="403352" cy="403013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10033010" y="0"/>
            <a:ext cx="0" cy="75565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478402" y="5430699"/>
            <a:ext cx="672253" cy="57023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12/9/2012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504190" y="1763183"/>
            <a:ext cx="4033520" cy="5037667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709135" y="1763183"/>
            <a:ext cx="4033520" cy="5037667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190" y="300860"/>
            <a:ext cx="8319135" cy="1259417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12/9/2012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504190" y="2602794"/>
            <a:ext cx="4033520" cy="4282017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821317" y="2602794"/>
            <a:ext cx="4033520" cy="4282017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504190" y="1729599"/>
            <a:ext cx="4033520" cy="725424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789805" y="1729599"/>
            <a:ext cx="4033520" cy="725424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12/9/2012</a:t>
            </a:fld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12/9/2012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9663642" y="0"/>
            <a:ext cx="0" cy="75565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721322" y="3526155"/>
            <a:ext cx="6951980" cy="504190"/>
          </a:xfrm>
        </p:spPr>
        <p:txBody>
          <a:bodyPr anchor="b"/>
          <a:lstStyle>
            <a:lvl1pPr algn="l">
              <a:buNone/>
              <a:defRPr sz="22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7512431" y="302260"/>
            <a:ext cx="1683995" cy="5491057"/>
          </a:xfrm>
        </p:spPr>
        <p:txBody>
          <a:bodyPr/>
          <a:lstStyle>
            <a:lvl1pPr marL="0" indent="0">
              <a:spcBef>
                <a:spcPts val="441"/>
              </a:spcBef>
              <a:spcAft>
                <a:spcPts val="1102"/>
              </a:spcAft>
              <a:buNone/>
              <a:defRPr sz="1300"/>
            </a:lvl1pPr>
            <a:lvl2pPr>
              <a:buNone/>
              <a:defRPr sz="1300"/>
            </a:lvl2pPr>
            <a:lvl3pPr>
              <a:buNone/>
              <a:defRPr sz="1100"/>
            </a:lvl3pPr>
            <a:lvl4pPr>
              <a:buNone/>
              <a:defRPr sz="1000"/>
            </a:lvl4pPr>
            <a:lvl5pPr>
              <a:buNone/>
              <a:defRPr sz="10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890597" y="0"/>
            <a:ext cx="0" cy="75565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828726" y="0"/>
            <a:ext cx="0" cy="75565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9915737" y="0"/>
            <a:ext cx="0" cy="75565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9747673" y="0"/>
            <a:ext cx="336127" cy="75565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9831705" y="0"/>
            <a:ext cx="0" cy="75565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994750" y="6297083"/>
            <a:ext cx="605028" cy="60452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36127" y="302260"/>
            <a:ext cx="6218343" cy="6972131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12/9/2012</a:t>
            </a:fld>
            <a:endParaRPr lang="en-US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9663642" y="0"/>
            <a:ext cx="0" cy="75565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994750" y="6297083"/>
            <a:ext cx="605028" cy="60452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697373" y="3526155"/>
            <a:ext cx="6951980" cy="504190"/>
          </a:xfrm>
        </p:spPr>
        <p:txBody>
          <a:bodyPr anchor="b"/>
          <a:lstStyle>
            <a:lvl1pPr algn="l">
              <a:buNone/>
              <a:defRPr sz="22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806565" cy="75565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5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7461172" y="291765"/>
            <a:ext cx="1680633" cy="5460831"/>
          </a:xfrm>
        </p:spPr>
        <p:txBody>
          <a:bodyPr rot="0" spcFirstLastPara="0" vertOverflow="overflow" horzOverflow="overflow" vert="horz" wrap="square" lIns="100794" tIns="50397" rIns="100794" bIns="50397" numCol="1" spcCol="302383" rtlCol="0" fromWordArt="0" anchor="t" anchorCtr="0" forceAA="0" compatLnSpc="1">
            <a:normAutofit/>
          </a:bodyPr>
          <a:lstStyle>
            <a:lvl1pPr marL="0" indent="0">
              <a:spcBef>
                <a:spcPts val="110"/>
              </a:spcBef>
              <a:spcAft>
                <a:spcPts val="441"/>
              </a:spcAft>
              <a:buFontTx/>
              <a:buNone/>
              <a:defRPr sz="1300"/>
            </a:lvl1pPr>
            <a:lvl2pPr>
              <a:defRPr sz="1300"/>
            </a:lvl2pPr>
            <a:lvl3pPr>
              <a:defRPr sz="1100"/>
            </a:lvl3pPr>
            <a:lvl4pPr>
              <a:defRPr sz="1000"/>
            </a:lvl4pPr>
            <a:lvl5pPr>
              <a:defRPr sz="10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9915737" y="0"/>
            <a:ext cx="0" cy="75565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747673" y="0"/>
            <a:ext cx="336127" cy="75565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9831705" y="0"/>
            <a:ext cx="0" cy="75565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890597" y="0"/>
            <a:ext cx="0" cy="75565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828726" y="0"/>
            <a:ext cx="0" cy="75565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12/9/2012</a:t>
            </a:fld>
            <a:endParaRPr lang="en-US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12/9/2012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10755" y="302612"/>
            <a:ext cx="1848697" cy="6447514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4190" y="302611"/>
            <a:ext cx="6638502" cy="6447514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12/9/2012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504190" y="503767"/>
            <a:ext cx="9075420" cy="5961239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366AE9-A18F-4B64-885F-6C362C22C818}" type="datetimeFigureOut">
              <a:rPr lang="cs-CZ"/>
              <a:pPr>
                <a:defRPr/>
              </a:pPr>
              <a:t>9.12.2012</a:t>
            </a:fld>
            <a:endParaRPr lang="cs-CZ"/>
          </a:p>
        </p:txBody>
      </p:sp>
      <p:sp>
        <p:nvSpPr>
          <p:cNvPr id="4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7E3E5F-E3FF-4FE1-9CE0-A113DE4AF73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79701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9663642" y="0"/>
            <a:ext cx="0" cy="75565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504190" y="302610"/>
            <a:ext cx="8235103" cy="1259417"/>
          </a:xfrm>
          <a:prstGeom prst="rect">
            <a:avLst/>
          </a:prstGeom>
        </p:spPr>
        <p:txBody>
          <a:bodyPr vert="horz" lIns="100794" tIns="50397" rIns="100794" bIns="50397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504190" y="1763183"/>
            <a:ext cx="8235103" cy="5370153"/>
          </a:xfrm>
          <a:prstGeom prst="rect">
            <a:avLst/>
          </a:prstGeom>
        </p:spPr>
        <p:txBody>
          <a:bodyPr vert="horz" lIns="100794" tIns="50397" rIns="100794" bIns="50397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8370486" y="1191862"/>
            <a:ext cx="2216573" cy="423520"/>
          </a:xfrm>
          <a:prstGeom prst="rect">
            <a:avLst/>
          </a:prstGeom>
        </p:spPr>
        <p:txBody>
          <a:bodyPr vert="horz" lIns="100794" tIns="50397" rIns="100794" bIns="50397" anchor="ctr" anchorCtr="0"/>
          <a:lstStyle>
            <a:lvl1pPr algn="r" eaLnBrk="1" latinLnBrk="0" hangingPunct="1">
              <a:defRPr kumimoji="0" sz="1300">
                <a:solidFill>
                  <a:schemeClr val="tx2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12/9/2012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7710103" y="4117715"/>
            <a:ext cx="3526367" cy="403352"/>
          </a:xfrm>
          <a:prstGeom prst="rect">
            <a:avLst/>
          </a:prstGeom>
        </p:spPr>
        <p:txBody>
          <a:bodyPr vert="horz" lIns="100794" tIns="50397" rIns="100794" bIns="50397" anchor="ctr" anchorCtr="0"/>
          <a:lstStyle>
            <a:lvl1pPr algn="l" eaLnBrk="1" latinLnBrk="0" hangingPunct="1">
              <a:defRPr kumimoji="0" sz="13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84032" y="0"/>
            <a:ext cx="0" cy="75565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9915737" y="0"/>
            <a:ext cx="0" cy="75565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9747673" y="0"/>
            <a:ext cx="336127" cy="75565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9831705" y="0"/>
            <a:ext cx="0" cy="75565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0794" tIns="50397" rIns="100794" bIns="50397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994750" y="6297083"/>
            <a:ext cx="605028" cy="60452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964498" y="6318074"/>
            <a:ext cx="672253" cy="574294"/>
          </a:xfrm>
          <a:prstGeom prst="rect">
            <a:avLst/>
          </a:prstGeom>
        </p:spPr>
        <p:txBody>
          <a:bodyPr vert="horz" lIns="100794" tIns="50397" rIns="100794" bIns="50397" anchor="ctr"/>
          <a:lstStyle>
            <a:lvl1pPr algn="ctr" eaLnBrk="1" latinLnBrk="0" hangingPunct="1">
              <a:defRPr kumimoji="0" sz="1500" b="1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</p:sldLayoutIdLst>
  <p:txStyles>
    <p:titleStyle>
      <a:lvl1pPr algn="l" rtl="0" eaLnBrk="1" latinLnBrk="0" hangingPunct="1">
        <a:spcBef>
          <a:spcPct val="0"/>
        </a:spcBef>
        <a:buNone/>
        <a:defRPr kumimoji="0" sz="33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02383" indent="-302383" algn="l" rtl="0" eaLnBrk="1" latinLnBrk="0" hangingPunct="1">
        <a:spcBef>
          <a:spcPts val="661"/>
        </a:spcBef>
        <a:buClr>
          <a:schemeClr val="accent1"/>
        </a:buClr>
        <a:buSzPct val="70000"/>
        <a:buFont typeface="Wingdings"/>
        <a:buChar char="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705560" indent="-302383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indent="-201589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310326" indent="-201589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12709" indent="-201589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915092" indent="-201589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217475" indent="-201589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5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519858" indent="-201589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5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822241" indent="-201589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5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hyperlink" Target="http://cs.wikipedia.org/wiki/Soubor:LG_L194WT-SF_LCD_monitor.jpg" TargetMode="External"/><Relationship Id="rId7" Type="http://schemas.openxmlformats.org/officeDocument/2006/relationships/hyperlink" Target="http://cs.wikipedia.org/wiki/Soubor:OLED_EarlyProduct.JPG" TargetMode="External"/><Relationship Id="rId2" Type="http://schemas.openxmlformats.org/officeDocument/2006/relationships/hyperlink" Target="http://cs.wikipedia.org/wiki/Soubor:CRT_color_enhanced.pn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Sch%C3%A9ma_plasmov%C3%A9_obrazovky.png" TargetMode="External"/><Relationship Id="rId5" Type="http://schemas.openxmlformats.org/officeDocument/2006/relationships/hyperlink" Target="http://cs.wikipedia.org/wiki/Soubor:103inchPlasma.JPG" TargetMode="External"/><Relationship Id="rId4" Type="http://schemas.openxmlformats.org/officeDocument/2006/relationships/hyperlink" Target="http://cs.wikipedia.org/wiki/Soubor:Liquid_Crystal_Display_Macro_Example_zoom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08" name="Group 40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val="901036875"/>
              </p:ext>
            </p:extLst>
          </p:nvPr>
        </p:nvGraphicFramePr>
        <p:xfrm>
          <a:off x="357135" y="1397603"/>
          <a:ext cx="9392290" cy="4562293"/>
        </p:xfrm>
        <a:graphic>
          <a:graphicData uri="http://schemas.openxmlformats.org/drawingml/2006/table">
            <a:tbl>
              <a:tblPr/>
              <a:tblGrid>
                <a:gridCol w="2300966"/>
                <a:gridCol w="7091324"/>
              </a:tblGrid>
              <a:tr h="4040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</a:p>
                  </a:txBody>
                  <a:tcPr marL="100835" marR="100835" marT="50377" marB="5037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CZ.1.07/1.5.00/34.0969</a:t>
                      </a:r>
                    </a:p>
                  </a:txBody>
                  <a:tcPr marL="100835" marR="100835" marT="50377" marB="5037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57093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</a:p>
                  </a:txBody>
                  <a:tcPr marL="100835" marR="100835" marT="50377" marB="5037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Gymnázium Česká a Olympijských nadějí, České Budějovice, Česká 64</a:t>
                      </a:r>
                      <a:endParaRPr kumimoji="0" lang="cs-C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cs typeface="Arial" charset="0"/>
                      </a:endParaRPr>
                    </a:p>
                  </a:txBody>
                  <a:tcPr marL="100835" marR="100835" marT="50377" marB="5037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4040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materiálu</a:t>
                      </a:r>
                    </a:p>
                  </a:txBody>
                  <a:tcPr marL="100835" marR="100835" marT="50377" marB="5037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 charset="0"/>
                        </a:rPr>
                        <a:t>VY_32_INOVACE_IVT_1_KOT_12_MONITORY</a:t>
                      </a:r>
                      <a:endParaRPr kumimoji="0" lang="cs-CZ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  <a:cs typeface="Arial" charset="0"/>
                      </a:endParaRPr>
                    </a:p>
                  </a:txBody>
                  <a:tcPr marL="100835" marR="100835" marT="50377" marB="5037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4040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</a:p>
                  </a:txBody>
                  <a:tcPr marL="100835" marR="100835" marT="50377" marB="5037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 charset="0"/>
                        </a:rPr>
                        <a:t>Mgr. Miroslav Kotlas</a:t>
                      </a:r>
                    </a:p>
                  </a:txBody>
                  <a:tcPr marL="100835" marR="100835" marT="50377" marB="5037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4040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Tematický okruh</a:t>
                      </a:r>
                    </a:p>
                  </a:txBody>
                  <a:tcPr marL="100835" marR="100835" marT="50377" marB="5037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 charset="0"/>
                        </a:rPr>
                        <a:t>Hardware</a:t>
                      </a:r>
                    </a:p>
                  </a:txBody>
                  <a:tcPr marL="100835" marR="100835" marT="50377" marB="5037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4040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</a:t>
                      </a:r>
                    </a:p>
                  </a:txBody>
                  <a:tcPr marL="100835" marR="100835" marT="50377" marB="5037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 charset="0"/>
                        </a:rPr>
                        <a:t>1. ročník</a:t>
                      </a:r>
                    </a:p>
                  </a:txBody>
                  <a:tcPr marL="100835" marR="100835" marT="50377" marB="5037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4040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tvorby</a:t>
                      </a:r>
                    </a:p>
                  </a:txBody>
                  <a:tcPr marL="100835" marR="100835" marT="50377" marB="5037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 charset="0"/>
                        </a:rPr>
                        <a:t>6.10.2012</a:t>
                      </a:r>
                    </a:p>
                  </a:txBody>
                  <a:tcPr marL="100835" marR="100835" marT="50377" marB="5037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4040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Anotace</a:t>
                      </a:r>
                    </a:p>
                  </a:txBody>
                  <a:tcPr marL="100835" marR="100835" marT="50377" marB="5037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Seznámení se zobrazovacím zařízením monitor, typy, principem fungování CRT, LCD i plazma displeje.</a:t>
                      </a:r>
                      <a:endParaRPr kumimoji="0" lang="cs-CZ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Arial" charset="0"/>
                      </a:endParaRPr>
                    </a:p>
                  </a:txBody>
                  <a:tcPr marL="100835" marR="100835" marT="50377" marB="5037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50376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pokyn</a:t>
                      </a:r>
                    </a:p>
                  </a:txBody>
                  <a:tcPr marL="100835" marR="100835" marT="50377" marB="5037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Např.: prezentace je určena jako výklad do hodiny i jako materiál k samostudiu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Možnosti využití: promítání, samostudium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100835" marR="100835" marT="50377" marB="5037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503767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Pokud není uvedeno jinak, použitý materiál je z vlastních zdrojů autora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100835" marR="100835" marT="50377" marB="5037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4612" name="Picture 46" descr="logo_pruh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4307" y="286867"/>
            <a:ext cx="945356" cy="944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45"/>
          <p:cNvSpPr>
            <a:spLocks noChangeArrowheads="1"/>
          </p:cNvSpPr>
          <p:nvPr/>
        </p:nvSpPr>
        <p:spPr bwMode="auto">
          <a:xfrm>
            <a:off x="2183073" y="683934"/>
            <a:ext cx="5558344" cy="378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0794" tIns="50397" rIns="100794" bIns="50397">
            <a:spAutoFit/>
          </a:bodyPr>
          <a:lstStyle/>
          <a:p>
            <a:pPr algn="ctr">
              <a:defRPr/>
            </a:pPr>
            <a:r>
              <a:rPr lang="cs-CZ" b="1" dirty="0">
                <a:latin typeface="+mj-lt"/>
              </a:rPr>
              <a:t>DIGITÁLNÍ UČEBNÍ MATERIÁL</a:t>
            </a:r>
          </a:p>
        </p:txBody>
      </p:sp>
      <p:pic>
        <p:nvPicPr>
          <p:cNvPr id="246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4983" y="5761831"/>
            <a:ext cx="6706777" cy="1637242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08526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Monitory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Hardware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12880609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Obsah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Definice</a:t>
            </a:r>
          </a:p>
          <a:p>
            <a:r>
              <a:rPr lang="cs-CZ" dirty="0" smtClean="0"/>
              <a:t>Základní parametry</a:t>
            </a:r>
          </a:p>
          <a:p>
            <a:r>
              <a:rPr lang="cs-CZ" dirty="0" smtClean="0"/>
              <a:t>Typy</a:t>
            </a:r>
          </a:p>
          <a:p>
            <a:r>
              <a:rPr lang="cs-CZ" dirty="0" smtClean="0"/>
              <a:t>CRT (</a:t>
            </a:r>
            <a:r>
              <a:rPr lang="cs-CZ" dirty="0" err="1" smtClean="0"/>
              <a:t>Cathod</a:t>
            </a:r>
            <a:r>
              <a:rPr lang="cs-CZ" dirty="0" smtClean="0"/>
              <a:t> </a:t>
            </a:r>
            <a:r>
              <a:rPr lang="cs-CZ" dirty="0" err="1" smtClean="0"/>
              <a:t>ray</a:t>
            </a:r>
            <a:r>
              <a:rPr lang="cs-CZ" dirty="0" smtClean="0"/>
              <a:t> tube)</a:t>
            </a:r>
          </a:p>
          <a:p>
            <a:pPr lvl="1"/>
            <a:r>
              <a:rPr lang="cs-CZ" dirty="0" smtClean="0"/>
              <a:t>Klady CRT monitorů</a:t>
            </a:r>
          </a:p>
          <a:p>
            <a:pPr lvl="1"/>
            <a:r>
              <a:rPr lang="cs-CZ" dirty="0" smtClean="0"/>
              <a:t>Zápory CRT monitorů</a:t>
            </a:r>
          </a:p>
          <a:p>
            <a:r>
              <a:rPr lang="cs-CZ" dirty="0"/>
              <a:t>LCD (</a:t>
            </a:r>
            <a:r>
              <a:rPr lang="cs-CZ" dirty="0" err="1"/>
              <a:t>Liquid</a:t>
            </a:r>
            <a:r>
              <a:rPr lang="cs-CZ" dirty="0"/>
              <a:t> </a:t>
            </a:r>
            <a:r>
              <a:rPr lang="cs-CZ" dirty="0" err="1"/>
              <a:t>Cristal</a:t>
            </a:r>
            <a:r>
              <a:rPr lang="cs-CZ" dirty="0"/>
              <a:t> display)</a:t>
            </a:r>
            <a:endParaRPr lang="cs-CZ" dirty="0" smtClean="0"/>
          </a:p>
          <a:p>
            <a:pPr lvl="1"/>
            <a:r>
              <a:rPr lang="cs-CZ" dirty="0" smtClean="0"/>
              <a:t>Klady LCD monitorů</a:t>
            </a:r>
          </a:p>
          <a:p>
            <a:pPr lvl="1"/>
            <a:r>
              <a:rPr lang="cs-CZ" dirty="0" smtClean="0"/>
              <a:t>Zápory LCD monitorů</a:t>
            </a:r>
            <a:endParaRPr lang="cs-CZ" dirty="0" smtClean="0"/>
          </a:p>
          <a:p>
            <a:r>
              <a:rPr lang="cs-CZ" dirty="0" smtClean="0"/>
              <a:t>Plazmová obrazovka</a:t>
            </a:r>
          </a:p>
          <a:p>
            <a:r>
              <a:rPr lang="cs-CZ" dirty="0" smtClean="0"/>
              <a:t>OLED</a:t>
            </a:r>
          </a:p>
          <a:p>
            <a:r>
              <a:rPr lang="cs-CZ" dirty="0" smtClean="0"/>
              <a:t>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2758047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Definice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sz="2800" dirty="0" smtClean="0"/>
              <a:t>Základní výstupní</a:t>
            </a:r>
            <a:r>
              <a:rPr lang="cs-CZ" sz="2800" dirty="0"/>
              <a:t> </a:t>
            </a:r>
            <a:r>
              <a:rPr lang="cs-CZ" sz="2800" dirty="0" smtClean="0"/>
              <a:t>elektronické zařízení</a:t>
            </a:r>
          </a:p>
          <a:p>
            <a:r>
              <a:rPr lang="cs-CZ" sz="2800" dirty="0" smtClean="0"/>
              <a:t>Slouží k zobrazování textových a grafických informací</a:t>
            </a:r>
          </a:p>
          <a:p>
            <a:r>
              <a:rPr lang="cs-CZ" sz="2800" dirty="0" smtClean="0"/>
              <a:t>Připojen</a:t>
            </a:r>
          </a:p>
          <a:p>
            <a:pPr marL="860377" lvl="1" indent="-457200">
              <a:buFont typeface="+mj-lt"/>
              <a:buAutoNum type="alphaLcParenR"/>
            </a:pPr>
            <a:r>
              <a:rPr lang="cs-CZ" sz="2500" dirty="0" smtClean="0"/>
              <a:t>Propojen s grafickou kartou</a:t>
            </a:r>
          </a:p>
          <a:p>
            <a:pPr marL="860377" lvl="1" indent="-457200">
              <a:buFont typeface="+mj-lt"/>
              <a:buAutoNum type="alphaLcParenR"/>
            </a:pPr>
            <a:r>
              <a:rPr lang="cs-CZ" sz="2500" dirty="0" smtClean="0"/>
              <a:t>Přímo integrován do zařízení (notebook, tablet aj.)</a:t>
            </a:r>
          </a:p>
          <a:p>
            <a:r>
              <a:rPr lang="cs-CZ" dirty="0" smtClean="0"/>
              <a:t>Obvykle není vybaven tunerem (nelze k němu připojit anténu)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5134687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Základní parametry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pPr>
              <a:spcAft>
                <a:spcPts val="600"/>
              </a:spcAft>
              <a:buFont typeface="Wingdings" pitchFamily="2" charset="2"/>
              <a:buChar char=""/>
              <a:defRPr/>
            </a:pPr>
            <a:r>
              <a:rPr lang="cs-CZ" sz="3700" dirty="0"/>
              <a:t>Úhlopříčka</a:t>
            </a:r>
          </a:p>
          <a:p>
            <a:pPr lvl="1">
              <a:spcAft>
                <a:spcPts val="600"/>
              </a:spcAft>
              <a:buFont typeface="Wingdings 2" pitchFamily="18" charset="2"/>
              <a:buChar char=""/>
              <a:defRPr/>
            </a:pPr>
            <a:r>
              <a:rPr lang="cs-CZ" sz="3400" dirty="0"/>
              <a:t>Velikost monitoru se obvykle udává jako vzdálenost mezi protilehlými rohy obrazovky.</a:t>
            </a:r>
          </a:p>
          <a:p>
            <a:pPr lvl="1">
              <a:spcAft>
                <a:spcPts val="600"/>
              </a:spcAft>
              <a:buFont typeface="Wingdings 2" pitchFamily="18" charset="2"/>
              <a:buChar char=""/>
              <a:defRPr/>
            </a:pPr>
            <a:r>
              <a:rPr lang="cs-CZ" sz="3400" dirty="0"/>
              <a:t>Většina výrobců udává </a:t>
            </a:r>
            <a:r>
              <a:rPr lang="cs-CZ" sz="3400" dirty="0" smtClean="0"/>
              <a:t>velikost úhlopříčky včetně </a:t>
            </a:r>
            <a:r>
              <a:rPr lang="cs-CZ" sz="3400" dirty="0"/>
              <a:t>plochy, kterou skryje plastový rám monitoru.</a:t>
            </a:r>
          </a:p>
          <a:p>
            <a:pPr>
              <a:spcAft>
                <a:spcPts val="600"/>
              </a:spcAft>
              <a:buFont typeface="Wingdings" pitchFamily="2" charset="2"/>
              <a:buChar char=""/>
              <a:defRPr/>
            </a:pPr>
            <a:r>
              <a:rPr lang="cs-CZ" sz="3700" dirty="0"/>
              <a:t>Rozlišení obrazovky</a:t>
            </a:r>
          </a:p>
          <a:p>
            <a:pPr lvl="1">
              <a:spcAft>
                <a:spcPts val="600"/>
              </a:spcAft>
              <a:buFont typeface="Wingdings 2" pitchFamily="18" charset="2"/>
              <a:buChar char=""/>
              <a:defRPr/>
            </a:pPr>
            <a:r>
              <a:rPr lang="cs-CZ" sz="3400" dirty="0"/>
              <a:t>Udává se v pixelech (</a:t>
            </a:r>
            <a:r>
              <a:rPr lang="cs-CZ" sz="3400" dirty="0" err="1"/>
              <a:t>px</a:t>
            </a:r>
            <a:r>
              <a:rPr lang="cs-CZ" sz="3400" dirty="0"/>
              <a:t>)</a:t>
            </a:r>
          </a:p>
          <a:p>
            <a:pPr lvl="1">
              <a:spcAft>
                <a:spcPts val="600"/>
              </a:spcAft>
              <a:buFont typeface="Wingdings 2" pitchFamily="18" charset="2"/>
              <a:buChar char=""/>
              <a:defRPr/>
            </a:pPr>
            <a:r>
              <a:rPr lang="cs-CZ" sz="3400" dirty="0"/>
              <a:t>800x600, 1024x768, 1920x1080 HD</a:t>
            </a:r>
          </a:p>
          <a:p>
            <a:pPr>
              <a:buFont typeface="Wingdings" pitchFamily="2" charset="2"/>
              <a:buChar char=""/>
              <a:defRPr/>
            </a:pPr>
            <a:r>
              <a:rPr lang="cs-CZ" sz="3700" dirty="0" smtClean="0"/>
              <a:t>Obnovovací </a:t>
            </a:r>
            <a:r>
              <a:rPr lang="cs-CZ" sz="3700" dirty="0"/>
              <a:t>frekvence </a:t>
            </a:r>
          </a:p>
          <a:p>
            <a:pPr lvl="1">
              <a:buFont typeface="Wingdings 2" pitchFamily="18" charset="2"/>
              <a:buChar char=""/>
              <a:defRPr/>
            </a:pPr>
            <a:r>
              <a:rPr lang="cs-CZ" sz="3400" dirty="0"/>
              <a:t>Udává se v jednotkách Hertz (Hz)</a:t>
            </a:r>
          </a:p>
          <a:p>
            <a:pPr lvl="1">
              <a:buFont typeface="Wingdings 2" pitchFamily="18" charset="2"/>
              <a:buChar char=""/>
              <a:defRPr/>
            </a:pPr>
            <a:r>
              <a:rPr lang="cs-CZ" sz="3400" dirty="0"/>
              <a:t>Jako minimum pro CRT je uváděno 85–100 Hz, u LCD je tento parametr </a:t>
            </a:r>
            <a:r>
              <a:rPr lang="cs-CZ" sz="3400" dirty="0" smtClean="0"/>
              <a:t>nepodstatný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07015480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Základní parametry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>
              <a:spcAft>
                <a:spcPts val="600"/>
              </a:spcAft>
              <a:buFont typeface="Wingdings" pitchFamily="2" charset="2"/>
              <a:buChar char=""/>
              <a:defRPr/>
            </a:pPr>
            <a:r>
              <a:rPr lang="cs-CZ" sz="3200" dirty="0"/>
              <a:t>Doba </a:t>
            </a:r>
            <a:r>
              <a:rPr lang="cs-CZ" sz="3200" dirty="0" smtClean="0"/>
              <a:t>odezvy</a:t>
            </a:r>
          </a:p>
          <a:p>
            <a:pPr lvl="1">
              <a:spcAft>
                <a:spcPts val="600"/>
              </a:spcAft>
              <a:buFont typeface="Wingdings 2" pitchFamily="18" charset="2"/>
              <a:buChar char=""/>
              <a:defRPr/>
            </a:pPr>
            <a:r>
              <a:rPr lang="cs-CZ" sz="2500" dirty="0" smtClean="0"/>
              <a:t>Udává se v </a:t>
            </a:r>
            <a:r>
              <a:rPr lang="cs-CZ" sz="2500" dirty="0"/>
              <a:t>jednotkách </a:t>
            </a:r>
            <a:r>
              <a:rPr lang="cs-CZ" sz="2500" dirty="0" smtClean="0"/>
              <a:t>milisekund (</a:t>
            </a:r>
            <a:r>
              <a:rPr lang="cs-CZ" sz="2500" dirty="0" err="1" smtClean="0"/>
              <a:t>ms</a:t>
            </a:r>
            <a:r>
              <a:rPr lang="cs-CZ" sz="2500" dirty="0" smtClean="0"/>
              <a:t>)</a:t>
            </a:r>
            <a:r>
              <a:rPr lang="cs-CZ" sz="2100" dirty="0" smtClean="0"/>
              <a:t> </a:t>
            </a:r>
          </a:p>
          <a:p>
            <a:pPr lvl="1">
              <a:spcAft>
                <a:spcPts val="600"/>
              </a:spcAft>
              <a:buFont typeface="Wingdings 2" pitchFamily="18" charset="2"/>
              <a:buChar char=""/>
              <a:defRPr/>
            </a:pPr>
            <a:r>
              <a:rPr lang="cs-CZ" sz="2500" dirty="0" smtClean="0"/>
              <a:t>Doba</a:t>
            </a:r>
            <a:r>
              <a:rPr lang="cs-CZ" sz="2500" dirty="0"/>
              <a:t>, za kterou se bod </a:t>
            </a:r>
            <a:r>
              <a:rPr lang="cs-CZ" sz="2500" dirty="0" smtClean="0"/>
              <a:t>na LCD </a:t>
            </a:r>
            <a:r>
              <a:rPr lang="cs-CZ" sz="2500" dirty="0"/>
              <a:t>monitoru rozsvítí a </a:t>
            </a:r>
            <a:r>
              <a:rPr lang="cs-CZ" sz="2500" dirty="0" smtClean="0"/>
              <a:t>zhasne</a:t>
            </a:r>
            <a:r>
              <a:rPr lang="cs-CZ" sz="2100" dirty="0" smtClean="0"/>
              <a:t> </a:t>
            </a:r>
            <a:endParaRPr lang="cs-CZ" sz="2100" dirty="0"/>
          </a:p>
          <a:p>
            <a:pPr>
              <a:spcAft>
                <a:spcPts val="600"/>
              </a:spcAft>
              <a:buFont typeface="Wingdings" pitchFamily="2" charset="2"/>
              <a:buChar char=""/>
              <a:defRPr/>
            </a:pPr>
            <a:r>
              <a:rPr lang="cs-CZ" sz="3200" dirty="0" smtClean="0"/>
              <a:t>Vstupy</a:t>
            </a:r>
          </a:p>
          <a:p>
            <a:pPr lvl="1">
              <a:spcAft>
                <a:spcPts val="600"/>
              </a:spcAft>
              <a:buFont typeface="Wingdings 2" pitchFamily="18" charset="2"/>
              <a:buChar char=""/>
              <a:defRPr/>
            </a:pPr>
            <a:r>
              <a:rPr lang="cs-CZ" sz="2500" dirty="0" smtClean="0"/>
              <a:t>VGA (analogový)</a:t>
            </a:r>
          </a:p>
          <a:p>
            <a:pPr lvl="1">
              <a:spcAft>
                <a:spcPts val="600"/>
              </a:spcAft>
              <a:buFont typeface="Wingdings 2" pitchFamily="18" charset="2"/>
              <a:buChar char=""/>
              <a:defRPr/>
            </a:pPr>
            <a:r>
              <a:rPr lang="cs-CZ" sz="2500" dirty="0" smtClean="0"/>
              <a:t>DVI (</a:t>
            </a:r>
            <a:r>
              <a:rPr lang="cs-CZ" sz="2500" dirty="0"/>
              <a:t>kombinovaný digitální a analogový)</a:t>
            </a:r>
            <a:endParaRPr lang="cs-CZ" sz="2500" dirty="0" smtClean="0"/>
          </a:p>
          <a:p>
            <a:pPr lvl="1">
              <a:spcAft>
                <a:spcPts val="600"/>
              </a:spcAft>
              <a:buFont typeface="Wingdings 2" pitchFamily="18" charset="2"/>
              <a:buChar char=""/>
              <a:defRPr/>
            </a:pPr>
            <a:r>
              <a:rPr lang="cs-CZ" sz="2500" dirty="0" smtClean="0"/>
              <a:t>HDMI (</a:t>
            </a:r>
            <a:r>
              <a:rPr lang="cs-CZ" sz="2500" dirty="0"/>
              <a:t>digitální pro přenos videa ve vysokém rozlišení</a:t>
            </a:r>
            <a:r>
              <a:rPr lang="cs-CZ" sz="2500" dirty="0" smtClean="0"/>
              <a:t>)</a:t>
            </a:r>
            <a:endParaRPr lang="cs-CZ" sz="2500" dirty="0"/>
          </a:p>
          <a:p>
            <a:pPr>
              <a:spcAft>
                <a:spcPts val="600"/>
              </a:spcAft>
              <a:buFont typeface="Wingdings" pitchFamily="2" charset="2"/>
              <a:buChar char=""/>
              <a:defRPr/>
            </a:pPr>
            <a:r>
              <a:rPr lang="cs-CZ" sz="3200" dirty="0"/>
              <a:t>Další </a:t>
            </a:r>
            <a:r>
              <a:rPr lang="cs-CZ" sz="3200" dirty="0" smtClean="0"/>
              <a:t>parametry</a:t>
            </a:r>
          </a:p>
          <a:p>
            <a:pPr lvl="1">
              <a:spcAft>
                <a:spcPts val="600"/>
              </a:spcAft>
              <a:buFont typeface="Wingdings 2" pitchFamily="18" charset="2"/>
              <a:buChar char=""/>
              <a:defRPr/>
            </a:pPr>
            <a:r>
              <a:rPr lang="cs-CZ" sz="2500" dirty="0"/>
              <a:t>E</a:t>
            </a:r>
            <a:r>
              <a:rPr lang="cs-CZ" sz="2500" dirty="0" smtClean="0"/>
              <a:t>lektrická </a:t>
            </a:r>
            <a:r>
              <a:rPr lang="cs-CZ" sz="2500" dirty="0"/>
              <a:t>spotřeba udávaná ve Wattech (</a:t>
            </a:r>
            <a:r>
              <a:rPr lang="cs-CZ" sz="2500" dirty="0" smtClean="0"/>
              <a:t>W)</a:t>
            </a:r>
          </a:p>
          <a:p>
            <a:pPr lvl="2">
              <a:spcAft>
                <a:spcPts val="600"/>
              </a:spcAft>
              <a:buClr>
                <a:schemeClr val="accent1"/>
              </a:buClr>
              <a:buSzPct val="80000"/>
              <a:buFont typeface="Wingdings 2" pitchFamily="18" charset="2"/>
              <a:buChar char=""/>
              <a:defRPr/>
            </a:pPr>
            <a:r>
              <a:rPr lang="cs-CZ" sz="2200" dirty="0" smtClean="0"/>
              <a:t>u </a:t>
            </a:r>
            <a:r>
              <a:rPr lang="cs-CZ" sz="2200" dirty="0"/>
              <a:t>LCD je poloviční až třetinová proti CRT o stejné </a:t>
            </a:r>
            <a:r>
              <a:rPr lang="cs-CZ" sz="2200" dirty="0" smtClean="0"/>
              <a:t>úhlopříčce</a:t>
            </a:r>
          </a:p>
          <a:p>
            <a:pPr lvl="1">
              <a:spcAft>
                <a:spcPts val="600"/>
              </a:spcAft>
              <a:buFont typeface="Wingdings 2" pitchFamily="18" charset="2"/>
              <a:buChar char=""/>
              <a:defRPr/>
            </a:pPr>
            <a:r>
              <a:rPr lang="cs-CZ" sz="2500" dirty="0"/>
              <a:t>H</a:t>
            </a:r>
            <a:r>
              <a:rPr lang="cs-CZ" sz="2500" dirty="0" smtClean="0"/>
              <a:t>motnost</a:t>
            </a:r>
            <a:endParaRPr lang="cs-CZ" sz="25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0634783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Typy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791189770"/>
              </p:ext>
            </p:extLst>
          </p:nvPr>
        </p:nvGraphicFramePr>
        <p:xfrm>
          <a:off x="317500" y="1111250"/>
          <a:ext cx="9159081" cy="53689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3378293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CRT (</a:t>
            </a:r>
            <a:r>
              <a:rPr lang="cs-CZ" dirty="0" err="1" smtClean="0"/>
              <a:t>Cathor</a:t>
            </a:r>
            <a:r>
              <a:rPr lang="cs-CZ" dirty="0" smtClean="0"/>
              <a:t> </a:t>
            </a:r>
            <a:r>
              <a:rPr lang="cs-CZ" dirty="0" err="1" smtClean="0"/>
              <a:t>Ray</a:t>
            </a:r>
            <a:r>
              <a:rPr lang="cs-CZ" dirty="0" smtClean="0"/>
              <a:t> Tube)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504191" y="1763183"/>
            <a:ext cx="6290310" cy="5370153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Česky katodová trubice</a:t>
            </a:r>
          </a:p>
          <a:p>
            <a:r>
              <a:rPr lang="cs-CZ" dirty="0" smtClean="0"/>
              <a:t>Vynalezen 1897 Karlem Ferdinandem Braunem</a:t>
            </a:r>
          </a:p>
          <a:p>
            <a:r>
              <a:rPr lang="cs-CZ" dirty="0"/>
              <a:t>Obraz se vytváří pomocí svazku 3 elektronových paprsků (všechny paprsky stejné, neexistují žádné </a:t>
            </a:r>
            <a:r>
              <a:rPr lang="cs-CZ" dirty="0" smtClean="0"/>
              <a:t>barevné elektrony)</a:t>
            </a:r>
          </a:p>
          <a:p>
            <a:r>
              <a:rPr lang="cs-CZ" dirty="0" smtClean="0"/>
              <a:t>Barevné </a:t>
            </a:r>
            <a:r>
              <a:rPr lang="cs-CZ" dirty="0"/>
              <a:t>body (RGB) vznikají po dopadu elektronového paprsku na daný </a:t>
            </a:r>
            <a:r>
              <a:rPr lang="cs-CZ" dirty="0" smtClean="0"/>
              <a:t>fosforový </a:t>
            </a:r>
            <a:r>
              <a:rPr lang="cs-CZ" dirty="0"/>
              <a:t>bod (</a:t>
            </a:r>
            <a:r>
              <a:rPr lang="cs-CZ" dirty="0" smtClean="0"/>
              <a:t>luminofor)</a:t>
            </a:r>
          </a:p>
          <a:p>
            <a:r>
              <a:rPr lang="cs-CZ" dirty="0"/>
              <a:t>Paprsky </a:t>
            </a:r>
            <a:r>
              <a:rPr lang="cs-CZ" dirty="0" smtClean="0"/>
              <a:t>dopadají </a:t>
            </a:r>
            <a:r>
              <a:rPr lang="cs-CZ" dirty="0"/>
              <a:t>na stínítko (což je vlastně součást vzduchoprázdné obrazovky) potažené </a:t>
            </a:r>
            <a:r>
              <a:rPr lang="cs-CZ" dirty="0" smtClean="0"/>
              <a:t>fosforem </a:t>
            </a:r>
          </a:p>
          <a:p>
            <a:r>
              <a:rPr lang="cs-CZ" dirty="0" smtClean="0"/>
              <a:t>Elektrony </a:t>
            </a:r>
            <a:r>
              <a:rPr lang="cs-CZ" dirty="0"/>
              <a:t>díky usměrnění padají přesně na určené místo, které se na určitou chvíli </a:t>
            </a:r>
            <a:r>
              <a:rPr lang="cs-CZ" dirty="0" smtClean="0"/>
              <a:t>rozzáří</a:t>
            </a:r>
            <a:endParaRPr lang="cs-CZ" dirty="0"/>
          </a:p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8300" y="1568450"/>
            <a:ext cx="2755929" cy="27979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718300" y="4540250"/>
            <a:ext cx="275592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/>
              <a:t>PINGSTONE, Adrian. </a:t>
            </a:r>
            <a:r>
              <a:rPr lang="pt-BR" sz="1200" i="1" dirty="0"/>
              <a:t>Monitor (obrazovka)</a:t>
            </a:r>
            <a:r>
              <a:rPr lang="pt-BR" sz="1200" dirty="0"/>
              <a:t> [online]. [cit. </a:t>
            </a:r>
            <a:r>
              <a:rPr lang="cs-CZ" sz="1200" dirty="0" smtClean="0"/>
              <a:t>6</a:t>
            </a:r>
            <a:r>
              <a:rPr lang="pt-BR" sz="1200" dirty="0" smtClean="0"/>
              <a:t>.1</a:t>
            </a:r>
            <a:r>
              <a:rPr lang="cs-CZ" sz="1200" dirty="0" smtClean="0"/>
              <a:t>0</a:t>
            </a:r>
            <a:r>
              <a:rPr lang="pt-BR" sz="1200" dirty="0" smtClean="0"/>
              <a:t>.2012</a:t>
            </a:r>
            <a:r>
              <a:rPr lang="pt-BR" sz="1200" dirty="0"/>
              <a:t>]. Dostupný pod licencí volné dílo na WWW: http://cs.wikipedia.org/wiki/Soubor:Monitor.arp.jpg 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393113469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ubor:CRT color enhance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7700" y="44450"/>
            <a:ext cx="5943600" cy="4754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506490" y="4540250"/>
            <a:ext cx="765021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cs-CZ" dirty="0"/>
              <a:t>Elektronové dělo (emitor)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Svazky elektronů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Zaostřovací cívky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Vychylovací cívky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Připojení anody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Maska pro oddělení paprsků pro červenou</a:t>
            </a:r>
            <a:r>
              <a:rPr lang="cs-CZ" dirty="0" smtClean="0"/>
              <a:t>, zelenou </a:t>
            </a:r>
            <a:r>
              <a:rPr lang="cs-CZ" dirty="0"/>
              <a:t>a modrou část zobrazovaného obrazu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 err="1"/>
              <a:t>Luminoforová</a:t>
            </a:r>
            <a:r>
              <a:rPr lang="cs-CZ" dirty="0"/>
              <a:t> vrstva s červenými, zelenými a modrými oblastmi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Detail </a:t>
            </a:r>
            <a:r>
              <a:rPr lang="cs-CZ" dirty="0" err="1"/>
              <a:t>luminoforové</a:t>
            </a:r>
            <a:r>
              <a:rPr lang="cs-CZ" dirty="0"/>
              <a:t> vrstvy, nanesené z vnitřní strany obrazovky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81649809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Klady </a:t>
            </a:r>
            <a:r>
              <a:rPr lang="cs-CZ" dirty="0" err="1" smtClean="0"/>
              <a:t>crt</a:t>
            </a:r>
            <a:r>
              <a:rPr lang="cs-CZ" dirty="0" smtClean="0"/>
              <a:t> monitorů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Velmi vysoký kontrastní poměr (20 000:1 nebo více, mnohem vyšší než může nabídnout většina současných LCD a plasmových displejů.)</a:t>
            </a:r>
          </a:p>
          <a:p>
            <a:r>
              <a:rPr lang="cs-CZ" dirty="0" smtClean="0"/>
              <a:t>Malá </a:t>
            </a:r>
            <a:r>
              <a:rPr lang="cs-CZ" dirty="0"/>
              <a:t>doba odezvy</a:t>
            </a:r>
          </a:p>
          <a:p>
            <a:r>
              <a:rPr lang="cs-CZ" dirty="0"/>
              <a:t>Výborné zobrazení barev, široký rozsah a nízká úroveň zobrazení černé barvy.</a:t>
            </a:r>
          </a:p>
          <a:p>
            <a:r>
              <a:rPr lang="cs-CZ" dirty="0"/>
              <a:t>Jsou schopné zobrazit nativně několik rozlišení při různé obnovovací frekvenci</a:t>
            </a:r>
          </a:p>
          <a:p>
            <a:r>
              <a:rPr lang="cs-CZ" dirty="0"/>
              <a:t>Skoro nulová barevná, </a:t>
            </a:r>
            <a:r>
              <a:rPr lang="cs-CZ" dirty="0" smtClean="0"/>
              <a:t>kontrastová </a:t>
            </a:r>
            <a:r>
              <a:rPr lang="cs-CZ" dirty="0"/>
              <a:t>či jasová deformace. Výborné pozorovací úhly.</a:t>
            </a:r>
          </a:p>
          <a:p>
            <a:r>
              <a:rPr lang="cs-CZ" dirty="0"/>
              <a:t>Spolehlivá, osvědčená technologie.</a:t>
            </a:r>
          </a:p>
        </p:txBody>
      </p:sp>
    </p:spTree>
    <p:extLst>
      <p:ext uri="{BB962C8B-B14F-4D97-AF65-F5344CB8AC3E}">
        <p14:creationId xmlns:p14="http://schemas.microsoft.com/office/powerpoint/2010/main" val="3871480092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Zápory </a:t>
            </a:r>
            <a:r>
              <a:rPr lang="cs-CZ" dirty="0" err="1" smtClean="0"/>
              <a:t>crt</a:t>
            </a:r>
            <a:r>
              <a:rPr lang="cs-CZ" dirty="0" smtClean="0"/>
              <a:t> monitorů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cs-CZ" dirty="0"/>
              <a:t>Velké rozměry a váha (40" displej váží přes 100 kg)</a:t>
            </a:r>
          </a:p>
          <a:p>
            <a:r>
              <a:rPr lang="cs-CZ" dirty="0" smtClean="0"/>
              <a:t>Starší </a:t>
            </a:r>
            <a:r>
              <a:rPr lang="cs-CZ" dirty="0"/>
              <a:t>CRT monitory jsou náchylné k vypalování</a:t>
            </a:r>
          </a:p>
          <a:p>
            <a:r>
              <a:rPr lang="cs-CZ" dirty="0"/>
              <a:t>Větší spotřeba elektrické energie než u LCD displejů</a:t>
            </a:r>
          </a:p>
          <a:p>
            <a:r>
              <a:rPr lang="cs-CZ" dirty="0" smtClean="0"/>
              <a:t>Citlivé </a:t>
            </a:r>
            <a:r>
              <a:rPr lang="cs-CZ" dirty="0"/>
              <a:t>na vyšší vlhkost vzduchu</a:t>
            </a:r>
          </a:p>
          <a:p>
            <a:r>
              <a:rPr lang="cs-CZ" dirty="0"/>
              <a:t>Značná citlivost na rušení magnetickým polem v okolí monitoru (např. tramvaje, metro, transformátory). </a:t>
            </a:r>
          </a:p>
          <a:p>
            <a:pPr lvl="1"/>
            <a:r>
              <a:rPr lang="cs-CZ" dirty="0"/>
              <a:t>Stačí i místní zdroj, jako bedny, druhý monitor, zdroj,...</a:t>
            </a:r>
          </a:p>
          <a:p>
            <a:r>
              <a:rPr lang="cs-CZ" dirty="0" smtClean="0"/>
              <a:t>Při </a:t>
            </a:r>
            <a:r>
              <a:rPr lang="cs-CZ" dirty="0"/>
              <a:t>nízké obnovovací frekvenci viditelně problikává, vyžaduje nastavení alespoň 75 Hz a více (dle velikosti monitoru) </a:t>
            </a:r>
          </a:p>
          <a:p>
            <a:pPr lvl="1"/>
            <a:r>
              <a:rPr lang="cs-CZ" dirty="0"/>
              <a:t>Záleží i na daném člověku.</a:t>
            </a:r>
          </a:p>
          <a:p>
            <a:r>
              <a:rPr lang="cs-CZ" dirty="0"/>
              <a:t>Elektromagnetické záření (výrobci se snaží omezovat)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95570200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LCD (</a:t>
            </a:r>
            <a:r>
              <a:rPr lang="cs-CZ" dirty="0" err="1" smtClean="0"/>
              <a:t>Liquid</a:t>
            </a:r>
            <a:r>
              <a:rPr lang="cs-CZ" dirty="0" smtClean="0"/>
              <a:t> </a:t>
            </a:r>
            <a:r>
              <a:rPr lang="cs-CZ" dirty="0" err="1" smtClean="0"/>
              <a:t>Cristal</a:t>
            </a:r>
            <a:r>
              <a:rPr lang="cs-CZ" dirty="0" smtClean="0"/>
              <a:t> display)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504191" y="1763183"/>
            <a:ext cx="6214109" cy="5370153"/>
          </a:xfrm>
        </p:spPr>
        <p:txBody>
          <a:bodyPr>
            <a:noAutofit/>
          </a:bodyPr>
          <a:lstStyle/>
          <a:p>
            <a:r>
              <a:rPr lang="cs-CZ" sz="2200" dirty="0" smtClean="0"/>
              <a:t>Displej z tekutých krystalů</a:t>
            </a:r>
          </a:p>
          <a:p>
            <a:r>
              <a:rPr lang="cs-CZ" sz="2200" dirty="0" smtClean="0"/>
              <a:t>Na </a:t>
            </a:r>
            <a:r>
              <a:rPr lang="cs-CZ" sz="2200" dirty="0"/>
              <a:t>zadní stěně monitoru zdroj </a:t>
            </a:r>
            <a:r>
              <a:rPr lang="cs-CZ" sz="2200" dirty="0" smtClean="0"/>
              <a:t>světla</a:t>
            </a:r>
          </a:p>
          <a:p>
            <a:r>
              <a:rPr lang="cs-CZ" sz="2200" dirty="0" smtClean="0"/>
              <a:t>Odsud </a:t>
            </a:r>
            <a:r>
              <a:rPr lang="cs-CZ" sz="2200" dirty="0"/>
              <a:t>světlo putuje do speciální rozptylovací vrstvy, která světlo co </a:t>
            </a:r>
            <a:r>
              <a:rPr lang="cs-CZ" sz="2200" dirty="0" err="1" smtClean="0"/>
              <a:t>nejrovnoměrněji</a:t>
            </a:r>
            <a:r>
              <a:rPr lang="cs-CZ" sz="2200" dirty="0" smtClean="0"/>
              <a:t> </a:t>
            </a:r>
            <a:r>
              <a:rPr lang="cs-CZ" sz="2200" dirty="0"/>
              <a:t>rozvede po celé ploše </a:t>
            </a:r>
            <a:r>
              <a:rPr lang="cs-CZ" sz="2200" dirty="0" smtClean="0"/>
              <a:t>monitoru</a:t>
            </a:r>
          </a:p>
          <a:p>
            <a:pPr>
              <a:spcAft>
                <a:spcPts val="600"/>
              </a:spcAft>
            </a:pPr>
            <a:r>
              <a:rPr lang="cs-CZ" sz="2200" dirty="0"/>
              <a:t>Dále světlo prochází přes první polarizační filtr do vrstvy s tekutými krystaly, které jsou řízeny elektronikou monitoru dle vstupního signálu. </a:t>
            </a:r>
            <a:endParaRPr lang="cs-CZ" sz="2200" dirty="0" smtClean="0"/>
          </a:p>
          <a:p>
            <a:pPr>
              <a:spcAft>
                <a:spcPts val="600"/>
              </a:spcAft>
            </a:pPr>
            <a:r>
              <a:rPr lang="cs-CZ" sz="2200" dirty="0" smtClean="0"/>
              <a:t>Zde </a:t>
            </a:r>
            <a:r>
              <a:rPr lang="cs-CZ" sz="2200" dirty="0"/>
              <a:t>se určuje intenzita jasu jednotlivých pixelů. </a:t>
            </a:r>
          </a:p>
          <a:p>
            <a:pPr>
              <a:spcAft>
                <a:spcPts val="600"/>
              </a:spcAft>
            </a:pPr>
            <a:r>
              <a:rPr lang="cs-CZ" sz="2200" dirty="0"/>
              <a:t>Poté stále ještě bílé světlo zamíří do vrstvy s barevným RGB filtrem, odkud se dále již v barvě přenáší na druhý polarizační filtr</a:t>
            </a:r>
            <a:r>
              <a:rPr lang="cs-CZ" sz="2200" dirty="0" smtClean="0"/>
              <a:t>.</a:t>
            </a:r>
            <a:endParaRPr lang="cs-CZ" sz="22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9700" y="1492250"/>
            <a:ext cx="3101848" cy="26701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565900" y="4210499"/>
            <a:ext cx="29718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/>
              <a:t>FLORISLA. </a:t>
            </a:r>
            <a:r>
              <a:rPr lang="cs-CZ" sz="1200" i="1" dirty="0"/>
              <a:t>Monitor (obrazovka)</a:t>
            </a:r>
            <a:r>
              <a:rPr lang="cs-CZ" sz="1200" dirty="0"/>
              <a:t> [online]. [cit. </a:t>
            </a:r>
            <a:r>
              <a:rPr lang="cs-CZ" sz="1200" dirty="0" smtClean="0"/>
              <a:t>6.10.2012</a:t>
            </a:r>
            <a:r>
              <a:rPr lang="cs-CZ" sz="1200" dirty="0"/>
              <a:t>]. Dostupný pod licencí </a:t>
            </a:r>
            <a:r>
              <a:rPr lang="cs-CZ" sz="1200" dirty="0" err="1"/>
              <a:t>Creative</a:t>
            </a:r>
            <a:r>
              <a:rPr lang="cs-CZ" sz="1200" dirty="0"/>
              <a:t> </a:t>
            </a:r>
            <a:r>
              <a:rPr lang="cs-CZ" sz="1200" dirty="0" err="1"/>
              <a:t>Commons</a:t>
            </a:r>
            <a:r>
              <a:rPr lang="cs-CZ" sz="1200" dirty="0"/>
              <a:t> na WWW: http://cs.wikipedia.org/wiki/Soubor:LG_L194WT-SF_LCD_monitor.jpg</a:t>
            </a:r>
          </a:p>
        </p:txBody>
      </p:sp>
    </p:spTree>
    <p:extLst>
      <p:ext uri="{BB962C8B-B14F-4D97-AF65-F5344CB8AC3E}">
        <p14:creationId xmlns:p14="http://schemas.microsoft.com/office/powerpoint/2010/main" val="3599007102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2925" y="434975"/>
            <a:ext cx="6457950" cy="570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812925" y="6369050"/>
            <a:ext cx="64579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/>
              <a:t>RAVEDAVE. </a:t>
            </a:r>
            <a:r>
              <a:rPr lang="cs-CZ" sz="1200" i="1" dirty="0"/>
              <a:t>Displej z tekutých krystalů</a:t>
            </a:r>
            <a:r>
              <a:rPr lang="cs-CZ" sz="1200" dirty="0"/>
              <a:t> [online]. [cit. </a:t>
            </a:r>
            <a:r>
              <a:rPr lang="cs-CZ" sz="1200" dirty="0" smtClean="0"/>
              <a:t>6.10.2012</a:t>
            </a:r>
            <a:r>
              <a:rPr lang="cs-CZ" sz="1200" dirty="0"/>
              <a:t>]. Dostupný pod licencí </a:t>
            </a:r>
            <a:r>
              <a:rPr lang="cs-CZ" sz="1200" dirty="0" err="1"/>
              <a:t>Creative</a:t>
            </a:r>
            <a:r>
              <a:rPr lang="cs-CZ" sz="1200" dirty="0"/>
              <a:t> </a:t>
            </a:r>
            <a:r>
              <a:rPr lang="cs-CZ" sz="1200" dirty="0" err="1"/>
              <a:t>Commons</a:t>
            </a:r>
            <a:r>
              <a:rPr lang="cs-CZ" sz="1200" dirty="0"/>
              <a:t> na WWW: http://cs.wikipedia.org/wiki/Soubor:Liquid_Crystal_Display_Macro_Example_zoom.jpg</a:t>
            </a:r>
          </a:p>
        </p:txBody>
      </p:sp>
    </p:spTree>
    <p:extLst>
      <p:ext uri="{BB962C8B-B14F-4D97-AF65-F5344CB8AC3E}">
        <p14:creationId xmlns:p14="http://schemas.microsoft.com/office/powerpoint/2010/main" val="3343443659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Klady </a:t>
            </a:r>
            <a:r>
              <a:rPr lang="cs-CZ" dirty="0" err="1" smtClean="0"/>
              <a:t>lcd</a:t>
            </a:r>
            <a:r>
              <a:rPr lang="cs-CZ" dirty="0" smtClean="0"/>
              <a:t> monitorů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Kompaktní a lehký (okolo 4 kg) </a:t>
            </a:r>
          </a:p>
          <a:p>
            <a:pPr lvl="1"/>
            <a:r>
              <a:rPr lang="cs-CZ" dirty="0"/>
              <a:t>Záleží na velikosti displeje a konstrukce.</a:t>
            </a:r>
          </a:p>
          <a:p>
            <a:r>
              <a:rPr lang="cs-CZ" dirty="0"/>
              <a:t>Malá energetická spotřeba </a:t>
            </a:r>
          </a:p>
          <a:p>
            <a:pPr lvl="1"/>
            <a:r>
              <a:rPr lang="cs-CZ" dirty="0"/>
              <a:t>Při stejné uhlopříčce</a:t>
            </a:r>
          </a:p>
          <a:p>
            <a:r>
              <a:rPr lang="cs-CZ" dirty="0"/>
              <a:t>Žádné geometrické zkreslení </a:t>
            </a:r>
          </a:p>
          <a:p>
            <a:r>
              <a:rPr lang="cs-CZ" dirty="0" smtClean="0"/>
              <a:t>Bezvadná </a:t>
            </a:r>
            <a:r>
              <a:rPr lang="cs-CZ" dirty="0"/>
              <a:t>ostrost obrazu </a:t>
            </a:r>
          </a:p>
          <a:p>
            <a:pPr lvl="1"/>
            <a:r>
              <a:rPr lang="cs-CZ" dirty="0"/>
              <a:t>Záleží na typu displeje a nastavení.</a:t>
            </a:r>
          </a:p>
          <a:p>
            <a:r>
              <a:rPr lang="cs-CZ" dirty="0" smtClean="0"/>
              <a:t>Malé </a:t>
            </a:r>
            <a:r>
              <a:rPr lang="cs-CZ" dirty="0"/>
              <a:t>nebo žádné problikávání</a:t>
            </a:r>
          </a:p>
          <a:p>
            <a:r>
              <a:rPr lang="cs-CZ" dirty="0"/>
              <a:t>Žádné elektromagnetické vyzařování</a:t>
            </a:r>
          </a:p>
          <a:p>
            <a:r>
              <a:rPr lang="cs-CZ" dirty="0"/>
              <a:t>Nízké pořizovací </a:t>
            </a:r>
            <a:r>
              <a:rPr lang="cs-CZ" dirty="0" smtClean="0"/>
              <a:t>náklady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91419539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Zápory </a:t>
            </a:r>
            <a:r>
              <a:rPr lang="cs-CZ" dirty="0" err="1" smtClean="0"/>
              <a:t>lcd</a:t>
            </a:r>
            <a:r>
              <a:rPr lang="cs-CZ" dirty="0" smtClean="0"/>
              <a:t> monitorů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Malý </a:t>
            </a:r>
            <a:r>
              <a:rPr lang="cs-CZ" dirty="0"/>
              <a:t>kontrastní poměr.</a:t>
            </a:r>
          </a:p>
          <a:p>
            <a:r>
              <a:rPr lang="cs-CZ" dirty="0"/>
              <a:t>Omezené </a:t>
            </a:r>
            <a:r>
              <a:rPr lang="cs-CZ" dirty="0" smtClean="0"/>
              <a:t>pozorovací úhly</a:t>
            </a:r>
            <a:endParaRPr lang="cs-CZ" dirty="0"/>
          </a:p>
          <a:p>
            <a:r>
              <a:rPr lang="cs-CZ" dirty="0" smtClean="0"/>
              <a:t>Pomalejší </a:t>
            </a:r>
            <a:r>
              <a:rPr lang="cs-CZ" dirty="0"/>
              <a:t>časy odezvy, které mohou způsobovat rozmazání a duchy v </a:t>
            </a:r>
            <a:r>
              <a:rPr lang="cs-CZ" dirty="0" smtClean="0"/>
              <a:t>obrazu</a:t>
            </a:r>
          </a:p>
          <a:p>
            <a:r>
              <a:rPr lang="cs-CZ" dirty="0" smtClean="0"/>
              <a:t>Má </a:t>
            </a:r>
            <a:r>
              <a:rPr lang="cs-CZ" dirty="0"/>
              <a:t>pouze jedno nativní rozlišení. Při použití jiného rozlišení musí obraz přepočítat na své nativní rozlišení a dochází tak ke zhoršení kvality obrazu. </a:t>
            </a:r>
          </a:p>
          <a:p>
            <a:r>
              <a:rPr lang="cs-CZ" dirty="0" smtClean="0"/>
              <a:t>Pevná </a:t>
            </a:r>
            <a:r>
              <a:rPr lang="cs-CZ" dirty="0"/>
              <a:t>barevná hloubka, mnoho levných monitorů nedokáže zobrazit režim </a:t>
            </a:r>
            <a:r>
              <a:rPr lang="cs-CZ" dirty="0" err="1" smtClean="0"/>
              <a:t>truecolor</a:t>
            </a:r>
            <a:endParaRPr lang="cs-CZ" dirty="0"/>
          </a:p>
          <a:p>
            <a:r>
              <a:rPr lang="cs-CZ" dirty="0"/>
              <a:t>Mohou se vyskytnout „mrtvé“ pixely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27769241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Plazmová obrazovka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504191" y="1763183"/>
            <a:ext cx="5375909" cy="5370153"/>
          </a:xfrm>
        </p:spPr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cs-CZ" sz="2400" dirty="0"/>
              <a:t>Plazmový displej se skládá ze </a:t>
            </a:r>
          </a:p>
          <a:p>
            <a:pPr lvl="1">
              <a:defRPr/>
            </a:pPr>
            <a:r>
              <a:rPr lang="cs-CZ" sz="2200" dirty="0"/>
              <a:t>Dvou velkých skleněných desek, </a:t>
            </a:r>
          </a:p>
          <a:p>
            <a:pPr lvl="1">
              <a:spcAft>
                <a:spcPts val="600"/>
              </a:spcAft>
              <a:defRPr/>
            </a:pPr>
            <a:r>
              <a:rPr lang="cs-CZ" sz="2200" dirty="0"/>
              <a:t>Maličkých komůrek s elektrodou, které jsou naplněny silně ionizovanou směsí vzácných plynů neonu a xenonu (plazmou</a:t>
            </a:r>
            <a:r>
              <a:rPr lang="cs-CZ" sz="2200" dirty="0" smtClean="0"/>
              <a:t>)</a:t>
            </a:r>
          </a:p>
          <a:p>
            <a:pPr>
              <a:spcAft>
                <a:spcPts val="600"/>
              </a:spcAft>
              <a:defRPr/>
            </a:pPr>
            <a:r>
              <a:rPr lang="cs-CZ" sz="2400" dirty="0" smtClean="0"/>
              <a:t>Elektroda </a:t>
            </a:r>
            <a:r>
              <a:rPr lang="cs-CZ" sz="2400" dirty="0"/>
              <a:t>přivede do plynu proud a v plazmě se uvolní volné </a:t>
            </a:r>
            <a:r>
              <a:rPr lang="cs-CZ" sz="2400" dirty="0" smtClean="0"/>
              <a:t>elektrony</a:t>
            </a:r>
          </a:p>
          <a:p>
            <a:pPr>
              <a:spcAft>
                <a:spcPts val="600"/>
              </a:spcAft>
              <a:defRPr/>
            </a:pPr>
            <a:r>
              <a:rPr lang="cs-CZ" sz="2400" dirty="0" smtClean="0"/>
              <a:t>Na </a:t>
            </a:r>
            <a:r>
              <a:rPr lang="cs-CZ" sz="2400" dirty="0"/>
              <a:t>čelní straně každé komůrky je nanesena vrstva speciálních </a:t>
            </a:r>
            <a:r>
              <a:rPr lang="cs-CZ" sz="2400" dirty="0" smtClean="0"/>
              <a:t>chemikálií (luminoforů), </a:t>
            </a:r>
            <a:r>
              <a:rPr lang="cs-CZ" sz="2400" dirty="0"/>
              <a:t>které po uvolnění fotonů začnou zářit červenou, zelenou nebo modrou </a:t>
            </a:r>
            <a:r>
              <a:rPr lang="cs-CZ" sz="2400" dirty="0" smtClean="0"/>
              <a:t>barvou</a:t>
            </a:r>
          </a:p>
          <a:p>
            <a:pPr>
              <a:spcAft>
                <a:spcPts val="600"/>
              </a:spcAft>
              <a:defRPr/>
            </a:pPr>
            <a:r>
              <a:rPr lang="cs-CZ" sz="2400" dirty="0" smtClean="0"/>
              <a:t>Kombinací </a:t>
            </a:r>
            <a:r>
              <a:rPr lang="cs-CZ" sz="2400" dirty="0"/>
              <a:t>těchto tří barev vzniká obrazový bod</a:t>
            </a:r>
          </a:p>
          <a:p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2500" y="1682750"/>
            <a:ext cx="3505200" cy="2628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032499" y="4489618"/>
            <a:ext cx="350520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/>
              <a:t>YÜLLI. </a:t>
            </a:r>
            <a:r>
              <a:rPr lang="cs-CZ" sz="1200" i="1" dirty="0"/>
              <a:t>Plazmová obrazovka</a:t>
            </a:r>
            <a:r>
              <a:rPr lang="cs-CZ" sz="1200" dirty="0"/>
              <a:t> [online]. [cit. 6.10.2012]. Dostupný pod licencí volné dílo na WWW: http://</a:t>
            </a:r>
            <a:r>
              <a:rPr lang="cs-CZ" sz="1200" dirty="0" smtClean="0"/>
              <a:t>cs.wikipedia.org/wiki/Soubor:103inchPlasma.JPG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127081411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1900" y="920750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308100" y="6745585"/>
            <a:ext cx="7467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/>
              <a:t>KUKUSAK. </a:t>
            </a:r>
            <a:r>
              <a:rPr lang="pt-BR" sz="1200" i="1" dirty="0"/>
              <a:t>Plazmová obrazovka</a:t>
            </a:r>
            <a:r>
              <a:rPr lang="pt-BR" sz="1200" dirty="0"/>
              <a:t> [online]. [cit. </a:t>
            </a:r>
            <a:r>
              <a:rPr lang="cs-CZ" sz="1200" dirty="0" smtClean="0"/>
              <a:t>6</a:t>
            </a:r>
            <a:r>
              <a:rPr lang="pt-BR" sz="1200" dirty="0" smtClean="0"/>
              <a:t>.1</a:t>
            </a:r>
            <a:r>
              <a:rPr lang="cs-CZ" sz="1200" dirty="0" smtClean="0"/>
              <a:t>0</a:t>
            </a:r>
            <a:r>
              <a:rPr lang="pt-BR" sz="1200" dirty="0" smtClean="0"/>
              <a:t>.2012</a:t>
            </a:r>
            <a:r>
              <a:rPr lang="pt-BR" sz="1200" dirty="0"/>
              <a:t>]. Dostupný pod licencí Creative Commons na WWW: http://cs.wikipedia.org/wiki/Soubor:Sch%C3%A9ma_plasmov%C3%A9_obrazovky.png 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615019251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Oled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sz="2800" dirty="0"/>
              <a:t>Je to typ displeje využívající technologii organických elektroluminiscenčních </a:t>
            </a:r>
            <a:r>
              <a:rPr lang="cs-CZ" sz="2800" dirty="0" smtClean="0"/>
              <a:t>diod</a:t>
            </a:r>
          </a:p>
          <a:p>
            <a:r>
              <a:rPr lang="cs-CZ" sz="2800" dirty="0" smtClean="0"/>
              <a:t>Technologie </a:t>
            </a:r>
            <a:r>
              <a:rPr lang="cs-CZ" sz="2800" dirty="0"/>
              <a:t>pochází z roku </a:t>
            </a:r>
            <a:r>
              <a:rPr lang="cs-CZ" sz="2800" dirty="0" smtClean="0"/>
              <a:t>1987</a:t>
            </a:r>
          </a:p>
          <a:p>
            <a:r>
              <a:rPr lang="cs-CZ" sz="2800" dirty="0" smtClean="0"/>
              <a:t>Nyní </a:t>
            </a:r>
            <a:r>
              <a:rPr lang="cs-CZ" sz="2800" dirty="0"/>
              <a:t>se používají v </a:t>
            </a:r>
            <a:r>
              <a:rPr lang="cs-CZ" sz="2800" dirty="0" smtClean="0"/>
              <a:t>mobilních telefonech</a:t>
            </a:r>
            <a:r>
              <a:rPr lang="cs-CZ" sz="2800" dirty="0"/>
              <a:t> nebo MP3 přehrávačích.</a:t>
            </a:r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374900" y="6713319"/>
            <a:ext cx="4495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/>
              <a:t>MEHARRIS. </a:t>
            </a:r>
            <a:r>
              <a:rPr lang="cs-CZ" sz="1200" i="1" dirty="0"/>
              <a:t>OLED</a:t>
            </a:r>
            <a:r>
              <a:rPr lang="cs-CZ" sz="1200" dirty="0"/>
              <a:t> [online]. [cit. </a:t>
            </a:r>
            <a:r>
              <a:rPr lang="cs-CZ" sz="1200" dirty="0" smtClean="0"/>
              <a:t>6.10.2012</a:t>
            </a:r>
            <a:r>
              <a:rPr lang="cs-CZ" sz="1200" dirty="0"/>
              <a:t>]. Dostupný pod licencí </a:t>
            </a:r>
            <a:r>
              <a:rPr lang="cs-CZ" sz="1200" dirty="0" err="1"/>
              <a:t>Creative</a:t>
            </a:r>
            <a:r>
              <a:rPr lang="cs-CZ" sz="1200" dirty="0"/>
              <a:t> </a:t>
            </a:r>
            <a:r>
              <a:rPr lang="cs-CZ" sz="1200" dirty="0" err="1"/>
              <a:t>Commons</a:t>
            </a:r>
            <a:r>
              <a:rPr lang="cs-CZ" sz="1200" dirty="0"/>
              <a:t> na WWW: http://cs.wikipedia.org/wiki/Soubor:OLED_EarlyProduct.JPG 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2100" y="4366577"/>
            <a:ext cx="3276600" cy="23072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029891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pt-BR" sz="1500" dirty="0" smtClean="0"/>
              <a:t>PINGSTONE</a:t>
            </a:r>
            <a:r>
              <a:rPr lang="pt-BR" sz="1500" dirty="0"/>
              <a:t>, Adrian. </a:t>
            </a:r>
            <a:r>
              <a:rPr lang="pt-BR" sz="1500" i="1" dirty="0"/>
              <a:t>Monitor (obrazovka)</a:t>
            </a:r>
            <a:r>
              <a:rPr lang="pt-BR" sz="1500" dirty="0"/>
              <a:t> [online]. [cit. </a:t>
            </a:r>
            <a:r>
              <a:rPr lang="cs-CZ" sz="1500" dirty="0"/>
              <a:t>6</a:t>
            </a:r>
            <a:r>
              <a:rPr lang="pt-BR" sz="1500" dirty="0"/>
              <a:t>.1</a:t>
            </a:r>
            <a:r>
              <a:rPr lang="cs-CZ" sz="1500" dirty="0"/>
              <a:t>0</a:t>
            </a:r>
            <a:r>
              <a:rPr lang="pt-BR" sz="1500" dirty="0"/>
              <a:t>.2012]. Dostupný pod licencí volné dílo na WWW: http://</a:t>
            </a:r>
            <a:r>
              <a:rPr lang="pt-BR" sz="1500" dirty="0" smtClean="0"/>
              <a:t>cs.wikipedia.org/wiki/Soubor:Monitor.arp.jpg</a:t>
            </a:r>
            <a:endParaRPr lang="cs-CZ" sz="1500" dirty="0" smtClean="0"/>
          </a:p>
          <a:p>
            <a:r>
              <a:rPr lang="en-US" sz="1500" dirty="0" smtClean="0"/>
              <a:t>GRM </a:t>
            </a:r>
            <a:r>
              <a:rPr lang="en-US" sz="1500" dirty="0"/>
              <a:t>WNR. </a:t>
            </a:r>
            <a:r>
              <a:rPr lang="en-US" sz="1500" i="1" dirty="0" err="1"/>
              <a:t>Obrazovka</a:t>
            </a:r>
            <a:r>
              <a:rPr lang="en-US" sz="1500" i="1" dirty="0"/>
              <a:t> CRT</a:t>
            </a:r>
            <a:r>
              <a:rPr lang="en-US" sz="1500" dirty="0"/>
              <a:t> [online]. [cit. </a:t>
            </a:r>
            <a:r>
              <a:rPr lang="cs-CZ" sz="1500" dirty="0" smtClean="0"/>
              <a:t>6</a:t>
            </a:r>
            <a:r>
              <a:rPr lang="en-US" sz="1500" dirty="0" smtClean="0"/>
              <a:t>.1</a:t>
            </a:r>
            <a:r>
              <a:rPr lang="cs-CZ" sz="1500" dirty="0" smtClean="0"/>
              <a:t>0</a:t>
            </a:r>
            <a:r>
              <a:rPr lang="en-US" sz="1500" dirty="0" smtClean="0"/>
              <a:t>.2012</a:t>
            </a:r>
            <a:r>
              <a:rPr lang="en-US" sz="1500" dirty="0"/>
              <a:t>]. </a:t>
            </a:r>
            <a:r>
              <a:rPr lang="en-US" sz="1500" dirty="0" err="1"/>
              <a:t>Dostupný</a:t>
            </a:r>
            <a:r>
              <a:rPr lang="en-US" sz="1500" dirty="0"/>
              <a:t> pod </a:t>
            </a:r>
            <a:r>
              <a:rPr lang="en-US" sz="1500" dirty="0" err="1"/>
              <a:t>licencí</a:t>
            </a:r>
            <a:r>
              <a:rPr lang="en-US" sz="1500" dirty="0"/>
              <a:t> Creative Commons </a:t>
            </a:r>
            <a:r>
              <a:rPr lang="en-US" sz="1500" dirty="0" err="1"/>
              <a:t>na</a:t>
            </a:r>
            <a:r>
              <a:rPr lang="en-US" sz="1500" dirty="0"/>
              <a:t> WWW: </a:t>
            </a:r>
            <a:r>
              <a:rPr lang="en-US" sz="1500" dirty="0">
                <a:hlinkClick r:id="rId2"/>
              </a:rPr>
              <a:t>http://</a:t>
            </a:r>
            <a:r>
              <a:rPr lang="en-US" sz="1500" dirty="0" smtClean="0">
                <a:hlinkClick r:id="rId2"/>
              </a:rPr>
              <a:t>cs.wikipedia.org/wiki/Soubor:CRT_color_enhanced.png</a:t>
            </a:r>
            <a:endParaRPr lang="cs-CZ" sz="1500" dirty="0" smtClean="0"/>
          </a:p>
          <a:p>
            <a:r>
              <a:rPr lang="cs-CZ" sz="1500" dirty="0"/>
              <a:t>FLORISLA. </a:t>
            </a:r>
            <a:r>
              <a:rPr lang="cs-CZ" sz="1500" i="1" dirty="0"/>
              <a:t>Monitor (obrazovka)</a:t>
            </a:r>
            <a:r>
              <a:rPr lang="cs-CZ" sz="1500" dirty="0"/>
              <a:t> [online]. [cit. </a:t>
            </a:r>
            <a:r>
              <a:rPr lang="cs-CZ" sz="1500" dirty="0" smtClean="0"/>
              <a:t>6.10.2012</a:t>
            </a:r>
            <a:r>
              <a:rPr lang="cs-CZ" sz="1500" dirty="0"/>
              <a:t>]. Dostupný pod licencí </a:t>
            </a:r>
            <a:r>
              <a:rPr lang="cs-CZ" sz="1500" dirty="0" err="1"/>
              <a:t>Creative</a:t>
            </a:r>
            <a:r>
              <a:rPr lang="cs-CZ" sz="1500" dirty="0"/>
              <a:t> </a:t>
            </a:r>
            <a:r>
              <a:rPr lang="cs-CZ" sz="1500" dirty="0" err="1"/>
              <a:t>Commons</a:t>
            </a:r>
            <a:r>
              <a:rPr lang="cs-CZ" sz="1500" dirty="0"/>
              <a:t> na WWW: </a:t>
            </a:r>
            <a:r>
              <a:rPr lang="cs-CZ" sz="1500" dirty="0">
                <a:hlinkClick r:id="rId3"/>
              </a:rPr>
              <a:t>http://</a:t>
            </a:r>
            <a:r>
              <a:rPr lang="cs-CZ" sz="1500" dirty="0" smtClean="0">
                <a:hlinkClick r:id="rId3"/>
              </a:rPr>
              <a:t>cs.wikipedia.org/wiki/Soubor:LG_L194WT-SF_LCD_monitor.jpg</a:t>
            </a:r>
            <a:endParaRPr lang="cs-CZ" sz="1500" dirty="0" smtClean="0"/>
          </a:p>
          <a:p>
            <a:r>
              <a:rPr lang="cs-CZ" sz="1500" dirty="0"/>
              <a:t>RAVEDAVE. </a:t>
            </a:r>
            <a:r>
              <a:rPr lang="cs-CZ" sz="1500" i="1" dirty="0"/>
              <a:t>Displej z tekutých krystalů</a:t>
            </a:r>
            <a:r>
              <a:rPr lang="cs-CZ" sz="1500" dirty="0"/>
              <a:t> [online]. [cit. 6.10.2012]. Dostupný pod licencí </a:t>
            </a:r>
            <a:r>
              <a:rPr lang="cs-CZ" sz="1500" dirty="0" err="1"/>
              <a:t>Creative</a:t>
            </a:r>
            <a:r>
              <a:rPr lang="cs-CZ" sz="1500" dirty="0"/>
              <a:t> </a:t>
            </a:r>
            <a:r>
              <a:rPr lang="cs-CZ" sz="1500" dirty="0" err="1"/>
              <a:t>Commons</a:t>
            </a:r>
            <a:r>
              <a:rPr lang="cs-CZ" sz="1500" dirty="0"/>
              <a:t> na WWW: </a:t>
            </a:r>
            <a:r>
              <a:rPr lang="cs-CZ" sz="1500" dirty="0">
                <a:hlinkClick r:id="rId4"/>
              </a:rPr>
              <a:t>http://</a:t>
            </a:r>
            <a:r>
              <a:rPr lang="cs-CZ" sz="1500" dirty="0" smtClean="0">
                <a:hlinkClick r:id="rId4"/>
              </a:rPr>
              <a:t>cs.wikipedia.org/wiki/Soubor:Liquid_Crystal_Display_Macro_Example_zoom.jpg</a:t>
            </a:r>
            <a:endParaRPr lang="cs-CZ" sz="1500" dirty="0" smtClean="0"/>
          </a:p>
          <a:p>
            <a:r>
              <a:rPr lang="cs-CZ" sz="1500" dirty="0"/>
              <a:t>YÜLLI. </a:t>
            </a:r>
            <a:r>
              <a:rPr lang="cs-CZ" sz="1500" i="1" dirty="0"/>
              <a:t>Plazmová obrazovka</a:t>
            </a:r>
            <a:r>
              <a:rPr lang="cs-CZ" sz="1500" dirty="0"/>
              <a:t> [online]. [cit. </a:t>
            </a:r>
            <a:r>
              <a:rPr lang="cs-CZ" sz="1500" dirty="0" smtClean="0"/>
              <a:t>6.10.2012</a:t>
            </a:r>
            <a:r>
              <a:rPr lang="cs-CZ" sz="1500" dirty="0"/>
              <a:t>]. Dostupný pod licencí volné dílo na WWW: </a:t>
            </a:r>
            <a:r>
              <a:rPr lang="cs-CZ" sz="1500" dirty="0">
                <a:hlinkClick r:id="rId5"/>
              </a:rPr>
              <a:t>http://</a:t>
            </a:r>
            <a:r>
              <a:rPr lang="cs-CZ" sz="1500" dirty="0" smtClean="0">
                <a:hlinkClick r:id="rId5"/>
              </a:rPr>
              <a:t>cs.wikipedia.org/wiki/Soubor:103inchPlasma.JPG</a:t>
            </a:r>
            <a:endParaRPr lang="cs-CZ" sz="1500" dirty="0" smtClean="0"/>
          </a:p>
          <a:p>
            <a:r>
              <a:rPr lang="pt-BR" sz="1500" dirty="0"/>
              <a:t>KUKUSAK. </a:t>
            </a:r>
            <a:r>
              <a:rPr lang="pt-BR" sz="1500" i="1" dirty="0"/>
              <a:t>Plazmová obrazovka</a:t>
            </a:r>
            <a:r>
              <a:rPr lang="pt-BR" sz="1500" dirty="0"/>
              <a:t> [online]. [cit. </a:t>
            </a:r>
            <a:r>
              <a:rPr lang="cs-CZ" sz="1500" dirty="0"/>
              <a:t>6</a:t>
            </a:r>
            <a:r>
              <a:rPr lang="pt-BR" sz="1500" dirty="0"/>
              <a:t>.1</a:t>
            </a:r>
            <a:r>
              <a:rPr lang="cs-CZ" sz="1500" dirty="0"/>
              <a:t>0</a:t>
            </a:r>
            <a:r>
              <a:rPr lang="pt-BR" sz="1500" dirty="0"/>
              <a:t>.2012]. Dostupný pod licencí Creative Commons na WWW: </a:t>
            </a:r>
            <a:r>
              <a:rPr lang="pt-BR" sz="1500" dirty="0">
                <a:hlinkClick r:id="rId6"/>
              </a:rPr>
              <a:t>http://</a:t>
            </a:r>
            <a:r>
              <a:rPr lang="pt-BR" sz="1500" dirty="0" smtClean="0">
                <a:hlinkClick r:id="rId6"/>
              </a:rPr>
              <a:t>cs.wikipedia.org/wiki/Soubor:Sch%C3%A9ma_plasmov%C3%A9_obrazovky.png</a:t>
            </a:r>
            <a:endParaRPr lang="cs-CZ" sz="1500" dirty="0" smtClean="0"/>
          </a:p>
          <a:p>
            <a:r>
              <a:rPr lang="cs-CZ" sz="1500" dirty="0"/>
              <a:t>MEHARRIS. </a:t>
            </a:r>
            <a:r>
              <a:rPr lang="cs-CZ" sz="1500" i="1" dirty="0"/>
              <a:t>OLED</a:t>
            </a:r>
            <a:r>
              <a:rPr lang="cs-CZ" sz="1500" dirty="0"/>
              <a:t> [online]. [cit. 6.10.2012]. Dostupný pod licencí </a:t>
            </a:r>
            <a:r>
              <a:rPr lang="cs-CZ" sz="1500" dirty="0" err="1"/>
              <a:t>Creative</a:t>
            </a:r>
            <a:r>
              <a:rPr lang="cs-CZ" sz="1500" dirty="0"/>
              <a:t> </a:t>
            </a:r>
            <a:r>
              <a:rPr lang="cs-CZ" sz="1500" dirty="0" err="1"/>
              <a:t>Commons</a:t>
            </a:r>
            <a:r>
              <a:rPr lang="cs-CZ" sz="1500" dirty="0"/>
              <a:t> na WWW: </a:t>
            </a:r>
            <a:r>
              <a:rPr lang="cs-CZ" sz="1500" dirty="0">
                <a:hlinkClick r:id="rId7"/>
              </a:rPr>
              <a:t>http://</a:t>
            </a:r>
            <a:r>
              <a:rPr lang="cs-CZ" sz="1500" dirty="0" smtClean="0">
                <a:hlinkClick r:id="rId7"/>
              </a:rPr>
              <a:t>cs.wikipedia.org/wiki/Soubor:OLED_EarlyProduct.JPG</a:t>
            </a:r>
            <a:endParaRPr lang="cs-CZ" sz="1500" dirty="0" smtClean="0"/>
          </a:p>
          <a:p>
            <a:r>
              <a:rPr lang="cs-CZ" sz="1500" dirty="0"/>
              <a:t>Monitor (obrazovka). In: </a:t>
            </a:r>
            <a:r>
              <a:rPr lang="cs-CZ" sz="1500" i="1" dirty="0" err="1"/>
              <a:t>Wikipedia</a:t>
            </a:r>
            <a:r>
              <a:rPr lang="cs-CZ" sz="1500" i="1" dirty="0"/>
              <a:t>: </a:t>
            </a:r>
            <a:r>
              <a:rPr lang="cs-CZ" sz="1500" i="1" dirty="0" err="1"/>
              <a:t>the</a:t>
            </a:r>
            <a:r>
              <a:rPr lang="cs-CZ" sz="1500" i="1" dirty="0"/>
              <a:t> free </a:t>
            </a:r>
            <a:r>
              <a:rPr lang="cs-CZ" sz="1500" i="1" dirty="0" err="1"/>
              <a:t>encyclopedia</a:t>
            </a:r>
            <a:r>
              <a:rPr lang="cs-CZ" sz="1500" dirty="0"/>
              <a:t> [online]. San Francisco (CA): </a:t>
            </a:r>
            <a:r>
              <a:rPr lang="cs-CZ" sz="1500" dirty="0" err="1"/>
              <a:t>Wikimedia</a:t>
            </a:r>
            <a:r>
              <a:rPr lang="cs-CZ" sz="1500" dirty="0"/>
              <a:t> </a:t>
            </a:r>
            <a:r>
              <a:rPr lang="cs-CZ" sz="1500" dirty="0" err="1"/>
              <a:t>Foundation</a:t>
            </a:r>
            <a:r>
              <a:rPr lang="cs-CZ" sz="1500" dirty="0"/>
              <a:t>, 2001-2012, 25. 11. 2012 [cit. 2012-10-06]. Dostupné z: http://cs.wikipedia.org/wiki/Monitor_%28obrazovka%29 </a:t>
            </a:r>
          </a:p>
        </p:txBody>
      </p:sp>
      <p:pic>
        <p:nvPicPr>
          <p:cNvPr id="4" name="Picture 46" descr="logo_pruhl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4307" y="286867"/>
            <a:ext cx="945356" cy="944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21387749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116</TotalTime>
  <Words>1006</Words>
  <Application>Microsoft Office PowerPoint</Application>
  <PresentationFormat>Vlastní</PresentationFormat>
  <Paragraphs>154</Paragraphs>
  <Slides>19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Arkýř</vt:lpstr>
      <vt:lpstr>Prezentace aplikace PowerPoint</vt:lpstr>
      <vt:lpstr>Monitory</vt:lpstr>
      <vt:lpstr>Obsah</vt:lpstr>
      <vt:lpstr>Definice</vt:lpstr>
      <vt:lpstr>Základní parametry</vt:lpstr>
      <vt:lpstr>Základní parametry</vt:lpstr>
      <vt:lpstr>Typy</vt:lpstr>
      <vt:lpstr>CRT (Cathor Ray Tube)</vt:lpstr>
      <vt:lpstr>Prezentace aplikace PowerPoint</vt:lpstr>
      <vt:lpstr>Klady crt monitorů</vt:lpstr>
      <vt:lpstr>Zápory crt monitorů</vt:lpstr>
      <vt:lpstr>LCD (Liquid Cristal display)</vt:lpstr>
      <vt:lpstr>Prezentace aplikace PowerPoint</vt:lpstr>
      <vt:lpstr>Klady lcd monitorů</vt:lpstr>
      <vt:lpstr>Zápory lcd monitorů</vt:lpstr>
      <vt:lpstr>Plazmová obrazovka</vt:lpstr>
      <vt:lpstr>Prezentace aplikace PowerPoint</vt:lpstr>
      <vt:lpstr>Oled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Kotli</dc:creator>
  <cp:lastModifiedBy>Mirda Kotli</cp:lastModifiedBy>
  <cp:revision>38</cp:revision>
  <dcterms:created xsi:type="dcterms:W3CDTF">2006-08-16T00:00:00Z</dcterms:created>
  <dcterms:modified xsi:type="dcterms:W3CDTF">2012-12-09T18:35:56Z</dcterms:modified>
</cp:coreProperties>
</file>