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1" r:id="rId3"/>
    <p:sldId id="257" r:id="rId4"/>
    <p:sldId id="272" r:id="rId5"/>
    <p:sldId id="260" r:id="rId6"/>
    <p:sldId id="261" r:id="rId7"/>
    <p:sldId id="273" r:id="rId8"/>
    <p:sldId id="274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3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731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2216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0994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2433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3110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358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415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1228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8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7616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60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870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tisk.cirkev.cz/res/data/139/015741.jpg?seek=1322579357" TargetMode="External"/><Relationship Id="rId3" Type="http://schemas.openxmlformats.org/officeDocument/2006/relationships/hyperlink" Target="http://orlandograce.org/wp-content/uploads/2012/11/advent-10001.jpg" TargetMode="External"/><Relationship Id="rId7" Type="http://schemas.openxmlformats.org/officeDocument/2006/relationships/hyperlink" Target="http://www.majkadorty.estranky.cz/img/mid/114/vanocni-cukrovi-2010.jpg" TargetMode="External"/><Relationship Id="rId2" Type="http://schemas.openxmlformats.org/officeDocument/2006/relationships/hyperlink" Target="http://slovnikonline.com/img/ae1a283a14_71385513_o2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g.denik.cz/73/65/111129_karvina_vanoce_namesti_denik-380.jpg" TargetMode="External"/><Relationship Id="rId5" Type="http://schemas.openxmlformats.org/officeDocument/2006/relationships/hyperlink" Target="http://im.novinky.cz/mynews/662/46628-top_foto1-bs2ke.jpg" TargetMode="External"/><Relationship Id="rId4" Type="http://schemas.openxmlformats.org/officeDocument/2006/relationships/hyperlink" Target="http://www.thedrum.com/uploads/drum_basic_article/99161/main_images/advent_calendar_0.png" TargetMode="External"/><Relationship Id="rId9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3kIMGCZ75w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4980583"/>
              </p:ext>
            </p:extLst>
          </p:nvPr>
        </p:nvGraphicFramePr>
        <p:xfrm>
          <a:off x="457200" y="1196753"/>
          <a:ext cx="7859216" cy="5414697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5496490"/>
              </a:tblGrid>
              <a:tr h="21602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i="1" kern="1200" dirty="0" smtClean="0">
                          <a:solidFill>
                            <a:schemeClr val="bg1">
                              <a:lumMod val="9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EU_32_sada1_08_SV_Advent_Cup</a:t>
                      </a:r>
                      <a:endParaRPr lang="cs-CZ" sz="1400" dirty="0" smtClean="0">
                        <a:solidFill>
                          <a:schemeClr val="bg1">
                            <a:lumMod val="9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62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Bc. Cuperová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Žáci si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rozšiřují své znalosti o předvánočním období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Odborné činnosti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/>
                          <a:ea typeface="Calibri"/>
                          <a:cs typeface="Times New Roman"/>
                        </a:rPr>
                        <a:t>Společenské vědy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Místo, kde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žijeme/Advent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Znát důležité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události v </a:t>
                      </a:r>
                      <a:r>
                        <a:rPr lang="cs-CZ" sz="12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rodině, </a:t>
                      </a:r>
                      <a:r>
                        <a:rPr lang="cs-CZ" sz="12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ve </a:t>
                      </a: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městě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Advent,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adventní věnec,  kalendář, adventní neděle,  písně,  vánoční trhy, cukroví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0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/>
                          <a:ea typeface="Calibri"/>
                          <a:cs typeface="Times New Roman"/>
                        </a:rPr>
                        <a:t>PPT prezentace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vzdělávání, 1. ročník Praktické školy jednoleté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28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6. 12.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2012                           Třída: I. PRŠ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bg2">
                            <a:lumMod val="75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>
                              <a:lumMod val="9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bg1">
                            <a:lumMod val="9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hlinkClick r:id="rId2"/>
                        </a:rPr>
                        <a:t>http://cs.wikipedia.org/wiki/Advent</a:t>
                      </a:r>
                    </a:p>
                    <a:p>
                      <a:r>
                        <a:rPr lang="cs-CZ" sz="1000" dirty="0" smtClean="0">
                          <a:hlinkClick r:id="rId2"/>
                        </a:rPr>
                        <a:t>http://slovnikonline.com/img/ae1a283a14_71385513_o2.jpg</a:t>
                      </a:r>
                      <a:endParaRPr lang="cs-CZ" sz="1000" dirty="0" smtClean="0"/>
                    </a:p>
                    <a:p>
                      <a:r>
                        <a:rPr lang="cs-CZ" sz="1000" dirty="0" smtClean="0">
                          <a:hlinkClick r:id="rId3"/>
                        </a:rPr>
                        <a:t>http://orlandograce.org/wp-content/uploads/2012/11/advent-10001.jpg</a:t>
                      </a:r>
                      <a:endParaRPr lang="cs-CZ" sz="1000" dirty="0" smtClean="0"/>
                    </a:p>
                    <a:p>
                      <a:r>
                        <a:rPr lang="cs-CZ" sz="1000" dirty="0" smtClean="0">
                          <a:hlinkClick r:id="rId4"/>
                        </a:rPr>
                        <a:t>http://www.</a:t>
                      </a:r>
                      <a:r>
                        <a:rPr lang="cs-CZ" sz="1000" dirty="0" err="1" smtClean="0">
                          <a:hlinkClick r:id="rId4"/>
                        </a:rPr>
                        <a:t>thedrum.com</a:t>
                      </a:r>
                      <a:r>
                        <a:rPr lang="cs-CZ" sz="1000" dirty="0" smtClean="0">
                          <a:hlinkClick r:id="rId4"/>
                        </a:rPr>
                        <a:t>/</a:t>
                      </a:r>
                      <a:r>
                        <a:rPr lang="cs-CZ" sz="1000" dirty="0" err="1" smtClean="0">
                          <a:hlinkClick r:id="rId4"/>
                        </a:rPr>
                        <a:t>uploads</a:t>
                      </a:r>
                      <a:r>
                        <a:rPr lang="cs-CZ" sz="1000" dirty="0" smtClean="0">
                          <a:hlinkClick r:id="rId4"/>
                        </a:rPr>
                        <a:t>/</a:t>
                      </a:r>
                      <a:r>
                        <a:rPr lang="cs-CZ" sz="1000" dirty="0" err="1" smtClean="0">
                          <a:hlinkClick r:id="rId4"/>
                        </a:rPr>
                        <a:t>drum</a:t>
                      </a:r>
                      <a:r>
                        <a:rPr lang="cs-CZ" sz="1000" dirty="0" smtClean="0">
                          <a:hlinkClick r:id="rId4"/>
                        </a:rPr>
                        <a:t>_basic_</a:t>
                      </a:r>
                      <a:r>
                        <a:rPr lang="cs-CZ" sz="1000" dirty="0" err="1" smtClean="0">
                          <a:hlinkClick r:id="rId4"/>
                        </a:rPr>
                        <a:t>article</a:t>
                      </a:r>
                      <a:r>
                        <a:rPr lang="cs-CZ" sz="1000" dirty="0" smtClean="0">
                          <a:hlinkClick r:id="rId4"/>
                        </a:rPr>
                        <a:t>/99161/</a:t>
                      </a:r>
                      <a:r>
                        <a:rPr lang="cs-CZ" sz="1000" dirty="0" err="1" smtClean="0">
                          <a:hlinkClick r:id="rId4"/>
                        </a:rPr>
                        <a:t>main</a:t>
                      </a:r>
                      <a:r>
                        <a:rPr lang="cs-CZ" sz="1000" dirty="0" smtClean="0">
                          <a:hlinkClick r:id="rId4"/>
                        </a:rPr>
                        <a:t>_</a:t>
                      </a:r>
                      <a:r>
                        <a:rPr lang="cs-CZ" sz="1000" dirty="0" err="1" smtClean="0">
                          <a:hlinkClick r:id="rId4"/>
                        </a:rPr>
                        <a:t>images</a:t>
                      </a:r>
                      <a:r>
                        <a:rPr lang="cs-CZ" sz="1000" dirty="0" smtClean="0">
                          <a:hlinkClick r:id="rId4"/>
                        </a:rPr>
                        <a:t>/advent_</a:t>
                      </a:r>
                      <a:r>
                        <a:rPr lang="cs-CZ" sz="1000" dirty="0" err="1" smtClean="0">
                          <a:hlinkClick r:id="rId4"/>
                        </a:rPr>
                        <a:t>calendar</a:t>
                      </a:r>
                      <a:r>
                        <a:rPr lang="cs-CZ" sz="1000" dirty="0" smtClean="0">
                          <a:hlinkClick r:id="rId4"/>
                        </a:rPr>
                        <a:t>_0.png</a:t>
                      </a:r>
                      <a:endParaRPr lang="cs-CZ" sz="1000" dirty="0" smtClean="0"/>
                    </a:p>
                    <a:p>
                      <a:r>
                        <a:rPr lang="cs-CZ" sz="1000" dirty="0" smtClean="0">
                          <a:hlinkClick r:id="rId5"/>
                        </a:rPr>
                        <a:t>http://im.novinky.cz/mynews/662/46628-top_foto1-bs2ke.jpg</a:t>
                      </a:r>
                      <a:endParaRPr lang="cs-CZ" sz="1000" dirty="0" smtClean="0"/>
                    </a:p>
                    <a:p>
                      <a:r>
                        <a:rPr lang="cs-CZ" sz="1000" dirty="0" smtClean="0">
                          <a:hlinkClick r:id="rId6"/>
                        </a:rPr>
                        <a:t>http://g.</a:t>
                      </a:r>
                      <a:r>
                        <a:rPr lang="cs-CZ" sz="1000" dirty="0" err="1" smtClean="0">
                          <a:hlinkClick r:id="rId6"/>
                        </a:rPr>
                        <a:t>denik.cz</a:t>
                      </a:r>
                      <a:r>
                        <a:rPr lang="cs-CZ" sz="1000" dirty="0" smtClean="0">
                          <a:hlinkClick r:id="rId6"/>
                        </a:rPr>
                        <a:t>/73/65/111129_</a:t>
                      </a:r>
                      <a:r>
                        <a:rPr lang="cs-CZ" sz="1000" dirty="0" err="1" smtClean="0">
                          <a:hlinkClick r:id="rId6"/>
                        </a:rPr>
                        <a:t>karvina</a:t>
                      </a:r>
                      <a:r>
                        <a:rPr lang="cs-CZ" sz="1000" dirty="0" smtClean="0">
                          <a:hlinkClick r:id="rId6"/>
                        </a:rPr>
                        <a:t>_</a:t>
                      </a:r>
                      <a:r>
                        <a:rPr lang="cs-CZ" sz="1000" dirty="0" err="1" smtClean="0">
                          <a:hlinkClick r:id="rId6"/>
                        </a:rPr>
                        <a:t>vanoce</a:t>
                      </a:r>
                      <a:r>
                        <a:rPr lang="cs-CZ" sz="1000" dirty="0" smtClean="0">
                          <a:hlinkClick r:id="rId6"/>
                        </a:rPr>
                        <a:t>_</a:t>
                      </a:r>
                      <a:r>
                        <a:rPr lang="cs-CZ" sz="1000" dirty="0" err="1" smtClean="0">
                          <a:hlinkClick r:id="rId6"/>
                        </a:rPr>
                        <a:t>namesti</a:t>
                      </a:r>
                      <a:r>
                        <a:rPr lang="cs-CZ" sz="1000" dirty="0" smtClean="0">
                          <a:hlinkClick r:id="rId6"/>
                        </a:rPr>
                        <a:t>_</a:t>
                      </a:r>
                      <a:r>
                        <a:rPr lang="cs-CZ" sz="1000" dirty="0" err="1" smtClean="0">
                          <a:hlinkClick r:id="rId6"/>
                        </a:rPr>
                        <a:t>denik</a:t>
                      </a:r>
                      <a:r>
                        <a:rPr lang="cs-CZ" sz="1000" dirty="0" smtClean="0">
                          <a:hlinkClick r:id="rId6"/>
                        </a:rPr>
                        <a:t>-380.jpg</a:t>
                      </a:r>
                      <a:endParaRPr lang="cs-CZ" sz="1000" dirty="0" smtClean="0"/>
                    </a:p>
                    <a:p>
                      <a:r>
                        <a:rPr lang="cs-CZ" sz="1000" dirty="0" smtClean="0">
                          <a:hlinkClick r:id="rId7"/>
                        </a:rPr>
                        <a:t>http://www.</a:t>
                      </a:r>
                      <a:r>
                        <a:rPr lang="cs-CZ" sz="1000" dirty="0" err="1" smtClean="0">
                          <a:hlinkClick r:id="rId7"/>
                        </a:rPr>
                        <a:t>majkadorty.estranky.cz</a:t>
                      </a:r>
                      <a:r>
                        <a:rPr lang="cs-CZ" sz="1000" dirty="0" smtClean="0">
                          <a:hlinkClick r:id="rId7"/>
                        </a:rPr>
                        <a:t>/</a:t>
                      </a:r>
                      <a:r>
                        <a:rPr lang="cs-CZ" sz="1000" dirty="0" err="1" smtClean="0">
                          <a:hlinkClick r:id="rId7"/>
                        </a:rPr>
                        <a:t>img</a:t>
                      </a:r>
                      <a:r>
                        <a:rPr lang="cs-CZ" sz="1000" dirty="0" smtClean="0">
                          <a:hlinkClick r:id="rId7"/>
                        </a:rPr>
                        <a:t>/</a:t>
                      </a:r>
                      <a:r>
                        <a:rPr lang="cs-CZ" sz="1000" dirty="0" err="1" smtClean="0">
                          <a:hlinkClick r:id="rId7"/>
                        </a:rPr>
                        <a:t>mid</a:t>
                      </a:r>
                      <a:r>
                        <a:rPr lang="cs-CZ" sz="1000" dirty="0" smtClean="0">
                          <a:hlinkClick r:id="rId7"/>
                        </a:rPr>
                        <a:t>/114/</a:t>
                      </a:r>
                      <a:r>
                        <a:rPr lang="cs-CZ" sz="1000" dirty="0" err="1" smtClean="0">
                          <a:hlinkClick r:id="rId7"/>
                        </a:rPr>
                        <a:t>vanocni</a:t>
                      </a:r>
                      <a:r>
                        <a:rPr lang="cs-CZ" sz="1000" dirty="0" smtClean="0">
                          <a:hlinkClick r:id="rId7"/>
                        </a:rPr>
                        <a:t>-</a:t>
                      </a:r>
                      <a:r>
                        <a:rPr lang="cs-CZ" sz="1000" dirty="0" err="1" smtClean="0">
                          <a:hlinkClick r:id="rId7"/>
                        </a:rPr>
                        <a:t>cukrovi</a:t>
                      </a:r>
                      <a:r>
                        <a:rPr lang="cs-CZ" sz="1000" dirty="0" smtClean="0">
                          <a:hlinkClick r:id="rId7"/>
                        </a:rPr>
                        <a:t>-2010.jpg</a:t>
                      </a:r>
                      <a:endParaRPr lang="cs-CZ" sz="1000" dirty="0" smtClean="0"/>
                    </a:p>
                    <a:p>
                      <a:r>
                        <a:rPr lang="cs-CZ" sz="1000" dirty="0" smtClean="0">
                          <a:hlinkClick r:id="rId8"/>
                        </a:rPr>
                        <a:t>http://tisk.cirkev.cz/res/data/139/015741.jpg?seek=1322579357</a:t>
                      </a:r>
                      <a:endParaRPr lang="cs-CZ" sz="1000" dirty="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7184" y="116632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84793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2376264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Advent</a:t>
            </a:r>
            <a:endParaRPr lang="cs-CZ" sz="7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149080"/>
            <a:ext cx="8964488" cy="2880320"/>
          </a:xfrm>
        </p:spPr>
        <p:txBody>
          <a:bodyPr vert="horz">
            <a:normAutofit fontScale="77500" lnSpcReduction="2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Symboly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r"/>
            <a:r>
              <a:rPr lang="cs-CZ" sz="2400" b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Bc.Cuperová</a:t>
            </a:r>
            <a:r>
              <a:rPr lang="cs-CZ" dirty="0" smtClean="0"/>
              <a:t>                                                                     </a:t>
            </a:r>
            <a:endParaRPr lang="cs-CZ" sz="3000" b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2353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856984" cy="1417638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</a:rPr>
              <a:t>Advent</a:t>
            </a:r>
            <a:endParaRPr lang="cs-CZ" sz="6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196752"/>
            <a:ext cx="7859216" cy="201622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Advent je období, kdy se připravujeme na Vánoce.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 teologickém smyslu se advent vyznačuje dvojím očekáváním – slavnosti narození Ježíše Krista a jeho druhého </a:t>
            </a:r>
            <a:r>
              <a:rPr lang="cs-CZ" b="1" dirty="0" smtClean="0">
                <a:solidFill>
                  <a:srgbClr val="002060"/>
                </a:solidFill>
              </a:rPr>
              <a:t>příchodu.</a:t>
            </a: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Advent začíná první nedělí adventní, tedy neděli mezi 27. listopadem a 3. prosincem.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Konec adventu pak představuje západ slunce Štědrého večera. 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7668344" y="3573016"/>
            <a:ext cx="1475656" cy="288032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sz="1600" b="1" u="sng" dirty="0" smtClean="0">
              <a:solidFill>
                <a:srgbClr val="00B05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068960"/>
            <a:ext cx="6120680" cy="3643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85771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1000"/>
                            </p:stCondLst>
                            <p:childTnLst>
                              <p:par>
                                <p:cTn id="1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1000"/>
                            </p:stCondLst>
                            <p:childTnLst>
                              <p:par>
                                <p:cTn id="26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6000"/>
                            </p:stCondLst>
                            <p:childTnLst>
                              <p:par>
                                <p:cTn id="31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Adventní věnec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340769"/>
            <a:ext cx="6084168" cy="230425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3200" b="1" dirty="0">
                <a:solidFill>
                  <a:srgbClr val="00B050"/>
                </a:solidFill>
              </a:rPr>
              <a:t>Výrazným symbolem adventu </a:t>
            </a:r>
            <a:endParaRPr lang="cs-CZ" sz="3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je </a:t>
            </a:r>
            <a:r>
              <a:rPr lang="cs-CZ" sz="3200" b="1" i="1" dirty="0">
                <a:solidFill>
                  <a:schemeClr val="accent3">
                    <a:lumMod val="50000"/>
                  </a:schemeClr>
                </a:solidFill>
              </a:rPr>
              <a:t>adventní </a:t>
            </a:r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</a:rPr>
              <a:t>věnec</a:t>
            </a:r>
            <a:r>
              <a:rPr lang="cs-CZ" sz="3200" b="1" dirty="0" smtClean="0">
                <a:solidFill>
                  <a:srgbClr val="00B050"/>
                </a:solidFill>
              </a:rPr>
              <a:t>, </a:t>
            </a:r>
            <a:r>
              <a:rPr lang="cs-CZ" sz="3200" b="1" dirty="0">
                <a:solidFill>
                  <a:srgbClr val="00B050"/>
                </a:solidFill>
              </a:rPr>
              <a:t>ozdobený </a:t>
            </a:r>
            <a:r>
              <a:rPr lang="cs-CZ" sz="3200" b="1" dirty="0" smtClean="0">
                <a:solidFill>
                  <a:srgbClr val="00B050"/>
                </a:solidFill>
              </a:rPr>
              <a:t>čtyřmi svícemi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podle </a:t>
            </a:r>
            <a:r>
              <a:rPr lang="cs-CZ" sz="3200" b="1" dirty="0">
                <a:solidFill>
                  <a:srgbClr val="00B050"/>
                </a:solidFill>
              </a:rPr>
              <a:t>počtu </a:t>
            </a:r>
            <a:r>
              <a:rPr lang="cs-CZ" sz="3200" b="1" dirty="0" smtClean="0">
                <a:solidFill>
                  <a:srgbClr val="00B050"/>
                </a:solidFill>
              </a:rPr>
              <a:t>adventních nedělí</a:t>
            </a:r>
            <a:r>
              <a:rPr lang="cs-CZ" sz="3200" b="1" dirty="0">
                <a:solidFill>
                  <a:srgbClr val="00B050"/>
                </a:solidFill>
              </a:rPr>
              <a:t>. </a:t>
            </a:r>
            <a:endParaRPr lang="cs-CZ" sz="3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Děti </a:t>
            </a:r>
            <a:r>
              <a:rPr lang="cs-CZ" sz="3200" b="1" dirty="0">
                <a:solidFill>
                  <a:srgbClr val="00B050"/>
                </a:solidFill>
              </a:rPr>
              <a:t>otevírají </a:t>
            </a:r>
            <a:r>
              <a:rPr lang="cs-CZ" sz="3200" b="1" dirty="0" smtClean="0">
                <a:solidFill>
                  <a:srgbClr val="00B050"/>
                </a:solidFill>
              </a:rPr>
              <a:t>obvykle otevírají</a:t>
            </a:r>
          </a:p>
          <a:p>
            <a:pPr>
              <a:buNone/>
            </a:pPr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</a:rPr>
              <a:t>adventní kalendář.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868144" y="1196752"/>
            <a:ext cx="3275856" cy="532859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3100" b="1" dirty="0">
                <a:solidFill>
                  <a:srgbClr val="C00000"/>
                </a:solidFill>
              </a:rPr>
              <a:t>Věnec je od </a:t>
            </a:r>
            <a:r>
              <a:rPr lang="cs-CZ" sz="3100" b="1" dirty="0" smtClean="0">
                <a:solidFill>
                  <a:srgbClr val="C00000"/>
                </a:solidFill>
              </a:rPr>
              <a:t>nepaměti</a:t>
            </a:r>
          </a:p>
          <a:p>
            <a:pPr>
              <a:buNone/>
            </a:pPr>
            <a:r>
              <a:rPr lang="cs-CZ" sz="3100" b="1" dirty="0" smtClean="0">
                <a:solidFill>
                  <a:srgbClr val="C00000"/>
                </a:solidFill>
              </a:rPr>
              <a:t> symbolem </a:t>
            </a:r>
            <a:r>
              <a:rPr lang="cs-CZ" sz="3100" b="1" dirty="0">
                <a:solidFill>
                  <a:srgbClr val="C00000"/>
                </a:solidFill>
              </a:rPr>
              <a:t>vítězství </a:t>
            </a:r>
            <a:endParaRPr lang="cs-CZ" sz="31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100" b="1" dirty="0" smtClean="0">
                <a:solidFill>
                  <a:srgbClr val="C00000"/>
                </a:solidFill>
              </a:rPr>
              <a:t>a </a:t>
            </a:r>
            <a:r>
              <a:rPr lang="cs-CZ" sz="3100" b="1" dirty="0">
                <a:solidFill>
                  <a:srgbClr val="C00000"/>
                </a:solidFill>
              </a:rPr>
              <a:t>královské důstojnosti. </a:t>
            </a:r>
            <a:endParaRPr lang="cs-CZ" sz="31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100" b="1" dirty="0" smtClean="0">
                <a:solidFill>
                  <a:srgbClr val="C00000"/>
                </a:solidFill>
              </a:rPr>
              <a:t>I </a:t>
            </a:r>
            <a:r>
              <a:rPr lang="cs-CZ" sz="3100" b="1" dirty="0">
                <a:solidFill>
                  <a:srgbClr val="C00000"/>
                </a:solidFill>
              </a:rPr>
              <a:t>Bible mluví </a:t>
            </a:r>
            <a:endParaRPr lang="cs-CZ" sz="31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100" b="1" dirty="0" smtClean="0">
                <a:solidFill>
                  <a:srgbClr val="C00000"/>
                </a:solidFill>
              </a:rPr>
              <a:t>o </a:t>
            </a:r>
            <a:r>
              <a:rPr lang="cs-CZ" sz="3100" b="1" dirty="0">
                <a:solidFill>
                  <a:srgbClr val="C00000"/>
                </a:solidFill>
              </a:rPr>
              <a:t>věnci jako </a:t>
            </a:r>
            <a:endParaRPr lang="cs-CZ" sz="31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100" b="1" dirty="0" smtClean="0">
                <a:solidFill>
                  <a:srgbClr val="C00000"/>
                </a:solidFill>
              </a:rPr>
              <a:t>o </a:t>
            </a:r>
            <a:r>
              <a:rPr lang="cs-CZ" sz="3100" b="1" dirty="0">
                <a:solidFill>
                  <a:srgbClr val="C00000"/>
                </a:solidFill>
              </a:rPr>
              <a:t>projevu úcty, radosti </a:t>
            </a:r>
            <a:endParaRPr lang="cs-CZ" sz="31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100" b="1" dirty="0" smtClean="0">
                <a:solidFill>
                  <a:srgbClr val="C00000"/>
                </a:solidFill>
              </a:rPr>
              <a:t>a </a:t>
            </a:r>
            <a:r>
              <a:rPr lang="cs-CZ" sz="3100" b="1" dirty="0">
                <a:solidFill>
                  <a:srgbClr val="C00000"/>
                </a:solidFill>
              </a:rPr>
              <a:t>vítězství. </a:t>
            </a:r>
            <a:endParaRPr lang="cs-CZ" sz="31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100" b="1" dirty="0" smtClean="0">
                <a:solidFill>
                  <a:srgbClr val="C00000"/>
                </a:solidFill>
              </a:rPr>
              <a:t>Adventní </a:t>
            </a:r>
            <a:r>
              <a:rPr lang="cs-CZ" sz="3100" b="1" dirty="0">
                <a:solidFill>
                  <a:srgbClr val="C00000"/>
                </a:solidFill>
              </a:rPr>
              <a:t>věnec </a:t>
            </a:r>
            <a:endParaRPr lang="cs-CZ" sz="31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100" b="1" dirty="0" smtClean="0">
                <a:solidFill>
                  <a:srgbClr val="C00000"/>
                </a:solidFill>
              </a:rPr>
              <a:t>je holdem</a:t>
            </a:r>
          </a:p>
          <a:p>
            <a:pPr>
              <a:buNone/>
            </a:pPr>
            <a:r>
              <a:rPr lang="cs-CZ" sz="3100" b="1" dirty="0" smtClean="0">
                <a:solidFill>
                  <a:srgbClr val="C00000"/>
                </a:solidFill>
              </a:rPr>
              <a:t>tomu</a:t>
            </a:r>
            <a:r>
              <a:rPr lang="cs-CZ" sz="3100" b="1" dirty="0">
                <a:solidFill>
                  <a:srgbClr val="C00000"/>
                </a:solidFill>
              </a:rPr>
              <a:t>, kdo je </a:t>
            </a:r>
            <a:r>
              <a:rPr lang="cs-CZ" sz="3100" b="1" dirty="0" smtClean="0">
                <a:solidFill>
                  <a:srgbClr val="C00000"/>
                </a:solidFill>
              </a:rPr>
              <a:t>očekáván.</a:t>
            </a:r>
          </a:p>
          <a:p>
            <a:pPr>
              <a:buNone/>
            </a:pPr>
            <a:r>
              <a:rPr lang="cs-CZ" sz="3100" b="1" dirty="0" smtClean="0">
                <a:solidFill>
                  <a:srgbClr val="C00000"/>
                </a:solidFill>
              </a:rPr>
              <a:t>Rozlévající </a:t>
            </a:r>
            <a:r>
              <a:rPr lang="cs-CZ" sz="3100" b="1" dirty="0">
                <a:solidFill>
                  <a:srgbClr val="C00000"/>
                </a:solidFill>
              </a:rPr>
              <a:t>se světlo </a:t>
            </a:r>
            <a:endParaRPr lang="cs-CZ" sz="31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100" b="1" dirty="0" smtClean="0">
                <a:solidFill>
                  <a:srgbClr val="C00000"/>
                </a:solidFill>
              </a:rPr>
              <a:t>z </a:t>
            </a:r>
            <a:r>
              <a:rPr lang="cs-CZ" sz="3100" b="1" dirty="0">
                <a:solidFill>
                  <a:srgbClr val="C00000"/>
                </a:solidFill>
              </a:rPr>
              <a:t>hořících svící </a:t>
            </a:r>
            <a:r>
              <a:rPr lang="cs-CZ" sz="3100" b="1" dirty="0" smtClean="0">
                <a:solidFill>
                  <a:srgbClr val="C00000"/>
                </a:solidFill>
              </a:rPr>
              <a:t>vyjadřuje</a:t>
            </a:r>
          </a:p>
          <a:p>
            <a:pPr>
              <a:buNone/>
            </a:pPr>
            <a:r>
              <a:rPr lang="cs-CZ" sz="3100" b="1" dirty="0" smtClean="0">
                <a:solidFill>
                  <a:srgbClr val="C00000"/>
                </a:solidFill>
              </a:rPr>
              <a:t>přicházejícího Ježíše.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1" y="3933056"/>
            <a:ext cx="5544616" cy="2648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0" name="Picture 2" descr="http://nd01.jxs.cz/266/516/1f42427f77_5761639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204864"/>
            <a:ext cx="1224136" cy="17281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834310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9000"/>
                            </p:stCondLst>
                            <p:childTnLst>
                              <p:par>
                                <p:cTn id="5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0"/>
                            </p:stCondLst>
                            <p:childTnLst>
                              <p:par>
                                <p:cTn id="6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1000"/>
                            </p:stCondLst>
                            <p:childTnLst>
                              <p:par>
                                <p:cTn id="6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2000"/>
                            </p:stCondLst>
                            <p:childTnLst>
                              <p:par>
                                <p:cTn id="6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3000"/>
                            </p:stCondLst>
                            <p:childTnLst>
                              <p:par>
                                <p:cTn id="7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4000"/>
                            </p:stCondLst>
                            <p:childTnLst>
                              <p:par>
                                <p:cTn id="7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5000"/>
                            </p:stCondLst>
                            <p:childTnLst>
                              <p:par>
                                <p:cTn id="8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6000"/>
                            </p:stCondLst>
                            <p:childTnLst>
                              <p:par>
                                <p:cTn id="8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7000"/>
                            </p:stCondLst>
                            <p:childTnLst>
                              <p:par>
                                <p:cTn id="8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8000"/>
                            </p:stCondLst>
                            <p:childTnLst>
                              <p:par>
                                <p:cTn id="9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9000"/>
                            </p:stCondLst>
                            <p:childTnLst>
                              <p:par>
                                <p:cTn id="9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0000"/>
                            </p:stCondLst>
                            <p:childTnLst>
                              <p:par>
                                <p:cTn id="10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859216" cy="850106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Adventní kalendář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5508104" y="980728"/>
            <a:ext cx="3744416" cy="66247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6600"/>
                </a:solidFill>
              </a:rPr>
              <a:t>Adventní kalendář je zvláštní druh </a:t>
            </a:r>
            <a:r>
              <a:rPr lang="cs-CZ" b="1" dirty="0" smtClean="0">
                <a:solidFill>
                  <a:srgbClr val="FF6600"/>
                </a:solidFill>
              </a:rPr>
              <a:t>kalendáře</a:t>
            </a:r>
            <a:r>
              <a:rPr lang="cs-CZ" b="1" dirty="0">
                <a:solidFill>
                  <a:srgbClr val="FF6600"/>
                </a:solidFill>
              </a:rPr>
              <a:t> </a:t>
            </a:r>
            <a:r>
              <a:rPr lang="cs-CZ" b="1" dirty="0" smtClean="0">
                <a:solidFill>
                  <a:srgbClr val="FF6600"/>
                </a:solidFill>
              </a:rPr>
              <a:t>ukazující </a:t>
            </a:r>
            <a:r>
              <a:rPr lang="cs-CZ" b="1" dirty="0">
                <a:solidFill>
                  <a:srgbClr val="FF6600"/>
                </a:solidFill>
              </a:rPr>
              <a:t>24 dní spojených s </a:t>
            </a:r>
            <a:r>
              <a:rPr lang="cs-CZ" b="1" dirty="0" smtClean="0">
                <a:solidFill>
                  <a:srgbClr val="FF6600"/>
                </a:solidFill>
              </a:rPr>
              <a:t>Vánocemi </a:t>
            </a:r>
            <a:r>
              <a:rPr lang="cs-CZ" b="1" dirty="0">
                <a:solidFill>
                  <a:srgbClr val="FF6600"/>
                </a:solidFill>
              </a:rPr>
              <a:t>a dobou adventu. Kalendář slouží k odpočítávání dnů adventu ke Štědrému dnu. Rozšířená je papírová verze, ve které se nachází 24 políček vyplněných </a:t>
            </a:r>
            <a:r>
              <a:rPr lang="cs-CZ" b="1" dirty="0" smtClean="0">
                <a:solidFill>
                  <a:srgbClr val="FF6600"/>
                </a:solidFill>
              </a:rPr>
              <a:t>čokoládou.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6600"/>
                </a:solidFill>
              </a:rPr>
              <a:t> </a:t>
            </a:r>
            <a:endParaRPr lang="cs-CZ" b="1" dirty="0">
              <a:solidFill>
                <a:srgbClr val="FF66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96752"/>
            <a:ext cx="4943475" cy="5101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1419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435280" cy="1417638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1. adventní neděle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052736"/>
            <a:ext cx="8964488" cy="2304256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7400" b="1" dirty="0">
                <a:solidFill>
                  <a:srgbClr val="7030A0"/>
                </a:solidFill>
              </a:rPr>
              <a:t>První neděle adventní </a:t>
            </a:r>
            <a:r>
              <a:rPr lang="cs-CZ" sz="7400" b="1" dirty="0" smtClean="0">
                <a:solidFill>
                  <a:srgbClr val="7030A0"/>
                </a:solidFill>
              </a:rPr>
              <a:t>je</a:t>
            </a:r>
            <a:r>
              <a:rPr lang="cs-CZ" sz="7400" b="1" dirty="0">
                <a:solidFill>
                  <a:srgbClr val="7030A0"/>
                </a:solidFill>
              </a:rPr>
              <a:t> neděle mezi </a:t>
            </a:r>
            <a:r>
              <a:rPr lang="cs-CZ" sz="7400" b="1" dirty="0" smtClean="0">
                <a:solidFill>
                  <a:srgbClr val="7030A0"/>
                </a:solidFill>
              </a:rPr>
              <a:t>27.listopadem</a:t>
            </a:r>
            <a:r>
              <a:rPr lang="cs-CZ" sz="7400" b="1" dirty="0">
                <a:solidFill>
                  <a:srgbClr val="7030A0"/>
                </a:solidFill>
              </a:rPr>
              <a:t> a </a:t>
            </a:r>
            <a:r>
              <a:rPr lang="cs-CZ" sz="7400" b="1" dirty="0" smtClean="0">
                <a:solidFill>
                  <a:srgbClr val="7030A0"/>
                </a:solidFill>
              </a:rPr>
              <a:t>3.prosincem</a:t>
            </a:r>
            <a:r>
              <a:rPr lang="cs-CZ" sz="7400" b="1" dirty="0">
                <a:solidFill>
                  <a:srgbClr val="7030A0"/>
                </a:solidFill>
              </a:rPr>
              <a:t>,</a:t>
            </a:r>
            <a:r>
              <a:rPr lang="cs-CZ" sz="7400" b="1" dirty="0" smtClean="0">
                <a:solidFill>
                  <a:srgbClr val="7030A0"/>
                </a:solidFill>
              </a:rPr>
              <a:t> </a:t>
            </a:r>
          </a:p>
          <a:p>
            <a:pPr>
              <a:buNone/>
            </a:pPr>
            <a:r>
              <a:rPr lang="cs-CZ" sz="7400" b="1" dirty="0" smtClean="0">
                <a:solidFill>
                  <a:srgbClr val="7030A0"/>
                </a:solidFill>
              </a:rPr>
              <a:t>aby </a:t>
            </a:r>
            <a:r>
              <a:rPr lang="cs-CZ" sz="7400" b="1" dirty="0">
                <a:solidFill>
                  <a:srgbClr val="7030A0"/>
                </a:solidFill>
              </a:rPr>
              <a:t>tak do slavnosti Narození Páně  "se vešly" </a:t>
            </a:r>
            <a:r>
              <a:rPr lang="cs-CZ" sz="7400" b="1" dirty="0" smtClean="0">
                <a:solidFill>
                  <a:srgbClr val="7030A0"/>
                </a:solidFill>
              </a:rPr>
              <a:t>celkem</a:t>
            </a:r>
          </a:p>
          <a:p>
            <a:pPr>
              <a:buNone/>
            </a:pPr>
            <a:r>
              <a:rPr lang="cs-CZ" sz="7400" b="1" dirty="0" smtClean="0">
                <a:solidFill>
                  <a:srgbClr val="7030A0"/>
                </a:solidFill>
              </a:rPr>
              <a:t>čtyři </a:t>
            </a:r>
            <a:r>
              <a:rPr lang="cs-CZ" sz="7400" b="1" dirty="0">
                <a:solidFill>
                  <a:srgbClr val="7030A0"/>
                </a:solidFill>
              </a:rPr>
              <a:t>adventní </a:t>
            </a:r>
            <a:r>
              <a:rPr lang="cs-CZ" sz="7400" b="1" dirty="0" smtClean="0">
                <a:solidFill>
                  <a:srgbClr val="7030A0"/>
                </a:solidFill>
              </a:rPr>
              <a:t>neděle.</a:t>
            </a:r>
            <a:endParaRPr lang="cs-CZ" sz="7400" b="1" dirty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sz="7400" b="1" dirty="0" smtClean="0">
                <a:solidFill>
                  <a:srgbClr val="7030A0"/>
                </a:solidFill>
              </a:rPr>
              <a:t>Na náměstí se při první adventní neděli rozsvěcuje </a:t>
            </a:r>
          </a:p>
          <a:p>
            <a:pPr>
              <a:buNone/>
            </a:pPr>
            <a:r>
              <a:rPr lang="cs-CZ" sz="7400" b="1" dirty="0" smtClean="0">
                <a:solidFill>
                  <a:srgbClr val="7030A0"/>
                </a:solidFill>
              </a:rPr>
              <a:t>vánoční stromeček.</a:t>
            </a:r>
            <a:endParaRPr lang="cs-CZ" sz="7400" b="1" dirty="0">
              <a:solidFill>
                <a:srgbClr val="7030A0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699792" y="6021288"/>
            <a:ext cx="216024" cy="344463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sz="2000" dirty="0"/>
              <a:t/>
            </a:r>
            <a:br>
              <a:rPr lang="cs-CZ" sz="2000" dirty="0"/>
            </a:b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6369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3314" name="Picture 2" descr="Vánoční strom v Karviné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0573" y="3006244"/>
            <a:ext cx="6066267" cy="357019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3212976"/>
            <a:ext cx="29878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V současnosti se jednotlivé adventní neděle označují jako železná, bronzová, stříbrná a zlatá. Toto označení je čistě komerční a nemá nic společného s křesťanskou tradicí.Cílem tohoto označení je pouze povzbudit komerční pojetí Vánoc a podpořit zákazníky v nakupování vánočních dárků a potravin.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8048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Vánoční trhy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0" y="1600200"/>
            <a:ext cx="428396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Vánoční trhy a jarmarky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patří k vánoční atmosféře.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Zejména vánoční trhy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zaměřené více na poezii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Vánoc a tradice přispějí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ke zklidnění a připomenou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z čeho tradice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Vánoc vzešla. 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9698" name="Picture 2" descr="http://g.denik.cz/73/65/111129_karvina_vanoce_namesti_denik-3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15948" y="2276872"/>
            <a:ext cx="4704521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400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60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80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2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Cukroví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268761"/>
            <a:ext cx="8229600" cy="86409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 době adventu se také začínáme péct cukroví.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Bez cukroví by to nebyly ty pravé české Vánoce. 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http://www.majkadorty.estranky.cz/img/mid/114/vanocni-cukrovi-2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276872"/>
            <a:ext cx="6132172" cy="4410490"/>
          </a:xfrm>
          <a:prstGeom prst="rect">
            <a:avLst/>
          </a:prstGeom>
          <a:noFill/>
        </p:spPr>
      </p:pic>
      <p:pic>
        <p:nvPicPr>
          <p:cNvPr id="1028" name="Picture 4" descr="http://3000emoticons.cz/wp-content/uploads/2011/12/rrr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1052736"/>
            <a:ext cx="1152128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332656"/>
            <a:ext cx="9001000" cy="1008112"/>
          </a:xfrm>
        </p:spPr>
        <p:txBody>
          <a:bodyPr>
            <a:normAutofit fontScale="90000"/>
          </a:bodyPr>
          <a:lstStyle/>
          <a:p>
            <a:r>
              <a:rPr lang="cs-CZ" sz="6600" b="1" dirty="0">
                <a:solidFill>
                  <a:srgbClr val="00B050"/>
                </a:solidFill>
              </a:rPr>
              <a:t>Adventní </a:t>
            </a:r>
            <a:r>
              <a:rPr lang="cs-CZ" sz="6600" b="1" dirty="0" smtClean="0">
                <a:solidFill>
                  <a:srgbClr val="00B050"/>
                </a:solidFill>
              </a:rPr>
              <a:t>písně 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755576" y="4869160"/>
            <a:ext cx="7715200" cy="720080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err="1" smtClean="0"/>
              <a:t>Videoodkaz</a:t>
            </a:r>
            <a:r>
              <a:rPr lang="cs-CZ" dirty="0" smtClean="0"/>
              <a:t> na animovaný film Česká mše vánoční </a:t>
            </a:r>
            <a:r>
              <a:rPr lang="cs-CZ" dirty="0" err="1" smtClean="0"/>
              <a:t>J.J.Ryby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0" y="1628800"/>
            <a:ext cx="4320480" cy="302433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200" dirty="0"/>
              <a:t/>
            </a:r>
            <a:br>
              <a:rPr lang="cs-CZ" sz="3200" dirty="0"/>
            </a:br>
            <a:r>
              <a:rPr lang="cs-CZ" sz="3200" b="1" dirty="0">
                <a:solidFill>
                  <a:schemeClr val="accent3">
                    <a:lumMod val="50000"/>
                  </a:schemeClr>
                </a:solidFill>
              </a:rPr>
              <a:t>Obsah adventní doby výstižně vyjadřují staré české adventní písně - "roráty", sestavené podle biblických textů, převážně prorockých. </a:t>
            </a:r>
          </a:p>
        </p:txBody>
      </p:sp>
      <p:pic>
        <p:nvPicPr>
          <p:cNvPr id="3074" name="Picture 2" descr="http://tisk.cirkev.cz/res/data/139/015741.jpg?seek=132257935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28800"/>
            <a:ext cx="4005130" cy="300384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55576" y="5589240"/>
            <a:ext cx="7880110" cy="954107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hlinkClick r:id="rId3"/>
              </a:rPr>
              <a:t>http://www.</a:t>
            </a:r>
            <a:r>
              <a:rPr lang="cs-CZ" sz="2800" dirty="0" err="1" smtClean="0">
                <a:hlinkClick r:id="rId3"/>
              </a:rPr>
              <a:t>youtube.com</a:t>
            </a:r>
            <a:r>
              <a:rPr lang="cs-CZ" sz="2800" dirty="0" smtClean="0">
                <a:hlinkClick r:id="rId3"/>
              </a:rPr>
              <a:t>/</a:t>
            </a:r>
            <a:r>
              <a:rPr lang="cs-CZ" sz="2800" dirty="0" err="1" smtClean="0">
                <a:hlinkClick r:id="rId3"/>
              </a:rPr>
              <a:t>watch</a:t>
            </a:r>
            <a:r>
              <a:rPr lang="cs-CZ" sz="2800" dirty="0" smtClean="0">
                <a:hlinkClick r:id="rId3"/>
              </a:rPr>
              <a:t>?v=o3kIMGCZ75w</a:t>
            </a: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47572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500"/>
                            </p:stCondLst>
                            <p:childTnLst>
                              <p:par>
                                <p:cTn id="24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15">
      <a:dk1>
        <a:sysClr val="windowText" lastClr="000000"/>
      </a:dk1>
      <a:lt1>
        <a:srgbClr val="F3FDBF"/>
      </a:lt1>
      <a:dk2>
        <a:srgbClr val="F3FDBF"/>
      </a:dk2>
      <a:lt2>
        <a:srgbClr val="ECFD96"/>
      </a:lt2>
      <a:accent1>
        <a:srgbClr val="E3FD62"/>
      </a:accent1>
      <a:accent2>
        <a:srgbClr val="9AFD83"/>
      </a:accent2>
      <a:accent3>
        <a:srgbClr val="DE6C36"/>
      </a:accent3>
      <a:accent4>
        <a:srgbClr val="F9B639"/>
      </a:accent4>
      <a:accent5>
        <a:srgbClr val="74F745"/>
      </a:accent5>
      <a:accent6>
        <a:srgbClr val="FA8D3D"/>
      </a:accent6>
      <a:hlink>
        <a:srgbClr val="FFDE66"/>
      </a:hlink>
      <a:folHlink>
        <a:srgbClr val="9CE33D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</TotalTime>
  <Words>352</Words>
  <Application>Microsoft Office PowerPoint</Application>
  <PresentationFormat>Předvádění na obrazovce (4:3)</PresentationFormat>
  <Paragraphs>107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Advent</vt:lpstr>
      <vt:lpstr>Advent</vt:lpstr>
      <vt:lpstr>Adventní věnec</vt:lpstr>
      <vt:lpstr>Adventní kalendář</vt:lpstr>
      <vt:lpstr>1. adventní neděle</vt:lpstr>
      <vt:lpstr>Vánoční trhy</vt:lpstr>
      <vt:lpstr>Cukroví</vt:lpstr>
      <vt:lpstr>Adventní písně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Důležitá místa v obci</dc:title>
  <dc:creator>pc</dc:creator>
  <cp:lastModifiedBy>Radek Cuper</cp:lastModifiedBy>
  <cp:revision>44</cp:revision>
  <dcterms:created xsi:type="dcterms:W3CDTF">2012-11-07T15:42:34Z</dcterms:created>
  <dcterms:modified xsi:type="dcterms:W3CDTF">2012-12-09T20:34:40Z</dcterms:modified>
</cp:coreProperties>
</file>