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notesMasterIdLst>
    <p:notesMasterId r:id="rId25"/>
  </p:notesMasterIdLst>
  <p:sldIdLst>
    <p:sldId id="361" r:id="rId3"/>
    <p:sldId id="362" r:id="rId4"/>
    <p:sldId id="343" r:id="rId5"/>
    <p:sldId id="344" r:id="rId6"/>
    <p:sldId id="345" r:id="rId7"/>
    <p:sldId id="346" r:id="rId8"/>
    <p:sldId id="347" r:id="rId9"/>
    <p:sldId id="348" r:id="rId10"/>
    <p:sldId id="355" r:id="rId11"/>
    <p:sldId id="354" r:id="rId12"/>
    <p:sldId id="353" r:id="rId13"/>
    <p:sldId id="352" r:id="rId14"/>
    <p:sldId id="351" r:id="rId15"/>
    <p:sldId id="350" r:id="rId16"/>
    <p:sldId id="349" r:id="rId17"/>
    <p:sldId id="356" r:id="rId18"/>
    <p:sldId id="357" r:id="rId19"/>
    <p:sldId id="358" r:id="rId20"/>
    <p:sldId id="359" r:id="rId21"/>
    <p:sldId id="360" r:id="rId22"/>
    <p:sldId id="309" r:id="rId23"/>
    <p:sldId id="363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0CAD6"/>
    <a:srgbClr val="006600"/>
    <a:srgbClr val="BF2D8B"/>
    <a:srgbClr val="5B36B6"/>
    <a:srgbClr val="AC33B9"/>
    <a:srgbClr val="F7C4A7"/>
    <a:srgbClr val="653EC6"/>
    <a:srgbClr val="D88CE0"/>
    <a:srgbClr val="9639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52606-C243-4BFA-B113-2F394E86D4AA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80C16-5019-4AE3-8710-753C2E569F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6C10AB8-1784-4A59-A186-202B87056B9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  <a:solidFill>
            <a:schemeClr val="bg1"/>
          </a:solidFill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Základní škola Ústí nad Labem, Anežky České 702/17, příspěvková organizace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 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	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         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  <a:solidFill>
            <a:schemeClr val="bg1"/>
          </a:solidFill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Název </a:t>
            </a:r>
            <a:r>
              <a:rPr lang="cs-CZ" sz="1700" dirty="0" err="1">
                <a:latin typeface="Calibri" pitchFamily="34" charset="0"/>
              </a:rPr>
              <a:t>DUMu</a:t>
            </a:r>
            <a:r>
              <a:rPr lang="cs-CZ" sz="1700" dirty="0" smtClean="0">
                <a:latin typeface="Calibri" pitchFamily="34" charset="0"/>
              </a:rPr>
              <a:t>: VY_22_INOVACE_35_2_PŘEDLOŽKY -  4.PÁD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Autor: Mgr. Miroslava </a:t>
            </a:r>
            <a:r>
              <a:rPr lang="cs-CZ" sz="1700" dirty="0" err="1" smtClean="0">
                <a:latin typeface="Calibri" pitchFamily="34" charset="0"/>
              </a:rPr>
              <a:t>Plocková</a:t>
            </a: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Vzdělávací oblast/Předmět/Téma: Jazyk a jazyková komunikace / Německý jazyk / PŘEDLOŽKY – 4.PÁD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Druh </a:t>
            </a:r>
            <a:r>
              <a:rPr lang="cs-CZ" sz="1700" dirty="0">
                <a:latin typeface="Calibri" pitchFamily="34" charset="0"/>
              </a:rPr>
              <a:t>učebního </a:t>
            </a:r>
            <a:r>
              <a:rPr lang="cs-CZ" sz="1700" dirty="0" smtClean="0">
                <a:latin typeface="Calibri" pitchFamily="34" charset="0"/>
              </a:rPr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>
              <a:buNone/>
              <a:defRPr/>
            </a:pPr>
            <a:r>
              <a:rPr lang="cs-CZ" sz="1700" dirty="0" smtClean="0">
                <a:latin typeface="Calibri" pitchFamily="34" charset="0"/>
              </a:rPr>
              <a:t>Anotace:   Žáci si v prezentaci nejprve zopakují význam předložek se 3. a 4.pádem. Zopakují si pravidlo, kdy se po těchto předložkách používá 4.pád a naučí se u podstatných jmen  utvořit tento pád. Procvičí si překlad slovních spojení s předložkami.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Ověřeno </a:t>
            </a:r>
            <a:r>
              <a:rPr lang="cs-CZ" sz="1700" dirty="0">
                <a:latin typeface="Calibri" pitchFamily="34" charset="0"/>
              </a:rPr>
              <a:t>ve třídě</a:t>
            </a:r>
            <a:r>
              <a:rPr lang="cs-CZ" sz="1700" dirty="0" smtClean="0">
                <a:latin typeface="Calibri" pitchFamily="34" charset="0"/>
              </a:rPr>
              <a:t>: VIII.A</a:t>
            </a:r>
            <a:endParaRPr lang="cs-CZ" sz="17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Datum </a:t>
            </a:r>
            <a:r>
              <a:rPr lang="cs-CZ" sz="1700" dirty="0">
                <a:latin typeface="Calibri" pitchFamily="34" charset="0"/>
              </a:rPr>
              <a:t>ověření</a:t>
            </a:r>
            <a:r>
              <a:rPr lang="cs-CZ" sz="1700" dirty="0" smtClean="0">
                <a:latin typeface="Calibri" pitchFamily="34" charset="0"/>
              </a:rPr>
              <a:t>: 10.12.2012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dle zákona 121/2000 Sb. (autorský zákon). Nesu veškerou právní odpovědnost za obsah a původ svého díla. Prohlašuji dále, že </a:t>
            </a:r>
            <a:r>
              <a:rPr lang="cs-CZ" sz="1700" dirty="0">
                <a:latin typeface="Calibri" pitchFamily="34" charset="0"/>
              </a:rPr>
              <a:t>výše uvedený materiál jsem ověřil(a) </a:t>
            </a: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ve </a:t>
            </a:r>
            <a:r>
              <a:rPr lang="cs-CZ" sz="1700" dirty="0">
                <a:latin typeface="Calibri" pitchFamily="34" charset="0"/>
              </a:rPr>
              <a:t>výuce a provedl(a) o tom zápis do </a:t>
            </a:r>
            <a:r>
              <a:rPr lang="cs-CZ" sz="1700" dirty="0" smtClean="0">
                <a:latin typeface="Calibri" pitchFamily="34" charset="0"/>
              </a:rPr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latin typeface="Calibri" pitchFamily="34" charset="0"/>
              </a:rPr>
              <a:t>Datum</a:t>
            </a:r>
            <a:r>
              <a:rPr lang="cs-CZ" sz="1400" smtClean="0">
                <a:latin typeface="Calibri" pitchFamily="34" charset="0"/>
              </a:rPr>
              <a:t>:  10.12.2012 </a:t>
            </a:r>
            <a:r>
              <a:rPr lang="cs-CZ" sz="1400" dirty="0" smtClean="0">
                <a:latin typeface="Calibri" pitchFamily="34" charset="0"/>
              </a:rPr>
              <a:t>	          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70CAD6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Calibri" pitchFamily="34" charset="0"/>
              </a:rPr>
              <a:t>PŘEDLOŽKY SE 3. a 4.Pádem </a:t>
            </a:r>
          </a:p>
          <a:p>
            <a:pPr algn="ctr"/>
            <a:r>
              <a:rPr lang="cs-CZ" sz="3200" u="sng" dirty="0" smtClean="0">
                <a:solidFill>
                  <a:srgbClr val="002060"/>
                </a:solidFill>
                <a:latin typeface="Calibri" pitchFamily="34" charset="0"/>
              </a:rPr>
              <a:t>Procvičování tvoření 4.pádu </a:t>
            </a:r>
            <a:endParaRPr lang="cs-CZ" sz="3200" u="sng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206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</a:rPr>
              <a:t>PR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/>
              </a:rPr>
              <a:t>ÄPOSITIONEN MIT DATIV UND AKKUSATIV</a:t>
            </a:r>
            <a:endParaRPr lang="cs-CZ" sz="4400" dirty="0">
              <a:solidFill>
                <a:srgbClr val="7030A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002060"/>
                </a:solidFill>
                <a:latin typeface="Calibri" pitchFamily="34" charset="0"/>
              </a:rPr>
              <a:t>POJĎME SI JE JEŠTĚ JEDNOU VYJMENOVAT: </a:t>
            </a:r>
            <a:endParaRPr lang="cs-CZ" sz="36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fontScale="70000" lnSpcReduction="20000"/>
          </a:bodyPr>
          <a:lstStyle/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an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– na (svisle), u, k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auf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– na (vodorovně)</a:t>
            </a: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in – v, do</a:t>
            </a: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vor - před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hinter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- za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unter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– pod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/>
              </a:rPr>
              <a:t>ü</a:t>
            </a:r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ber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- nad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neben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– vedle</a:t>
            </a:r>
          </a:p>
          <a:p>
            <a:pPr algn="just"/>
            <a:r>
              <a:rPr lang="cs-CZ" sz="4400" dirty="0" err="1" smtClean="0">
                <a:latin typeface="Calibri" pitchFamily="34" charset="0"/>
                <a:cs typeface="Arial" pitchFamily="34" charset="0"/>
              </a:rPr>
              <a:t>zwischen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- mezi</a:t>
            </a:r>
          </a:p>
          <a:p>
            <a:endParaRPr lang="cs-CZ" sz="3200" dirty="0"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4.PÁD  = AKKUSATIV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se používá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vždy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, když otázka začíná tázacím slovem </a:t>
            </a:r>
          </a:p>
          <a:p>
            <a:pPr algn="ctr">
              <a:buNone/>
            </a:pPr>
            <a:r>
              <a:rPr lang="cs-CZ" sz="8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WOHIN? = KAM?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4.PÁD 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 utvoříme tak, že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změníme tvar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členu určitého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u daného  podstatného jména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PŘEHLED TVARŮ URČITÝCH ČLENŮ: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28992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43636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57224" y="1857364"/>
            <a:ext cx="2071702" cy="64294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MUŽSKÝ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2643182"/>
            <a:ext cx="207170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DER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7224" y="3714752"/>
            <a:ext cx="2071702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3.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</a:t>
            </a:r>
            <a:r>
              <a:rPr lang="cs-CZ" sz="3600" dirty="0" smtClean="0">
                <a:solidFill>
                  <a:srgbClr val="0070C0"/>
                </a:solidFill>
                <a:latin typeface="Calibri" pitchFamily="34" charset="0"/>
              </a:rPr>
              <a:t>M</a:t>
            </a:r>
            <a:endParaRPr lang="cs-CZ" sz="36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57224" y="4786322"/>
            <a:ext cx="2071702" cy="914400"/>
          </a:xfrm>
          <a:prstGeom prst="rect">
            <a:avLst/>
          </a:prstGeom>
          <a:solidFill>
            <a:srgbClr val="70CA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</a:t>
            </a:r>
            <a:r>
              <a:rPr lang="cs-CZ" sz="3600" dirty="0" smtClean="0">
                <a:solidFill>
                  <a:srgbClr val="0070C0"/>
                </a:solidFill>
                <a:latin typeface="Calibri" pitchFamily="34" charset="0"/>
              </a:rPr>
              <a:t>N</a:t>
            </a:r>
            <a:endParaRPr lang="cs-CZ" sz="36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868" y="1857364"/>
            <a:ext cx="2071702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ŽENSKÝ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86512" y="1857364"/>
            <a:ext cx="2071702" cy="64294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STŘEDNÍ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6512" y="4786322"/>
            <a:ext cx="2071702" cy="914400"/>
          </a:xfrm>
          <a:prstGeom prst="rect">
            <a:avLst/>
          </a:prstGeom>
          <a:solidFill>
            <a:srgbClr val="70CA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DAS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786322"/>
            <a:ext cx="2071702" cy="914400"/>
          </a:xfrm>
          <a:prstGeom prst="rect">
            <a:avLst/>
          </a:prstGeom>
          <a:solidFill>
            <a:srgbClr val="70CA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DIE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286512" y="3714752"/>
            <a:ext cx="2071702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3.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</a:t>
            </a:r>
            <a:r>
              <a:rPr lang="cs-CZ" sz="3600" dirty="0" smtClean="0">
                <a:solidFill>
                  <a:srgbClr val="0070C0"/>
                </a:solidFill>
                <a:latin typeface="Calibri" pitchFamily="34" charset="0"/>
              </a:rPr>
              <a:t>M</a:t>
            </a:r>
            <a:endParaRPr lang="cs-CZ" sz="36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571868" y="3714752"/>
            <a:ext cx="2071702" cy="9144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3.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</a:t>
            </a:r>
            <a:r>
              <a:rPr lang="cs-CZ" sz="3600" dirty="0" smtClean="0">
                <a:solidFill>
                  <a:srgbClr val="FF0000"/>
                </a:solidFill>
                <a:latin typeface="Calibri" pitchFamily="34" charset="0"/>
              </a:rPr>
              <a:t>R</a:t>
            </a:r>
            <a:endParaRPr lang="cs-CZ" sz="36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86512" y="2643182"/>
            <a:ext cx="207170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DAS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571868" y="2643182"/>
            <a:ext cx="207170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DIE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chemeClr val="tx1"/>
                </a:solidFill>
                <a:latin typeface="Calibri" pitchFamily="34" charset="0"/>
              </a:rPr>
              <a:t>AN = NA, K</a:t>
            </a:r>
            <a:endParaRPr lang="cs-CZ" sz="44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an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err="1" smtClean="0">
                <a:latin typeface="Calibri" pitchFamily="34" charset="0"/>
              </a:rPr>
              <a:t>Tisch</a:t>
            </a:r>
            <a:r>
              <a:rPr lang="cs-CZ" sz="4800" dirty="0" smtClean="0">
                <a:latin typeface="Calibri" pitchFamily="34" charset="0"/>
              </a:rPr>
              <a:t> – k(e) stolu</a:t>
            </a:r>
          </a:p>
          <a:p>
            <a:r>
              <a:rPr lang="cs-CZ" sz="4800" dirty="0" err="1" smtClean="0">
                <a:latin typeface="Calibri" pitchFamily="34" charset="0"/>
              </a:rPr>
              <a:t>an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Wand</a:t>
            </a:r>
            <a:r>
              <a:rPr lang="cs-CZ" sz="4800" dirty="0" smtClean="0">
                <a:latin typeface="Calibri" pitchFamily="34" charset="0"/>
              </a:rPr>
              <a:t> – na zeď</a:t>
            </a:r>
          </a:p>
          <a:p>
            <a:r>
              <a:rPr lang="cs-CZ" sz="4800" dirty="0" err="1" smtClean="0">
                <a:latin typeface="Calibri" pitchFamily="34" charset="0"/>
              </a:rPr>
              <a:t>an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Haus</a:t>
            </a:r>
            <a:r>
              <a:rPr lang="cs-CZ" sz="4800" dirty="0" smtClean="0">
                <a:latin typeface="Calibri" pitchFamily="34" charset="0"/>
              </a:rPr>
              <a:t> (= </a:t>
            </a:r>
            <a:r>
              <a:rPr lang="cs-CZ" sz="4800" dirty="0" err="1" smtClean="0">
                <a:latin typeface="Calibri" pitchFamily="34" charset="0"/>
              </a:rPr>
              <a:t>ans</a:t>
            </a:r>
            <a:r>
              <a:rPr lang="cs-CZ" sz="4800" dirty="0" smtClean="0">
                <a:latin typeface="Calibri" pitchFamily="34" charset="0"/>
              </a:rPr>
              <a:t>) – k domu</a:t>
            </a:r>
          </a:p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ANS = AN </a:t>
            </a:r>
            <a:r>
              <a:rPr lang="cs-CZ" sz="4800" dirty="0" smtClean="0">
                <a:latin typeface="Calibri" pitchFamily="34" charset="0"/>
              </a:rPr>
              <a:t>DA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endParaRPr lang="cs-CZ" sz="48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AUF = NA</a:t>
            </a:r>
            <a:r>
              <a:rPr lang="cs-CZ" sz="4800" dirty="0" smtClean="0">
                <a:solidFill>
                  <a:schemeClr val="tx1"/>
                </a:solidFill>
              </a:rPr>
              <a:t> 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auf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Stuhl</a:t>
            </a:r>
            <a:r>
              <a:rPr lang="cs-CZ" sz="4800" dirty="0" smtClean="0">
                <a:latin typeface="Calibri" pitchFamily="34" charset="0"/>
              </a:rPr>
              <a:t> – na židli</a:t>
            </a:r>
          </a:p>
          <a:p>
            <a:r>
              <a:rPr lang="cs-CZ" sz="4800" dirty="0" err="1" smtClean="0">
                <a:latin typeface="Calibri" pitchFamily="34" charset="0"/>
              </a:rPr>
              <a:t>auf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Bank – na lavici</a:t>
            </a:r>
          </a:p>
          <a:p>
            <a:r>
              <a:rPr lang="cs-CZ" sz="4800" dirty="0" err="1" smtClean="0">
                <a:latin typeface="Calibri" pitchFamily="34" charset="0"/>
              </a:rPr>
              <a:t>auf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Buch</a:t>
            </a:r>
            <a:r>
              <a:rPr lang="cs-CZ" sz="4800" dirty="0" smtClean="0">
                <a:latin typeface="Calibri" pitchFamily="34" charset="0"/>
              </a:rPr>
              <a:t>  – na knihu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6143636" y="357166"/>
            <a:ext cx="835532" cy="50006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IN = DO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smtClean="0">
                <a:latin typeface="Calibri" pitchFamily="34" charset="0"/>
              </a:rPr>
              <a:t>in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Schrank</a:t>
            </a:r>
            <a:r>
              <a:rPr lang="cs-CZ" sz="4800" dirty="0" smtClean="0">
                <a:latin typeface="Calibri" pitchFamily="34" charset="0"/>
              </a:rPr>
              <a:t> – do skříně</a:t>
            </a:r>
          </a:p>
          <a:p>
            <a:r>
              <a:rPr lang="cs-CZ" sz="4800" dirty="0" smtClean="0">
                <a:latin typeface="Calibri" pitchFamily="34" charset="0"/>
              </a:rPr>
              <a:t>in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Schule</a:t>
            </a:r>
            <a:r>
              <a:rPr lang="cs-CZ" sz="4800" dirty="0" smtClean="0">
                <a:latin typeface="Calibri" pitchFamily="34" charset="0"/>
              </a:rPr>
              <a:t> – do školy</a:t>
            </a:r>
          </a:p>
          <a:p>
            <a:r>
              <a:rPr lang="cs-CZ" sz="4800" dirty="0" smtClean="0">
                <a:latin typeface="Calibri" pitchFamily="34" charset="0"/>
              </a:rPr>
              <a:t>in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Haus</a:t>
            </a:r>
            <a:r>
              <a:rPr lang="cs-CZ" sz="4800" dirty="0" smtClean="0">
                <a:latin typeface="Calibri" pitchFamily="34" charset="0"/>
              </a:rPr>
              <a:t> (= </a:t>
            </a:r>
            <a:r>
              <a:rPr lang="cs-CZ" sz="4800" dirty="0" err="1" smtClean="0">
                <a:latin typeface="Calibri" pitchFamily="34" charset="0"/>
              </a:rPr>
              <a:t>ins</a:t>
            </a:r>
            <a:r>
              <a:rPr lang="cs-CZ" sz="4800" dirty="0" smtClean="0">
                <a:latin typeface="Calibri" pitchFamily="34" charset="0"/>
              </a:rPr>
              <a:t>) – do domu</a:t>
            </a:r>
          </a:p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INS = IN </a:t>
            </a:r>
            <a:r>
              <a:rPr lang="cs-CZ" sz="4800" dirty="0" smtClean="0">
                <a:latin typeface="Calibri" pitchFamily="34" charset="0"/>
              </a:rPr>
              <a:t>DA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endParaRPr lang="cs-CZ" sz="48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VOR = PŘED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smtClean="0">
                <a:latin typeface="Calibri" pitchFamily="34" charset="0"/>
              </a:rPr>
              <a:t>vor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smtClean="0">
                <a:latin typeface="Calibri" pitchFamily="34" charset="0"/>
              </a:rPr>
              <a:t>Park – před park</a:t>
            </a:r>
          </a:p>
          <a:p>
            <a:r>
              <a:rPr lang="cs-CZ" sz="4800" dirty="0" smtClean="0">
                <a:latin typeface="Calibri" pitchFamily="34" charset="0"/>
              </a:rPr>
              <a:t>vor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T</a:t>
            </a:r>
            <a:r>
              <a:rPr lang="cs-CZ" sz="4800" dirty="0" err="1" smtClean="0">
                <a:latin typeface="Calibri" pitchFamily="34" charset="0"/>
                <a:cs typeface="Arial"/>
              </a:rPr>
              <a:t>ür</a:t>
            </a:r>
            <a:r>
              <a:rPr lang="cs-CZ" sz="4800" dirty="0" smtClean="0">
                <a:latin typeface="Calibri" pitchFamily="34" charset="0"/>
              </a:rPr>
              <a:t> – před dveře</a:t>
            </a:r>
          </a:p>
          <a:p>
            <a:r>
              <a:rPr lang="cs-CZ" sz="4800" dirty="0" smtClean="0">
                <a:latin typeface="Calibri" pitchFamily="34" charset="0"/>
              </a:rPr>
              <a:t>vor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Auto – před auto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HINTER = ZA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hinter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err="1" smtClean="0">
                <a:latin typeface="Calibri" pitchFamily="34" charset="0"/>
              </a:rPr>
              <a:t>Wald</a:t>
            </a:r>
            <a:r>
              <a:rPr lang="cs-CZ" sz="4800" dirty="0" smtClean="0">
                <a:latin typeface="Calibri" pitchFamily="34" charset="0"/>
              </a:rPr>
              <a:t> – za les</a:t>
            </a:r>
          </a:p>
          <a:p>
            <a:r>
              <a:rPr lang="cs-CZ" sz="4800" dirty="0" err="1" smtClean="0">
                <a:latin typeface="Calibri" pitchFamily="34" charset="0"/>
              </a:rPr>
              <a:t>hinter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Schule</a:t>
            </a:r>
            <a:r>
              <a:rPr lang="cs-CZ" sz="4800" dirty="0" smtClean="0">
                <a:latin typeface="Calibri" pitchFamily="34" charset="0"/>
              </a:rPr>
              <a:t> – za školu</a:t>
            </a:r>
          </a:p>
          <a:p>
            <a:r>
              <a:rPr lang="cs-CZ" sz="4800" dirty="0" err="1" smtClean="0">
                <a:latin typeface="Calibri" pitchFamily="34" charset="0"/>
              </a:rPr>
              <a:t>hinter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Bett</a:t>
            </a:r>
            <a:r>
              <a:rPr lang="cs-CZ" sz="4800" dirty="0" smtClean="0">
                <a:latin typeface="Calibri" pitchFamily="34" charset="0"/>
              </a:rPr>
              <a:t> – za postel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UNTER = POD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unter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Tisch</a:t>
            </a:r>
            <a:r>
              <a:rPr lang="cs-CZ" sz="4800" dirty="0" smtClean="0">
                <a:latin typeface="Calibri" pitchFamily="34" charset="0"/>
              </a:rPr>
              <a:t> – pod stůl</a:t>
            </a:r>
          </a:p>
          <a:p>
            <a:r>
              <a:rPr lang="cs-CZ" sz="4800" dirty="0" err="1" smtClean="0">
                <a:latin typeface="Calibri" pitchFamily="34" charset="0"/>
              </a:rPr>
              <a:t>unter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Tafel</a:t>
            </a:r>
            <a:r>
              <a:rPr lang="cs-CZ" sz="4800" dirty="0" smtClean="0">
                <a:latin typeface="Calibri" pitchFamily="34" charset="0"/>
              </a:rPr>
              <a:t> – pod tabuli</a:t>
            </a:r>
          </a:p>
          <a:p>
            <a:r>
              <a:rPr lang="cs-CZ" sz="4800" dirty="0" err="1" smtClean="0">
                <a:latin typeface="Calibri" pitchFamily="34" charset="0"/>
              </a:rPr>
              <a:t>unter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Heft – pod sešit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  <a:cs typeface="Arial"/>
              </a:rPr>
              <a:t>ÜBER</a:t>
            </a:r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 = NAD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  <a:cs typeface="Arial"/>
            </a:endParaRPr>
          </a:p>
          <a:p>
            <a:r>
              <a:rPr lang="cs-CZ" sz="4800" dirty="0" err="1" smtClean="0">
                <a:latin typeface="Calibri" pitchFamily="34" charset="0"/>
                <a:cs typeface="Arial"/>
              </a:rPr>
              <a:t>über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err="1" smtClean="0">
                <a:latin typeface="Calibri" pitchFamily="34" charset="0"/>
              </a:rPr>
              <a:t>Computer</a:t>
            </a:r>
            <a:r>
              <a:rPr lang="cs-CZ" sz="4800" dirty="0" smtClean="0">
                <a:latin typeface="Calibri" pitchFamily="34" charset="0"/>
              </a:rPr>
              <a:t> – nad počítač</a:t>
            </a:r>
          </a:p>
          <a:p>
            <a:r>
              <a:rPr lang="cs-CZ" sz="4800" dirty="0" err="1" smtClean="0">
                <a:latin typeface="Calibri" pitchFamily="34" charset="0"/>
                <a:cs typeface="Arial"/>
              </a:rPr>
              <a:t>über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Schule</a:t>
            </a:r>
            <a:r>
              <a:rPr lang="cs-CZ" sz="4800" dirty="0" smtClean="0">
                <a:latin typeface="Calibri" pitchFamily="34" charset="0"/>
              </a:rPr>
              <a:t> – nad školu</a:t>
            </a:r>
          </a:p>
          <a:p>
            <a:r>
              <a:rPr lang="cs-CZ" sz="4800" dirty="0" err="1" smtClean="0">
                <a:latin typeface="Calibri" pitchFamily="34" charset="0"/>
                <a:cs typeface="Arial"/>
              </a:rPr>
              <a:t>über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Haus</a:t>
            </a:r>
            <a:r>
              <a:rPr lang="cs-CZ" sz="4800" dirty="0" smtClean="0">
                <a:latin typeface="Calibri" pitchFamily="34" charset="0"/>
              </a:rPr>
              <a:t>  – nad dům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NEBEN = VEDLE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neben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err="1" smtClean="0">
                <a:latin typeface="Calibri" pitchFamily="34" charset="0"/>
              </a:rPr>
              <a:t>Sessel</a:t>
            </a:r>
            <a:r>
              <a:rPr lang="cs-CZ" sz="4800" dirty="0" smtClean="0">
                <a:latin typeface="Calibri" pitchFamily="34" charset="0"/>
              </a:rPr>
              <a:t> – vedle křesla</a:t>
            </a:r>
          </a:p>
          <a:p>
            <a:r>
              <a:rPr lang="cs-CZ" sz="4800" dirty="0" err="1" smtClean="0">
                <a:latin typeface="Calibri" pitchFamily="34" charset="0"/>
              </a:rPr>
              <a:t>neben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Tasche</a:t>
            </a:r>
            <a:r>
              <a:rPr lang="cs-CZ" sz="4800" dirty="0" smtClean="0">
                <a:latin typeface="Calibri" pitchFamily="34" charset="0"/>
              </a:rPr>
              <a:t> – vedle tašky</a:t>
            </a:r>
          </a:p>
          <a:p>
            <a:r>
              <a:rPr lang="cs-CZ" sz="4800" dirty="0" err="1" smtClean="0">
                <a:latin typeface="Calibri" pitchFamily="34" charset="0"/>
              </a:rPr>
              <a:t>neben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Fenster</a:t>
            </a:r>
            <a:r>
              <a:rPr lang="cs-CZ" sz="4800" dirty="0" smtClean="0">
                <a:latin typeface="Calibri" pitchFamily="34" charset="0"/>
              </a:rPr>
              <a:t> – vedle okna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ZWISCHEN = MEZI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lnSpcReduction="10000"/>
          </a:bodyPr>
          <a:lstStyle/>
          <a:p>
            <a:r>
              <a:rPr lang="cs-CZ" sz="4800" dirty="0" err="1" smtClean="0">
                <a:latin typeface="Calibri" pitchFamily="34" charset="0"/>
              </a:rPr>
              <a:t>zwischen</a:t>
            </a:r>
            <a:r>
              <a:rPr lang="cs-CZ" sz="4800" dirty="0" smtClean="0">
                <a:latin typeface="Calibri" pitchFamily="34" charset="0"/>
              </a:rPr>
              <a:t> 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 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Tisch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und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smtClean="0">
                <a:solidFill>
                  <a:srgbClr val="002060"/>
                </a:solidFill>
                <a:latin typeface="Calibri" pitchFamily="34" charset="0"/>
              </a:rPr>
              <a:t>den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Stuhl</a:t>
            </a:r>
            <a:r>
              <a:rPr lang="cs-CZ" sz="4800" dirty="0" smtClean="0">
                <a:latin typeface="Calibri" pitchFamily="34" charset="0"/>
              </a:rPr>
              <a:t> – mezi stůl a židli</a:t>
            </a:r>
          </a:p>
          <a:p>
            <a:r>
              <a:rPr lang="cs-CZ" sz="4800" dirty="0" err="1" smtClean="0">
                <a:latin typeface="Calibri" pitchFamily="34" charset="0"/>
              </a:rPr>
              <a:t>zwischen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Schule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und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die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Pizzeria</a:t>
            </a:r>
            <a:r>
              <a:rPr lang="cs-CZ" sz="4800" dirty="0" smtClean="0">
                <a:latin typeface="Calibri" pitchFamily="34" charset="0"/>
              </a:rPr>
              <a:t> – mezi školu a </a:t>
            </a:r>
            <a:r>
              <a:rPr lang="cs-CZ" sz="4800" dirty="0" err="1" smtClean="0">
                <a:latin typeface="Calibri" pitchFamily="34" charset="0"/>
              </a:rPr>
              <a:t>pizerii</a:t>
            </a:r>
            <a:endParaRPr lang="cs-CZ" sz="4800" dirty="0" smtClean="0">
              <a:latin typeface="Calibri" pitchFamily="34" charset="0"/>
            </a:endParaRPr>
          </a:p>
          <a:p>
            <a:r>
              <a:rPr lang="cs-CZ" sz="4800" dirty="0" err="1" smtClean="0">
                <a:latin typeface="Calibri" pitchFamily="34" charset="0"/>
              </a:rPr>
              <a:t>zwischen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Fenster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und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006600"/>
                </a:solidFill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Bett</a:t>
            </a:r>
            <a:r>
              <a:rPr lang="cs-CZ" sz="4800" dirty="0" smtClean="0">
                <a:latin typeface="Calibri" pitchFamily="34" charset="0"/>
              </a:rPr>
              <a:t> – mezi okno a postel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PROCVIČ SI 4.PÁD: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in </a:t>
            </a:r>
            <a:r>
              <a:rPr lang="cs-CZ" sz="4000" dirty="0" err="1" smtClean="0">
                <a:latin typeface="Calibri" pitchFamily="34" charset="0"/>
              </a:rPr>
              <a:t>die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Schule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hinter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Haus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auf</a:t>
            </a:r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Tisch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neben</a:t>
            </a:r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Stuhl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vor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Zimmer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an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Wand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unter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Buch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 do školy</a:t>
            </a:r>
          </a:p>
          <a:p>
            <a:r>
              <a:rPr lang="cs-CZ" sz="4000" dirty="0" smtClean="0">
                <a:latin typeface="Calibri" pitchFamily="34" charset="0"/>
              </a:rPr>
              <a:t> za dům</a:t>
            </a:r>
          </a:p>
          <a:p>
            <a:r>
              <a:rPr lang="cs-CZ" sz="4000" dirty="0" smtClean="0">
                <a:latin typeface="Calibri" pitchFamily="34" charset="0"/>
              </a:rPr>
              <a:t> na stůl</a:t>
            </a:r>
          </a:p>
          <a:p>
            <a:r>
              <a:rPr lang="cs-CZ" sz="4000" dirty="0" smtClean="0">
                <a:latin typeface="Calibri" pitchFamily="34" charset="0"/>
              </a:rPr>
              <a:t> vedle židle</a:t>
            </a:r>
          </a:p>
          <a:p>
            <a:r>
              <a:rPr lang="cs-CZ" sz="4000" dirty="0" smtClean="0">
                <a:latin typeface="Calibri" pitchFamily="34" charset="0"/>
              </a:rPr>
              <a:t> před pokoj</a:t>
            </a:r>
          </a:p>
          <a:p>
            <a:r>
              <a:rPr lang="cs-CZ" sz="4000" dirty="0" smtClean="0">
                <a:latin typeface="Calibri" pitchFamily="34" charset="0"/>
              </a:rPr>
              <a:t> na zeď</a:t>
            </a:r>
          </a:p>
          <a:p>
            <a:r>
              <a:rPr lang="cs-CZ" sz="4000" dirty="0" smtClean="0">
                <a:latin typeface="Calibri" pitchFamily="34" charset="0"/>
              </a:rPr>
              <a:t> pod knihu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A TEĎ OPAČNĚ: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vedle domu</a:t>
            </a:r>
          </a:p>
          <a:p>
            <a:r>
              <a:rPr lang="cs-CZ" sz="4000" dirty="0" smtClean="0">
                <a:latin typeface="Calibri" pitchFamily="34" charset="0"/>
              </a:rPr>
              <a:t>k posteli</a:t>
            </a:r>
          </a:p>
          <a:p>
            <a:r>
              <a:rPr lang="cs-CZ" sz="4000" dirty="0" smtClean="0">
                <a:latin typeface="Calibri" pitchFamily="34" charset="0"/>
              </a:rPr>
              <a:t>do postele</a:t>
            </a:r>
          </a:p>
          <a:p>
            <a:r>
              <a:rPr lang="cs-CZ" sz="4000" dirty="0" smtClean="0">
                <a:latin typeface="Calibri" pitchFamily="34" charset="0"/>
              </a:rPr>
              <a:t>před skříň</a:t>
            </a:r>
          </a:p>
          <a:p>
            <a:r>
              <a:rPr lang="cs-CZ" sz="4000" dirty="0" smtClean="0">
                <a:latin typeface="Calibri" pitchFamily="34" charset="0"/>
              </a:rPr>
              <a:t>pod židli</a:t>
            </a:r>
          </a:p>
          <a:p>
            <a:r>
              <a:rPr lang="cs-CZ" sz="4000" dirty="0" smtClean="0">
                <a:latin typeface="Calibri" pitchFamily="34" charset="0"/>
              </a:rPr>
              <a:t>na tabuli</a:t>
            </a:r>
          </a:p>
          <a:p>
            <a:r>
              <a:rPr lang="cs-CZ" sz="4000" dirty="0" smtClean="0">
                <a:latin typeface="Calibri" pitchFamily="34" charset="0"/>
              </a:rPr>
              <a:t>za les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neben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Haus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an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(</a:t>
            </a:r>
            <a:r>
              <a:rPr lang="cs-CZ" sz="4000" dirty="0" err="1" smtClean="0">
                <a:latin typeface="Calibri" pitchFamily="34" charset="0"/>
              </a:rPr>
              <a:t>ans</a:t>
            </a:r>
            <a:r>
              <a:rPr lang="cs-CZ" sz="4000" dirty="0" smtClean="0">
                <a:latin typeface="Calibri" pitchFamily="34" charset="0"/>
              </a:rPr>
              <a:t>) </a:t>
            </a:r>
            <a:r>
              <a:rPr lang="cs-CZ" sz="4000" dirty="0" err="1" smtClean="0">
                <a:latin typeface="Calibri" pitchFamily="34" charset="0"/>
              </a:rPr>
              <a:t>Bett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in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(</a:t>
            </a:r>
            <a:r>
              <a:rPr lang="cs-CZ" sz="4000" dirty="0" err="1" smtClean="0">
                <a:latin typeface="Calibri" pitchFamily="34" charset="0"/>
              </a:rPr>
              <a:t>ins</a:t>
            </a:r>
            <a:r>
              <a:rPr lang="cs-CZ" sz="4000" dirty="0" smtClean="0">
                <a:latin typeface="Calibri" pitchFamily="34" charset="0"/>
              </a:rPr>
              <a:t>) </a:t>
            </a:r>
            <a:r>
              <a:rPr lang="cs-CZ" sz="4000" dirty="0" err="1" smtClean="0">
                <a:latin typeface="Calibri" pitchFamily="34" charset="0"/>
              </a:rPr>
              <a:t>Bett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vor den </a:t>
            </a:r>
            <a:r>
              <a:rPr lang="cs-CZ" sz="4000" dirty="0" err="1" smtClean="0">
                <a:latin typeface="Calibri" pitchFamily="34" charset="0"/>
              </a:rPr>
              <a:t>Schrank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unter</a:t>
            </a:r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Stuhl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an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Tafel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hinter</a:t>
            </a:r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Wald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SLOVESA </a:t>
            </a:r>
            <a:r>
              <a:rPr lang="cs-CZ" sz="4800" smtClean="0">
                <a:solidFill>
                  <a:schemeClr val="tx1"/>
                </a:solidFill>
                <a:latin typeface="Calibri" pitchFamily="34" charset="0"/>
              </a:rPr>
              <a:t>+ 4.PÁD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/>
          </a:bodyPr>
          <a:lstStyle/>
          <a:p>
            <a:r>
              <a:rPr lang="cs-CZ" sz="5400" dirty="0" err="1" smtClean="0">
                <a:latin typeface="Calibri" pitchFamily="34" charset="0"/>
              </a:rPr>
              <a:t>stellen</a:t>
            </a:r>
            <a:r>
              <a:rPr lang="cs-CZ" sz="5400" dirty="0" smtClean="0">
                <a:latin typeface="Calibri" pitchFamily="34" charset="0"/>
              </a:rPr>
              <a:t> = postavit</a:t>
            </a:r>
          </a:p>
          <a:p>
            <a:r>
              <a:rPr lang="cs-CZ" sz="5400" dirty="0" err="1" smtClean="0">
                <a:latin typeface="Calibri" pitchFamily="34" charset="0"/>
              </a:rPr>
              <a:t>legen</a:t>
            </a:r>
            <a:r>
              <a:rPr lang="cs-CZ" sz="5400" dirty="0" smtClean="0">
                <a:latin typeface="Calibri" pitchFamily="34" charset="0"/>
              </a:rPr>
              <a:t> = položit</a:t>
            </a:r>
          </a:p>
          <a:p>
            <a:r>
              <a:rPr lang="cs-CZ" sz="5400" dirty="0" err="1" smtClean="0">
                <a:latin typeface="Calibri" pitchFamily="34" charset="0"/>
              </a:rPr>
              <a:t>setzen</a:t>
            </a:r>
            <a:r>
              <a:rPr lang="cs-CZ" sz="5400" dirty="0" smtClean="0">
                <a:latin typeface="Calibri" pitchFamily="34" charset="0"/>
              </a:rPr>
              <a:t> = posadit</a:t>
            </a:r>
          </a:p>
          <a:p>
            <a:r>
              <a:rPr lang="cs-CZ" sz="5400" dirty="0" err="1" smtClean="0">
                <a:latin typeface="Calibri" pitchFamily="34" charset="0"/>
                <a:cs typeface="Arial"/>
              </a:rPr>
              <a:t>hängen</a:t>
            </a:r>
            <a:r>
              <a:rPr lang="cs-CZ" sz="5400" dirty="0" smtClean="0">
                <a:latin typeface="Calibri" pitchFamily="34" charset="0"/>
                <a:cs typeface="Arial"/>
              </a:rPr>
              <a:t> = pověsit</a:t>
            </a:r>
            <a:endParaRPr lang="cs-CZ" sz="5400" dirty="0" smtClean="0">
              <a:latin typeface="Calibri" pitchFamily="34" charset="0"/>
            </a:endParaRPr>
          </a:p>
          <a:p>
            <a:pPr>
              <a:buNone/>
            </a:pPr>
            <a:endParaRPr lang="cs-CZ" sz="54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PŘELOŽ: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lnSpcReduction="10000"/>
          </a:bodyPr>
          <a:lstStyle/>
          <a:p>
            <a:r>
              <a:rPr lang="cs-CZ" sz="5400" dirty="0" smtClean="0">
                <a:latin typeface="Calibri" pitchFamily="34" charset="0"/>
              </a:rPr>
              <a:t>Postavím počítač na stůl.</a:t>
            </a:r>
          </a:p>
          <a:p>
            <a:r>
              <a:rPr lang="cs-CZ" sz="5400" dirty="0" smtClean="0">
                <a:latin typeface="Calibri" pitchFamily="34" charset="0"/>
              </a:rPr>
              <a:t>Položím knihu vedle sešitu.</a:t>
            </a:r>
          </a:p>
          <a:p>
            <a:r>
              <a:rPr lang="cs-CZ" sz="5400" dirty="0" smtClean="0">
                <a:latin typeface="Calibri" pitchFamily="34" charset="0"/>
              </a:rPr>
              <a:t>Posadím medvídka do postele.</a:t>
            </a:r>
          </a:p>
          <a:p>
            <a:r>
              <a:rPr lang="cs-CZ" sz="5400" dirty="0" smtClean="0">
                <a:latin typeface="Calibri" pitchFamily="34" charset="0"/>
              </a:rPr>
              <a:t>Pověsím obraz na zeď.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1"/>
                </a:solidFill>
                <a:latin typeface="Calibri" pitchFamily="34" charset="0"/>
              </a:rPr>
              <a:t>TAKTO JE TO SPRÁVNĚ:</a:t>
            </a:r>
            <a:endParaRPr lang="cs-CZ" sz="4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fontScale="92500"/>
          </a:bodyPr>
          <a:lstStyle/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stelle</a:t>
            </a:r>
            <a:r>
              <a:rPr lang="cs-CZ" sz="4800" dirty="0" smtClean="0">
                <a:latin typeface="Calibri" pitchFamily="34" charset="0"/>
              </a:rPr>
              <a:t> den </a:t>
            </a:r>
            <a:r>
              <a:rPr lang="cs-CZ" sz="4800" dirty="0" err="1" smtClean="0">
                <a:latin typeface="Calibri" pitchFamily="34" charset="0"/>
              </a:rPr>
              <a:t>Computer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auf</a:t>
            </a:r>
            <a:r>
              <a:rPr lang="cs-CZ" sz="4800" dirty="0" smtClean="0">
                <a:latin typeface="Calibri" pitchFamily="34" charset="0"/>
              </a:rPr>
              <a:t> den </a:t>
            </a:r>
            <a:r>
              <a:rPr lang="cs-CZ" sz="4800" dirty="0" err="1" smtClean="0">
                <a:latin typeface="Calibri" pitchFamily="34" charset="0"/>
              </a:rPr>
              <a:t>Tisch</a:t>
            </a:r>
            <a:r>
              <a:rPr lang="cs-CZ" sz="4800" dirty="0" smtClean="0">
                <a:latin typeface="Calibri" pitchFamily="34" charset="0"/>
              </a:rPr>
              <a:t>.</a:t>
            </a:r>
          </a:p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lege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Buch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neben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Heft.</a:t>
            </a:r>
          </a:p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setze</a:t>
            </a:r>
            <a:r>
              <a:rPr lang="cs-CZ" sz="4800" dirty="0" smtClean="0">
                <a:latin typeface="Calibri" pitchFamily="34" charset="0"/>
              </a:rPr>
              <a:t> den </a:t>
            </a:r>
            <a:r>
              <a:rPr lang="cs-CZ" sz="4800" dirty="0" err="1" smtClean="0">
                <a:latin typeface="Calibri" pitchFamily="34" charset="0"/>
              </a:rPr>
              <a:t>Teddy</a:t>
            </a:r>
            <a:r>
              <a:rPr lang="cs-CZ" sz="4800" dirty="0" smtClean="0">
                <a:latin typeface="Calibri" pitchFamily="34" charset="0"/>
              </a:rPr>
              <a:t> in </a:t>
            </a:r>
            <a:r>
              <a:rPr lang="cs-CZ" sz="4800" dirty="0" err="1" smtClean="0">
                <a:latin typeface="Calibri" pitchFamily="34" charset="0"/>
              </a:rPr>
              <a:t>das</a:t>
            </a:r>
            <a:r>
              <a:rPr lang="cs-CZ" sz="4800" dirty="0" smtClean="0">
                <a:latin typeface="Calibri" pitchFamily="34" charset="0"/>
              </a:rPr>
              <a:t> (</a:t>
            </a:r>
            <a:r>
              <a:rPr lang="cs-CZ" sz="4800" dirty="0" err="1" smtClean="0">
                <a:latin typeface="Calibri" pitchFamily="34" charset="0"/>
              </a:rPr>
              <a:t>ins</a:t>
            </a:r>
            <a:r>
              <a:rPr lang="cs-CZ" sz="4800" dirty="0" smtClean="0">
                <a:latin typeface="Calibri" pitchFamily="34" charset="0"/>
              </a:rPr>
              <a:t>) </a:t>
            </a:r>
            <a:r>
              <a:rPr lang="cs-CZ" sz="4800" dirty="0" err="1" smtClean="0">
                <a:latin typeface="Calibri" pitchFamily="34" charset="0"/>
              </a:rPr>
              <a:t>Bett</a:t>
            </a:r>
            <a:r>
              <a:rPr lang="cs-CZ" sz="4800" dirty="0" smtClean="0">
                <a:latin typeface="Calibri" pitchFamily="34" charset="0"/>
              </a:rPr>
              <a:t>.</a:t>
            </a:r>
          </a:p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h</a:t>
            </a:r>
            <a:r>
              <a:rPr lang="cs-CZ" sz="4800" dirty="0" err="1" smtClean="0">
                <a:latin typeface="Calibri" pitchFamily="34" charset="0"/>
                <a:cs typeface="Arial"/>
              </a:rPr>
              <a:t>änge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das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Bild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an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die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Wand</a:t>
            </a:r>
            <a:r>
              <a:rPr lang="cs-CZ" sz="48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ZVLÁDLI JSTE TO!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36" name="Picture 12" descr="C:\Documents and Settings\User\Local Settings\Temporary Internet Files\Content.IE5\UX772LDJ\MC9004244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43050"/>
            <a:ext cx="6858048" cy="4714908"/>
          </a:xfrm>
          <a:prstGeom prst="rect">
            <a:avLst/>
          </a:prstGeom>
          <a:solidFill>
            <a:srgbClr val="70CAD6"/>
          </a:solidFill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ZDROJ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/>
          <a:lstStyle/>
          <a:p>
            <a:r>
              <a:rPr lang="cs-CZ" dirty="0" smtClean="0"/>
              <a:t>Obr. </a:t>
            </a:r>
            <a:r>
              <a:rPr lang="cs-CZ" dirty="0" err="1" smtClean="0"/>
              <a:t>smajlíka</a:t>
            </a:r>
            <a:r>
              <a:rPr lang="cs-CZ" dirty="0" smtClean="0"/>
              <a:t> – je dostupný pod licencí Microsoft Office 2007 na Office.</a:t>
            </a:r>
            <a:r>
              <a:rPr lang="cs-CZ" dirty="0" err="1" smtClean="0"/>
              <a:t>com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Pokud není uvedeno jinak, vlastní archiv autorky.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787</TotalTime>
  <Words>599</Words>
  <Application>Microsoft Office PowerPoint</Application>
  <PresentationFormat>Předvádění na obrazovce (4:3)</PresentationFormat>
  <Paragraphs>160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Administrativní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DIE PRÄPOSITIONEN MIT DATIV UND AKKUSATIV</vt:lpstr>
      <vt:lpstr>POJĎME SI JE JEŠTĚ JEDNOU VYJMENOVAT: </vt:lpstr>
      <vt:lpstr>4.PÁD  = AKKUSATIV </vt:lpstr>
      <vt:lpstr>4.PÁD  </vt:lpstr>
      <vt:lpstr>PŘEHLED TVARŮ URČITÝCH ČLENŮ: </vt:lpstr>
      <vt:lpstr>AN = NA, K</vt:lpstr>
      <vt:lpstr>AUF = NA </vt:lpstr>
      <vt:lpstr>IN = DO</vt:lpstr>
      <vt:lpstr>VOR = PŘED</vt:lpstr>
      <vt:lpstr>HINTER = ZA</vt:lpstr>
      <vt:lpstr>UNTER = POD</vt:lpstr>
      <vt:lpstr>ÜBER = NAD</vt:lpstr>
      <vt:lpstr>NEBEN = VEDLE</vt:lpstr>
      <vt:lpstr>ZWISCHEN = MEZI</vt:lpstr>
      <vt:lpstr>PROCVIČ SI 4.PÁD:</vt:lpstr>
      <vt:lpstr>A TEĎ OPAČNĚ:</vt:lpstr>
      <vt:lpstr>SLOVESA + 4.PÁD</vt:lpstr>
      <vt:lpstr>PŘELOŽ:</vt:lpstr>
      <vt:lpstr>TAKTO JE TO SPRÁVNĚ:</vt:lpstr>
      <vt:lpstr>ZVLÁDLI JSTE TO!</vt:lpstr>
      <vt:lpstr>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WOCHENTAGE </dc:title>
  <dc:creator>Plockovi</dc:creator>
  <cp:lastModifiedBy>Plockovi</cp:lastModifiedBy>
  <cp:revision>211</cp:revision>
  <dcterms:created xsi:type="dcterms:W3CDTF">2012-06-10T15:39:28Z</dcterms:created>
  <dcterms:modified xsi:type="dcterms:W3CDTF">2012-12-10T14:26:31Z</dcterms:modified>
</cp:coreProperties>
</file>