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4" r:id="rId6"/>
    <p:sldId id="262" r:id="rId7"/>
    <p:sldId id="263" r:id="rId8"/>
    <p:sldId id="265" r:id="rId9"/>
    <p:sldId id="266" r:id="rId10"/>
    <p:sldId id="267" r:id="rId11"/>
    <p:sldId id="260" r:id="rId12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12/11/2012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12/11/2012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12/11/2012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12/11/2012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12/11/2012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12/11/2012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12/11/2012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://cs.wikipedia.org/wiki/Soubor:Disquettes.jpg" TargetMode="External"/><Relationship Id="rId7" Type="http://schemas.openxmlformats.org/officeDocument/2006/relationships/hyperlink" Target="http://cs.wikipedia.org/wiki/Soubor:Floppy_disk_internal_diagram.svg" TargetMode="External"/><Relationship Id="rId2" Type="http://schemas.openxmlformats.org/officeDocument/2006/relationships/hyperlink" Target="http://cs.wikipedia.org/wiki/Disket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aseta_magnetofonowa_ubt.jpeg" TargetMode="External"/><Relationship Id="rId5" Type="http://schemas.openxmlformats.org/officeDocument/2006/relationships/hyperlink" Target="http://cs.wikipedia.org/wiki/Soubor:PaperTapes-5and8Hole.jpg" TargetMode="External"/><Relationship Id="rId4" Type="http://schemas.openxmlformats.org/officeDocument/2006/relationships/hyperlink" Target="http://cs.wikipedia.org/wiki/Soubor:Punch-card-blu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524452874"/>
              </p:ext>
            </p:extLst>
          </p:nvPr>
        </p:nvGraphicFramePr>
        <p:xfrm>
          <a:off x="357135" y="1397603"/>
          <a:ext cx="9392290" cy="4562293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VY_32_INOVACE_IVT_1_KOT_08_ZAZNAMOVE_MEDIUM_DISKETA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7.10.2012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se záznamovým médiem disketa, jeho historií, </a:t>
                      </a: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využitím, výhodami </a:t>
                      </a: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a nevýhodami.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samostudium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Disketa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</a:p>
          <a:p>
            <a:r>
              <a:rPr lang="cs-CZ" dirty="0"/>
              <a:t>Záznamová média před </a:t>
            </a:r>
            <a:r>
              <a:rPr lang="cs-CZ" dirty="0" smtClean="0"/>
              <a:t>disketou</a:t>
            </a:r>
          </a:p>
          <a:p>
            <a:r>
              <a:rPr lang="cs-CZ" dirty="0" smtClean="0"/>
              <a:t>Historie disket</a:t>
            </a:r>
          </a:p>
          <a:p>
            <a:r>
              <a:rPr lang="cs-CZ" dirty="0" smtClean="0"/>
              <a:t>Typy disket</a:t>
            </a:r>
          </a:p>
          <a:p>
            <a:r>
              <a:rPr lang="cs-CZ" dirty="0" smtClean="0"/>
              <a:t>Části disket</a:t>
            </a:r>
          </a:p>
          <a:p>
            <a:r>
              <a:rPr lang="cs-CZ" dirty="0" smtClean="0"/>
              <a:t>Výhody a nevýhody</a:t>
            </a:r>
          </a:p>
          <a:p>
            <a:r>
              <a:rPr lang="cs-CZ" dirty="0" smtClean="0"/>
              <a:t>Disketová mechanika</a:t>
            </a:r>
          </a:p>
          <a:p>
            <a:r>
              <a:rPr lang="cs-CZ" dirty="0" smtClean="0"/>
              <a:t>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Franklin Gothic Demi" pitchFamily="34" charset="0"/>
              </a:rPr>
              <a:t>Magnetické</a:t>
            </a:r>
            <a:r>
              <a:rPr lang="cs-CZ" dirty="0">
                <a:latin typeface="Franklin Gothic Demi" pitchFamily="34" charset="0"/>
              </a:rPr>
              <a:t> datové médium </a:t>
            </a:r>
            <a:endParaRPr lang="cs-CZ" dirty="0" smtClean="0">
              <a:latin typeface="Franklin Gothic Demi" pitchFamily="34" charset="0"/>
            </a:endParaRPr>
          </a:p>
          <a:p>
            <a:r>
              <a:rPr lang="cs-CZ" dirty="0"/>
              <a:t>S</a:t>
            </a:r>
            <a:r>
              <a:rPr lang="cs-CZ" dirty="0" smtClean="0"/>
              <a:t>louží </a:t>
            </a:r>
            <a:r>
              <a:rPr lang="cs-CZ" dirty="0"/>
              <a:t>k ukládání a přenášení elektronických </a:t>
            </a:r>
            <a:r>
              <a:rPr lang="cs-CZ" dirty="0" smtClean="0"/>
              <a:t>dat</a:t>
            </a:r>
          </a:p>
          <a:p>
            <a:r>
              <a:rPr lang="cs-CZ" dirty="0" smtClean="0">
                <a:latin typeface="Franklin Gothic Demi" pitchFamily="34" charset="0"/>
              </a:rPr>
              <a:t>Tzv</a:t>
            </a:r>
            <a:r>
              <a:rPr lang="cs-CZ" dirty="0">
                <a:latin typeface="Franklin Gothic Demi" pitchFamily="34" charset="0"/>
              </a:rPr>
              <a:t>. </a:t>
            </a:r>
            <a:r>
              <a:rPr lang="cs-CZ" b="1" dirty="0">
                <a:latin typeface="Franklin Gothic Demi" pitchFamily="34" charset="0"/>
              </a:rPr>
              <a:t>pružný disk</a:t>
            </a:r>
            <a:r>
              <a:rPr lang="cs-CZ" dirty="0">
                <a:latin typeface="Franklin Gothic Demi" pitchFamily="34" charset="0"/>
              </a:rPr>
              <a:t> anglicky </a:t>
            </a:r>
            <a:r>
              <a:rPr lang="cs-CZ" dirty="0" smtClean="0">
                <a:latin typeface="Franklin Gothic Demi" pitchFamily="34" charset="0"/>
              </a:rPr>
              <a:t>Floppy </a:t>
            </a:r>
            <a:r>
              <a:rPr lang="cs-CZ" dirty="0">
                <a:latin typeface="Franklin Gothic Demi" pitchFamily="34" charset="0"/>
              </a:rPr>
              <a:t>disk (zkratka FD) česky </a:t>
            </a:r>
            <a:r>
              <a:rPr lang="cs-CZ" dirty="0" smtClean="0">
                <a:latin typeface="Franklin Gothic Demi" pitchFamily="34" charset="0"/>
              </a:rPr>
              <a:t>disketa</a:t>
            </a:r>
          </a:p>
          <a:p>
            <a:r>
              <a:rPr lang="cs-CZ" dirty="0" smtClean="0"/>
              <a:t>Data uložena do soustředných kružnic - stop (podobně jako na pevném disku)</a:t>
            </a:r>
          </a:p>
          <a:p>
            <a:r>
              <a:rPr lang="cs-CZ" dirty="0"/>
              <a:t>Stopy jsou číslovány od nuly do maximálního počtu dle kapacity </a:t>
            </a:r>
            <a:r>
              <a:rPr lang="cs-CZ" dirty="0" smtClean="0"/>
              <a:t>diskety</a:t>
            </a:r>
          </a:p>
          <a:p>
            <a:r>
              <a:rPr lang="cs-CZ" dirty="0"/>
              <a:t>Data přichází do mechaniky jako sled </a:t>
            </a:r>
            <a:r>
              <a:rPr lang="cs-CZ" dirty="0" smtClean="0"/>
              <a:t>impulsů</a:t>
            </a:r>
          </a:p>
          <a:p>
            <a:r>
              <a:rPr lang="cs-CZ" dirty="0" smtClean="0"/>
              <a:t>Zapsaná data lze smazat (opakovaný zápis)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809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Záznamová média před disketou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1" y="1763183"/>
            <a:ext cx="5071109" cy="559646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Děrné štítky</a:t>
            </a:r>
          </a:p>
          <a:p>
            <a:pPr lvl="1"/>
            <a:r>
              <a:rPr lang="pl-PL" dirty="0" smtClean="0"/>
              <a:t>Vyrobeny </a:t>
            </a:r>
            <a:r>
              <a:rPr lang="pl-PL" dirty="0"/>
              <a:t>z tenkého </a:t>
            </a:r>
            <a:r>
              <a:rPr lang="pl-PL" dirty="0" smtClean="0"/>
              <a:t>kartonu</a:t>
            </a:r>
          </a:p>
          <a:p>
            <a:pPr lvl="1"/>
            <a:r>
              <a:rPr lang="pl-PL" dirty="0"/>
              <a:t>I</a:t>
            </a:r>
            <a:r>
              <a:rPr lang="pl-PL" dirty="0" smtClean="0"/>
              <a:t>nformace </a:t>
            </a:r>
            <a:r>
              <a:rPr lang="pl-PL" dirty="0"/>
              <a:t>je reprezentována dírkou na určité </a:t>
            </a:r>
            <a:r>
              <a:rPr lang="pl-PL" dirty="0" smtClean="0"/>
              <a:t>pozic</a:t>
            </a:r>
          </a:p>
          <a:p>
            <a:pPr lvl="1"/>
            <a:r>
              <a:rPr lang="cs-CZ" dirty="0" smtClean="0"/>
              <a:t>Využívány</a:t>
            </a:r>
          </a:p>
          <a:p>
            <a:pPr lvl="2"/>
            <a:r>
              <a:rPr lang="cs-CZ" dirty="0" smtClean="0"/>
              <a:t>Tkalcovské stroje</a:t>
            </a:r>
          </a:p>
          <a:p>
            <a:pPr lvl="2"/>
            <a:r>
              <a:rPr lang="cs-CZ" dirty="0" smtClean="0"/>
              <a:t>Sčítání lidu v USA (1890)</a:t>
            </a:r>
          </a:p>
          <a:p>
            <a:pPr lvl="2"/>
            <a:r>
              <a:rPr lang="cs-CZ" dirty="0" smtClean="0"/>
              <a:t>Projekt Manhattan (tvorba atomové bomby)</a:t>
            </a:r>
          </a:p>
          <a:p>
            <a:r>
              <a:rPr lang="cs-CZ" dirty="0" smtClean="0"/>
              <a:t>Děrné pásky</a:t>
            </a:r>
          </a:p>
          <a:p>
            <a:pPr lvl="1"/>
            <a:r>
              <a:rPr lang="cs-CZ" dirty="0" smtClean="0"/>
              <a:t>Používaly </a:t>
            </a:r>
            <a:r>
              <a:rPr lang="cs-CZ" dirty="0"/>
              <a:t>se v dálnopisech </a:t>
            </a:r>
            <a:r>
              <a:rPr lang="cs-CZ" dirty="0" smtClean="0"/>
              <a:t>a terminálech</a:t>
            </a:r>
          </a:p>
          <a:p>
            <a:pPr lvl="1"/>
            <a:r>
              <a:rPr lang="cs-CZ" dirty="0" smtClean="0"/>
              <a:t>Nahradily děrné štítky</a:t>
            </a:r>
          </a:p>
          <a:p>
            <a:r>
              <a:rPr lang="cs-CZ" dirty="0" smtClean="0"/>
              <a:t>Magnetické pásky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129" y="1492250"/>
            <a:ext cx="3873500" cy="1700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900" y="3321050"/>
            <a:ext cx="2815771" cy="187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710" y="5362209"/>
            <a:ext cx="2686390" cy="2079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949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disket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8“ (</a:t>
            </a:r>
            <a:r>
              <a:rPr lang="cs-CZ" dirty="0"/>
              <a:t>203,2 </a:t>
            </a:r>
            <a:r>
              <a:rPr lang="cs-CZ" dirty="0" smtClean="0"/>
              <a:t>mm) </a:t>
            </a:r>
          </a:p>
          <a:p>
            <a:pPr lvl="1"/>
            <a:r>
              <a:rPr lang="cs-CZ" dirty="0"/>
              <a:t>K</a:t>
            </a:r>
            <a:r>
              <a:rPr lang="cs-CZ" dirty="0" smtClean="0"/>
              <a:t>apacita </a:t>
            </a:r>
            <a:r>
              <a:rPr lang="cs-CZ" dirty="0"/>
              <a:t>nejprve 160 kB, později až 1,1 </a:t>
            </a:r>
            <a:r>
              <a:rPr lang="cs-CZ" dirty="0" smtClean="0"/>
              <a:t>MB</a:t>
            </a:r>
          </a:p>
          <a:p>
            <a:pPr lvl="1"/>
            <a:r>
              <a:rPr lang="cs-CZ" dirty="0" smtClean="0"/>
              <a:t>Vyrobena v roce 1971 firmou IBM</a:t>
            </a:r>
          </a:p>
          <a:p>
            <a:r>
              <a:rPr lang="cs-CZ" dirty="0" smtClean="0"/>
              <a:t>5,25“ </a:t>
            </a:r>
            <a:r>
              <a:rPr lang="cs-CZ" dirty="0"/>
              <a:t>(133,3 mm) </a:t>
            </a:r>
            <a:endParaRPr lang="cs-CZ" dirty="0" smtClean="0"/>
          </a:p>
          <a:p>
            <a:pPr lvl="1"/>
            <a:r>
              <a:rPr lang="cs-CZ" dirty="0"/>
              <a:t>K</a:t>
            </a:r>
            <a:r>
              <a:rPr lang="cs-CZ" dirty="0" smtClean="0"/>
              <a:t>apacita </a:t>
            </a:r>
            <a:r>
              <a:rPr lang="cs-CZ" dirty="0"/>
              <a:t>nejprve 160 kB u jednostranných, později až 1,2 </a:t>
            </a:r>
            <a:r>
              <a:rPr lang="cs-CZ" dirty="0" smtClean="0"/>
              <a:t>MB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oužívány </a:t>
            </a:r>
            <a:r>
              <a:rPr lang="cs-CZ" dirty="0"/>
              <a:t>u </a:t>
            </a:r>
            <a:r>
              <a:rPr lang="cs-CZ" dirty="0" smtClean="0"/>
              <a:t>osobních počítačů od </a:t>
            </a:r>
            <a:r>
              <a:rPr lang="cs-CZ" dirty="0"/>
              <a:t>roku 1981, po roce 1995 postupně výroba </a:t>
            </a:r>
            <a:r>
              <a:rPr lang="cs-CZ" dirty="0" smtClean="0"/>
              <a:t>ukončena</a:t>
            </a:r>
          </a:p>
          <a:p>
            <a:r>
              <a:rPr lang="cs-CZ" dirty="0" smtClean="0"/>
              <a:t>3,5</a:t>
            </a:r>
            <a:r>
              <a:rPr lang="cs-CZ" dirty="0"/>
              <a:t>" (88,9 </a:t>
            </a:r>
            <a:r>
              <a:rPr lang="cs-CZ" dirty="0" smtClean="0"/>
              <a:t>mm)</a:t>
            </a:r>
          </a:p>
          <a:p>
            <a:pPr lvl="1"/>
            <a:r>
              <a:rPr lang="cs-CZ" dirty="0" smtClean="0"/>
              <a:t>Kapacita nejčastěji </a:t>
            </a:r>
            <a:r>
              <a:rPr lang="cs-CZ" dirty="0"/>
              <a:t>1,44 MB</a:t>
            </a:r>
            <a:endParaRPr lang="cs-CZ" dirty="0" smtClean="0"/>
          </a:p>
          <a:p>
            <a:pPr lvl="1"/>
            <a:r>
              <a:rPr lang="cs-CZ" dirty="0" smtClean="0"/>
              <a:t>Používány donedávna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6508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17700" y="6364585"/>
            <a:ext cx="6310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DAVB. </a:t>
            </a:r>
            <a:r>
              <a:rPr lang="en-US" sz="1200" i="1" dirty="0" err="1"/>
              <a:t>Disketa</a:t>
            </a:r>
            <a:r>
              <a:rPr lang="en-US" sz="1200" dirty="0"/>
              <a:t> [online]. [cit. </a:t>
            </a:r>
            <a:r>
              <a:rPr lang="cs-CZ" sz="1200" dirty="0"/>
              <a:t>7</a:t>
            </a:r>
            <a:r>
              <a:rPr lang="en-US" sz="1200" dirty="0"/>
              <a:t>.1</a:t>
            </a:r>
            <a:r>
              <a:rPr lang="cs-CZ" sz="1200" dirty="0"/>
              <a:t>0</a:t>
            </a:r>
            <a:r>
              <a:rPr lang="en-US" sz="1200" dirty="0"/>
              <a:t>.2012]. </a:t>
            </a:r>
            <a:r>
              <a:rPr lang="en-US" sz="1200" dirty="0" err="1"/>
              <a:t>Dostupný</a:t>
            </a:r>
            <a:r>
              <a:rPr lang="en-US" sz="1200" dirty="0"/>
              <a:t> pod </a:t>
            </a:r>
            <a:r>
              <a:rPr lang="en-US" sz="1200" dirty="0" err="1"/>
              <a:t>licencí</a:t>
            </a:r>
            <a:r>
              <a:rPr lang="en-US" sz="1200" dirty="0"/>
              <a:t> Creative Commons </a:t>
            </a:r>
            <a:r>
              <a:rPr lang="en-US" sz="1200" dirty="0" err="1"/>
              <a:t>na</a:t>
            </a:r>
            <a:r>
              <a:rPr lang="en-US" sz="1200" dirty="0"/>
              <a:t> WWW: http://</a:t>
            </a:r>
            <a:r>
              <a:rPr lang="en-US" sz="1200" dirty="0" smtClean="0"/>
              <a:t>cs.wikipedia.org/wiki/Soubor:Disquettes.jpg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083" y="1644650"/>
            <a:ext cx="9105417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disket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97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diskety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300" y="1533036"/>
            <a:ext cx="2433074" cy="5368925"/>
          </a:xfrm>
        </p:spPr>
      </p:pic>
      <p:sp>
        <p:nvSpPr>
          <p:cNvPr id="3" name="TextovéPole 2"/>
          <p:cNvSpPr txBox="1"/>
          <p:nvPr/>
        </p:nvSpPr>
        <p:spPr>
          <a:xfrm>
            <a:off x="774700" y="6897985"/>
            <a:ext cx="7086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FASTFISSION. </a:t>
            </a:r>
            <a:r>
              <a:rPr lang="cs-CZ" sz="1200" i="1" dirty="0"/>
              <a:t>Disketa</a:t>
            </a:r>
            <a:r>
              <a:rPr lang="cs-CZ" sz="1200" dirty="0"/>
              <a:t> [online]. [cit. 7.10.2012]. Dostupný pod licencí volné dílo na WWW: http://cs.wikipedia.org/wiki/Soubor:Floppy_disk_internal_diagram.svg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365500" y="1949450"/>
            <a:ext cx="537573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/>
              <a:t>Přepínač ochrany proti zápisu (průhledný otvor znamená zákaz zápisu)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Upínací část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Krytka čtecího otvoru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Plastický kryt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Papírová vložka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Magnetický nosič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Sektor na disku (rozdělení není okem viditelné, nakresleno je jen pro názornost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9852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 a nevýhody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latin typeface="Franklin Gothic Demi" pitchFamily="34" charset="0"/>
              </a:rPr>
              <a:t>Výhody:</a:t>
            </a:r>
          </a:p>
          <a:p>
            <a:pPr lvl="1"/>
            <a:r>
              <a:rPr lang="cs-CZ" dirty="0">
                <a:latin typeface="Franklin Gothic Demi" pitchFamily="34" charset="0"/>
              </a:rPr>
              <a:t>nízká cena a tedy i nízké náklady na pořízení archivu</a:t>
            </a:r>
          </a:p>
          <a:p>
            <a:pPr lvl="1"/>
            <a:r>
              <a:rPr lang="cs-CZ" dirty="0">
                <a:latin typeface="Franklin Gothic Demi" pitchFamily="34" charset="0"/>
              </a:rPr>
              <a:t>bezpečné uložení potřebných dat</a:t>
            </a:r>
          </a:p>
          <a:p>
            <a:r>
              <a:rPr lang="cs-CZ" dirty="0">
                <a:latin typeface="Franklin Gothic Demi" pitchFamily="34" charset="0"/>
              </a:rPr>
              <a:t>Nevýhody:</a:t>
            </a:r>
          </a:p>
          <a:p>
            <a:pPr lvl="1"/>
            <a:r>
              <a:rPr lang="cs-CZ" dirty="0">
                <a:latin typeface="Franklin Gothic Demi" pitchFamily="34" charset="0"/>
              </a:rPr>
              <a:t>v současnosti už nevyhovuje jejich nízká </a:t>
            </a:r>
            <a:r>
              <a:rPr lang="cs-CZ" dirty="0" smtClean="0">
                <a:latin typeface="Franklin Gothic Demi" pitchFamily="34" charset="0"/>
              </a:rPr>
              <a:t>kapacita (nahrazeno CD, DVD)</a:t>
            </a:r>
            <a:endParaRPr lang="cs-CZ" dirty="0">
              <a:latin typeface="Franklin Gothic Demi" pitchFamily="34" charset="0"/>
            </a:endParaRPr>
          </a:p>
          <a:p>
            <a:pPr lvl="1"/>
            <a:r>
              <a:rPr lang="cs-CZ" dirty="0">
                <a:latin typeface="Franklin Gothic Demi" pitchFamily="34" charset="0"/>
              </a:rPr>
              <a:t>práce počítače s disketou je </a:t>
            </a:r>
            <a:r>
              <a:rPr lang="cs-CZ" dirty="0" smtClean="0">
                <a:latin typeface="Franklin Gothic Demi" pitchFamily="34" charset="0"/>
              </a:rPr>
              <a:t>pomalá</a:t>
            </a:r>
            <a:endParaRPr lang="cs-CZ" dirty="0">
              <a:latin typeface="Franklin Gothic Dem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3840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Disketová mechanika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Mechanické zařízení umožňující čtení a zápis dat </a:t>
            </a:r>
            <a:br>
              <a:rPr lang="cs-CZ" dirty="0" smtClean="0"/>
            </a:br>
            <a:r>
              <a:rPr lang="cs-CZ" dirty="0" smtClean="0"/>
              <a:t>z diskety</a:t>
            </a:r>
          </a:p>
          <a:p>
            <a:r>
              <a:rPr lang="cs-CZ" dirty="0" smtClean="0"/>
              <a:t>Nazývaná též floppy mechanika</a:t>
            </a:r>
          </a:p>
          <a:p>
            <a:r>
              <a:rPr lang="cs-CZ" dirty="0" smtClean="0"/>
              <a:t>Přímo napájená ze zdroje</a:t>
            </a:r>
          </a:p>
          <a:p>
            <a:r>
              <a:rPr lang="cs-CZ" dirty="0" smtClean="0"/>
              <a:t>K základní desce připojená kabelem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700" y="4085989"/>
            <a:ext cx="5181600" cy="345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17700" y="6978650"/>
            <a:ext cx="670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SWTPC6800. </a:t>
            </a:r>
            <a:r>
              <a:rPr lang="cs-CZ" sz="1200" i="1" dirty="0"/>
              <a:t>Disketa</a:t>
            </a:r>
            <a:r>
              <a:rPr lang="cs-CZ" sz="1200" dirty="0"/>
              <a:t> [online]. [cit. 7.10.2012]. Dostupný pod licencí volné dílo na WWW: http://</a:t>
            </a:r>
            <a:r>
              <a:rPr lang="cs-CZ" sz="1200" dirty="0" smtClean="0"/>
              <a:t>cs.wikipedia.org/wiki/Soubor:Floppy_Disk_Drives_8_5_3.jpg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0529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596467"/>
          </a:xfrm>
        </p:spPr>
        <p:txBody>
          <a:bodyPr>
            <a:noAutofit/>
          </a:bodyPr>
          <a:lstStyle/>
          <a:p>
            <a:r>
              <a:rPr lang="cs-CZ" sz="1700" dirty="0"/>
              <a:t>Disketa. In: </a:t>
            </a:r>
            <a:r>
              <a:rPr lang="cs-CZ" sz="1700" i="1" dirty="0" err="1"/>
              <a:t>Wikipedia</a:t>
            </a:r>
            <a:r>
              <a:rPr lang="cs-CZ" sz="1700" i="1" dirty="0"/>
              <a:t>: </a:t>
            </a:r>
            <a:r>
              <a:rPr lang="cs-CZ" sz="1700" i="1" dirty="0" err="1"/>
              <a:t>the</a:t>
            </a:r>
            <a:r>
              <a:rPr lang="cs-CZ" sz="1700" i="1" dirty="0"/>
              <a:t> free </a:t>
            </a:r>
            <a:r>
              <a:rPr lang="cs-CZ" sz="1700" i="1" dirty="0" err="1"/>
              <a:t>encyclopedia</a:t>
            </a:r>
            <a:r>
              <a:rPr lang="cs-CZ" sz="1700" dirty="0"/>
              <a:t> [online]. San Francisco (CA): </a:t>
            </a:r>
            <a:r>
              <a:rPr lang="cs-CZ" sz="1700" dirty="0" err="1"/>
              <a:t>Wikimedia</a:t>
            </a:r>
            <a:r>
              <a:rPr lang="cs-CZ" sz="1700" dirty="0"/>
              <a:t> </a:t>
            </a:r>
            <a:r>
              <a:rPr lang="cs-CZ" sz="1700" dirty="0" err="1"/>
              <a:t>Foundation</a:t>
            </a:r>
            <a:r>
              <a:rPr lang="cs-CZ" sz="1700" dirty="0"/>
              <a:t>, 2001-2012, 6. 12. 2012 [cit. 2012-10-07]. Dostupné z: </a:t>
            </a:r>
            <a:r>
              <a:rPr lang="cs-CZ" sz="1700" dirty="0">
                <a:hlinkClick r:id="rId2"/>
              </a:rPr>
              <a:t>http://</a:t>
            </a:r>
            <a:r>
              <a:rPr lang="cs-CZ" sz="1700" dirty="0" smtClean="0">
                <a:hlinkClick r:id="rId2"/>
              </a:rPr>
              <a:t>cs.wikipedia.org/wiki/Disketa</a:t>
            </a:r>
            <a:endParaRPr lang="cs-CZ" sz="1700" dirty="0"/>
          </a:p>
          <a:p>
            <a:r>
              <a:rPr lang="en-US" sz="1700" dirty="0" smtClean="0"/>
              <a:t>DAVB</a:t>
            </a:r>
            <a:r>
              <a:rPr lang="en-US" sz="1700" dirty="0"/>
              <a:t>. </a:t>
            </a:r>
            <a:r>
              <a:rPr lang="en-US" sz="1700" i="1" dirty="0" err="1"/>
              <a:t>Disketa</a:t>
            </a:r>
            <a:r>
              <a:rPr lang="en-US" sz="1700" dirty="0"/>
              <a:t> [online]. [cit. </a:t>
            </a:r>
            <a:r>
              <a:rPr lang="cs-CZ" sz="1700" dirty="0"/>
              <a:t>7</a:t>
            </a:r>
            <a:r>
              <a:rPr lang="en-US" sz="1700" dirty="0" smtClean="0"/>
              <a:t>.1</a:t>
            </a:r>
            <a:r>
              <a:rPr lang="cs-CZ" sz="1700" dirty="0" smtClean="0"/>
              <a:t>0</a:t>
            </a:r>
            <a:r>
              <a:rPr lang="en-US" sz="1700" dirty="0" smtClean="0"/>
              <a:t>.2012</a:t>
            </a:r>
            <a:r>
              <a:rPr lang="en-US" sz="1700" dirty="0"/>
              <a:t>]. </a:t>
            </a:r>
            <a:r>
              <a:rPr lang="en-US" sz="1700" dirty="0" err="1"/>
              <a:t>Dostupný</a:t>
            </a:r>
            <a:r>
              <a:rPr lang="en-US" sz="1700" dirty="0"/>
              <a:t> pod </a:t>
            </a:r>
            <a:r>
              <a:rPr lang="en-US" sz="1700" dirty="0" err="1"/>
              <a:t>licencí</a:t>
            </a:r>
            <a:r>
              <a:rPr lang="en-US" sz="1700" dirty="0"/>
              <a:t> Creative Commons </a:t>
            </a:r>
            <a:r>
              <a:rPr lang="en-US" sz="1700" dirty="0" err="1"/>
              <a:t>na</a:t>
            </a:r>
            <a:r>
              <a:rPr lang="en-US" sz="1700" dirty="0"/>
              <a:t> WWW: </a:t>
            </a:r>
            <a:r>
              <a:rPr lang="en-US" sz="1700" dirty="0">
                <a:hlinkClick r:id="rId3"/>
              </a:rPr>
              <a:t>http://</a:t>
            </a:r>
            <a:r>
              <a:rPr lang="en-US" sz="1700" dirty="0" smtClean="0">
                <a:hlinkClick r:id="rId3"/>
              </a:rPr>
              <a:t>cs.wikipedia.org/wiki/Soubor:Disquettes.jpg</a:t>
            </a:r>
            <a:endParaRPr lang="cs-CZ" sz="1700" dirty="0" smtClean="0"/>
          </a:p>
          <a:p>
            <a:r>
              <a:rPr lang="cs-CZ" sz="1700" dirty="0"/>
              <a:t>HANSJORN. </a:t>
            </a:r>
            <a:r>
              <a:rPr lang="cs-CZ" sz="1700" i="1" dirty="0"/>
              <a:t>Děrný štítek</a:t>
            </a:r>
            <a:r>
              <a:rPr lang="cs-CZ" sz="1700" dirty="0"/>
              <a:t> [online]. [cit. </a:t>
            </a:r>
            <a:r>
              <a:rPr lang="cs-CZ" sz="1700" dirty="0" smtClean="0"/>
              <a:t>7.10.2012</a:t>
            </a:r>
            <a:r>
              <a:rPr lang="cs-CZ" sz="1700" dirty="0"/>
              <a:t>]. Dostupný pod licencí </a:t>
            </a:r>
            <a:r>
              <a:rPr lang="cs-CZ" sz="1700" dirty="0" err="1"/>
              <a:t>Creative</a:t>
            </a:r>
            <a:r>
              <a:rPr lang="cs-CZ" sz="1700" dirty="0"/>
              <a:t> </a:t>
            </a:r>
            <a:r>
              <a:rPr lang="cs-CZ" sz="1700" dirty="0" err="1"/>
              <a:t>Commons</a:t>
            </a:r>
            <a:r>
              <a:rPr lang="cs-CZ" sz="1700" dirty="0"/>
              <a:t> na WWW: </a:t>
            </a:r>
            <a:r>
              <a:rPr lang="cs-CZ" sz="1700" dirty="0">
                <a:hlinkClick r:id="rId4"/>
              </a:rPr>
              <a:t>http://</a:t>
            </a:r>
            <a:r>
              <a:rPr lang="cs-CZ" sz="1700" dirty="0" smtClean="0">
                <a:hlinkClick r:id="rId4"/>
              </a:rPr>
              <a:t>cs.wikipedia.org/wiki/Soubor:Punch-card-blue.jpg</a:t>
            </a:r>
            <a:endParaRPr lang="cs-CZ" sz="1700" dirty="0" smtClean="0"/>
          </a:p>
          <a:p>
            <a:r>
              <a:rPr lang="cs-CZ" sz="1700" dirty="0"/>
              <a:t>TEDCOLES. </a:t>
            </a:r>
            <a:r>
              <a:rPr lang="cs-CZ" sz="1700" i="1" dirty="0"/>
              <a:t>Děrná páska</a:t>
            </a:r>
            <a:r>
              <a:rPr lang="cs-CZ" sz="1700" dirty="0"/>
              <a:t> [online]. [cit. 7.10.2012]. Dostupný pod licencí volné dílo na WWW: </a:t>
            </a:r>
            <a:r>
              <a:rPr lang="cs-CZ" sz="1700" dirty="0">
                <a:hlinkClick r:id="rId5"/>
              </a:rPr>
              <a:t>http://</a:t>
            </a:r>
            <a:r>
              <a:rPr lang="cs-CZ" sz="1700" dirty="0" smtClean="0">
                <a:hlinkClick r:id="rId5"/>
              </a:rPr>
              <a:t>cs.wikipedia.org/wiki/Soubor:PaperTapes-5and8Hole.jpg</a:t>
            </a:r>
            <a:endParaRPr lang="cs-CZ" sz="1700" dirty="0" smtClean="0"/>
          </a:p>
          <a:p>
            <a:r>
              <a:rPr lang="cs-CZ" sz="1700" dirty="0"/>
              <a:t>SIENICKI, Tomasz. </a:t>
            </a:r>
            <a:r>
              <a:rPr lang="cs-CZ" sz="1700" i="1" dirty="0"/>
              <a:t>Magnetická páska</a:t>
            </a:r>
            <a:r>
              <a:rPr lang="cs-CZ" sz="1700" dirty="0"/>
              <a:t> [online]. [cit. 11.12.2012]. Dostupný pod licencí </a:t>
            </a:r>
            <a:r>
              <a:rPr lang="cs-CZ" sz="1700" dirty="0" err="1"/>
              <a:t>Creative</a:t>
            </a:r>
            <a:r>
              <a:rPr lang="cs-CZ" sz="1700" dirty="0"/>
              <a:t> </a:t>
            </a:r>
            <a:r>
              <a:rPr lang="cs-CZ" sz="1700" dirty="0" err="1"/>
              <a:t>Commons</a:t>
            </a:r>
            <a:r>
              <a:rPr lang="cs-CZ" sz="1700" dirty="0"/>
              <a:t> na WWW: </a:t>
            </a:r>
            <a:r>
              <a:rPr lang="cs-CZ" sz="1700" dirty="0">
                <a:hlinkClick r:id="rId6"/>
              </a:rPr>
              <a:t>http://</a:t>
            </a:r>
            <a:r>
              <a:rPr lang="cs-CZ" sz="1700" dirty="0" smtClean="0">
                <a:hlinkClick r:id="rId6"/>
              </a:rPr>
              <a:t>cs.wikipedia.org/wiki/Soubor:Kaseta_magnetofonowa_ubt.jpeg</a:t>
            </a:r>
            <a:endParaRPr lang="cs-CZ" sz="1700" dirty="0" smtClean="0"/>
          </a:p>
          <a:p>
            <a:r>
              <a:rPr lang="cs-CZ" sz="1700" dirty="0"/>
              <a:t>FASTFISSION. </a:t>
            </a:r>
            <a:r>
              <a:rPr lang="cs-CZ" sz="1700" i="1" dirty="0"/>
              <a:t>Disketa</a:t>
            </a:r>
            <a:r>
              <a:rPr lang="cs-CZ" sz="1700" dirty="0"/>
              <a:t> [online]. [cit. </a:t>
            </a:r>
            <a:r>
              <a:rPr lang="cs-CZ" sz="1700" dirty="0" smtClean="0"/>
              <a:t>7.10.2012</a:t>
            </a:r>
            <a:r>
              <a:rPr lang="cs-CZ" sz="1700" dirty="0"/>
              <a:t>]. Dostupný pod licencí volné dílo na WWW: </a:t>
            </a:r>
            <a:r>
              <a:rPr lang="cs-CZ" sz="1700" dirty="0">
                <a:hlinkClick r:id="rId7"/>
              </a:rPr>
              <a:t>http://</a:t>
            </a:r>
            <a:r>
              <a:rPr lang="cs-CZ" sz="1700" dirty="0" smtClean="0">
                <a:hlinkClick r:id="rId7"/>
              </a:rPr>
              <a:t>cs.wikipedia.org/wiki/Soubor:Floppy_disk_internal_diagram.svg</a:t>
            </a:r>
            <a:endParaRPr lang="cs-CZ" sz="1700" dirty="0" smtClean="0"/>
          </a:p>
          <a:p>
            <a:r>
              <a:rPr lang="cs-CZ" sz="1700" dirty="0"/>
              <a:t>SWTPC6800. </a:t>
            </a:r>
            <a:r>
              <a:rPr lang="cs-CZ" sz="1700" i="1" dirty="0"/>
              <a:t>Disketa</a:t>
            </a:r>
            <a:r>
              <a:rPr lang="cs-CZ" sz="1700" dirty="0"/>
              <a:t> [online]. [cit. </a:t>
            </a:r>
            <a:r>
              <a:rPr lang="cs-CZ" sz="1700" dirty="0" smtClean="0"/>
              <a:t>7.10.2012</a:t>
            </a:r>
            <a:r>
              <a:rPr lang="cs-CZ" sz="1700" dirty="0"/>
              <a:t>]. Dostupný pod licencí volné dílo na WWW: http://cs.wikipedia.org/wiki/Soubor:Floppy_Disk_Drives_8_5_3.jpg </a:t>
            </a:r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72</TotalTime>
  <Words>537</Words>
  <Application>Microsoft Office PowerPoint</Application>
  <PresentationFormat>Vlastní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Disketa</vt:lpstr>
      <vt:lpstr>Obsah</vt:lpstr>
      <vt:lpstr>Charakteristika</vt:lpstr>
      <vt:lpstr>Záznamová média před disketou</vt:lpstr>
      <vt:lpstr>Historie disket</vt:lpstr>
      <vt:lpstr>Typy disket</vt:lpstr>
      <vt:lpstr>Části diskety</vt:lpstr>
      <vt:lpstr>Výhody a nevýhody</vt:lpstr>
      <vt:lpstr>Disketová mechanika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27</cp:revision>
  <dcterms:created xsi:type="dcterms:W3CDTF">2006-08-16T00:00:00Z</dcterms:created>
  <dcterms:modified xsi:type="dcterms:W3CDTF">2012-12-11T18:42:34Z</dcterms:modified>
</cp:coreProperties>
</file>