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comments/comment1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2"/>
  </p:sldMasterIdLst>
  <p:notesMasterIdLst>
    <p:notesMasterId r:id="rId20"/>
  </p:notesMasterIdLst>
  <p:sldIdLst>
    <p:sldId id="274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  <p:sldId id="268" r:id="rId14"/>
    <p:sldId id="270" r:id="rId15"/>
    <p:sldId id="271" r:id="rId16"/>
    <p:sldId id="272" r:id="rId17"/>
    <p:sldId id="269" r:id="rId18"/>
    <p:sldId id="259" r:id="rId19"/>
  </p:sldIdLst>
  <p:sldSz cx="9144000" cy="6858000" type="screen4x3"/>
  <p:notesSz cx="6858000" cy="9144000"/>
  <p:custDataLst>
    <p:custData r:id="rId1"/>
  </p:custData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Fiser" initials="JaFi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0-01T07:54:38.177" idx="1">
    <p:pos x="4139" y="2360"/>
    <p:text>VY_32_INOVACE_261.FRJ.14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FAA64D-690A-4699-8C8D-02BA4E643BC8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321C6E-AD21-4253-839E-550EC37290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37C2C-0EDA-45E8-A003-84D7375304F0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37C2C-0EDA-45E8-A003-84D7375304F0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37C2C-0EDA-45E8-A003-84D7375304F0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37C2C-0EDA-45E8-A003-84D7375304F0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37C2C-0EDA-45E8-A003-84D7375304F0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37C2C-0EDA-45E8-A003-84D7375304F0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37C2C-0EDA-45E8-A003-84D7375304F0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37C2C-0EDA-45E8-A003-84D7375304F0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37C2C-0EDA-45E8-A003-84D7375304F0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37C2C-0EDA-45E8-A003-84D7375304F0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37C2C-0EDA-45E8-A003-84D7375304F0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137C2C-0EDA-45E8-A003-84D7375304F0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3/3a/Map_Greco-Persian_Wars-en.svg/750px-Map_Greco-Persian_Wars-en.svg.pn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User:Bibi_Saint-Pol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hyperlink" Target="http://upload.wikimedia.org/wikipedia/commons/thumb/3/3b/0038MAN_Poseidon---Zeus.jpg/431px-0038MAN_Poseidon---Zeus.jpg" TargetMode="External"/><Relationship Id="rId7" Type="http://schemas.openxmlformats.org/officeDocument/2006/relationships/image" Target="../media/image7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0.jpeg"/><Relationship Id="rId5" Type="http://schemas.openxmlformats.org/officeDocument/2006/relationships/image" Target="../media/image5.jpeg"/><Relationship Id="rId10" Type="http://schemas.openxmlformats.org/officeDocument/2006/relationships/hyperlink" Target="http://upload.wikimedia.org/wikipedia/commons/a/a9/Hercules_Farnese_3637104088_9c95d7fe3c_b.jpg" TargetMode="External"/><Relationship Id="rId4" Type="http://schemas.openxmlformats.org/officeDocument/2006/relationships/hyperlink" Target="http://commons.wikimedia.org/wiki/User:Tetraktys" TargetMode="External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f/f4/AntikeGriechen1.jpg/800px-AntikeGriechen1.jpg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e.wikipedia.org/wiki/Benutzer:Benowar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hyperlink" Target="http://upload.wikimedia.org/wikipedia/commons/thumb/4/4d/Scherbengericht.png/314px-Scherbengericht.pn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2/27/Map_Greco-Persian_Wars-fr.svg/750px-Map_Greco-Persian_Wars-fr.svg.png" TargetMode="External"/><Relationship Id="rId7" Type="http://schemas.openxmlformats.org/officeDocument/2006/relationships/hyperlink" Target="http://commons.wikimedia.org/wiki/User:Bobak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0/0e/112307-BritishMuseum-Perikles.jpg/376px-112307-BritishMuseum-Perikles.jpg" TargetMode="External"/><Relationship Id="rId5" Type="http://schemas.openxmlformats.org/officeDocument/2006/relationships/image" Target="../media/image19.jpeg"/><Relationship Id="rId4" Type="http://schemas.openxmlformats.org/officeDocument/2006/relationships/hyperlink" Target="http://commons.wikimedia.org/wiki/User:Bibi_Saint-Pol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User:Marsyas" TargetMode="External"/><Relationship Id="rId3" Type="http://schemas.openxmlformats.org/officeDocument/2006/relationships/image" Target="../media/image21.jpeg"/><Relationship Id="rId7" Type="http://schemas.openxmlformats.org/officeDocument/2006/relationships/hyperlink" Target="http://upload.wikimedia.org/wikipedia/commons/thumb/3/34/Map_Macedonia_336_BC-fr.svg/750px-Map_Macedonia_336_BC-fr.svg.png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hyperlink" Target="http://commons.wikimedia.org/wiki/User:Sting" TargetMode="External"/><Relationship Id="rId4" Type="http://schemas.openxmlformats.org/officeDocument/2006/relationships/hyperlink" Target="http://upload.wikimedia.org/wikipedia/commons/8/8f/Demosthenes_orator_Louvre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thumb/4/40/MacedonEmpire.jpg/800px-MacedonEmpire.jpg" TargetMode="External"/><Relationship Id="rId4" Type="http://schemas.openxmlformats.org/officeDocument/2006/relationships/image" Target="../media/image29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4/47/La_nascita_di_Venere_(Botticelli).jpg" TargetMode="External"/><Relationship Id="rId13" Type="http://schemas.openxmlformats.org/officeDocument/2006/relationships/hyperlink" Target="http://upload.wikimedia.org/wikipedia/commons/c/cb/Jacques-Louis_David_004_Thermopylae.jpg" TargetMode="External"/><Relationship Id="rId18" Type="http://schemas.openxmlformats.org/officeDocument/2006/relationships/hyperlink" Target="http://commons.wikimedia.org/wiki/User:Bobak" TargetMode="External"/><Relationship Id="rId3" Type="http://schemas.openxmlformats.org/officeDocument/2006/relationships/hyperlink" Target="http://commons.wikimedia.org/wiki/User:Bibi_Saint-Pol" TargetMode="External"/><Relationship Id="rId21" Type="http://schemas.openxmlformats.org/officeDocument/2006/relationships/hyperlink" Target="http://upload.wikimedia.org/wikipedia/commons/thumb/3/34/Map_Macedonia_336_BC-fr.svg/750px-Map_Macedonia_336_BC-fr.svg.png" TargetMode="External"/><Relationship Id="rId7" Type="http://schemas.openxmlformats.org/officeDocument/2006/relationships/hyperlink" Target="http://upload.wikimedia.org/wikipedia/commons/4/49/Angelo_Bronzino_048.jpg" TargetMode="External"/><Relationship Id="rId12" Type="http://schemas.openxmlformats.org/officeDocument/2006/relationships/hyperlink" Target="http://de.wikipedia.org/wiki/Benutzer:Benowar" TargetMode="External"/><Relationship Id="rId17" Type="http://schemas.openxmlformats.org/officeDocument/2006/relationships/hyperlink" Target="http://upload.wikimedia.org/wikipedia/commons/thumb/0/0e/112307-BritishMuseum-Perikles.jpg/376px-112307-BritishMuseum-Perikles.jpg" TargetMode="External"/><Relationship Id="rId25" Type="http://schemas.openxmlformats.org/officeDocument/2006/relationships/hyperlink" Target="http://upload.wikimedia.org/wikipedia/commons/thumb/4/40/MacedonEmpire.jpg/800px-MacedonEmpire.jpg" TargetMode="External"/><Relationship Id="rId2" Type="http://schemas.openxmlformats.org/officeDocument/2006/relationships/hyperlink" Target="http://upload.wikimedia.org/wikipedia/commons/thumb/3/3a/Map_Greco-Persian_Wars-en.svg/750px-Map_Greco-Persian_Wars-en.svg.png" TargetMode="External"/><Relationship Id="rId16" Type="http://schemas.openxmlformats.org/officeDocument/2006/relationships/hyperlink" Target="http://upload.wikimedia.org/wikipedia/commons/thumb/2/27/Map_Greco-Persian_Wars-fr.svg/750px-Map_Greco-Persian_Wars-fr.svg.png" TargetMode="External"/><Relationship Id="rId20" Type="http://schemas.openxmlformats.org/officeDocument/2006/relationships/hyperlink" Target="http://commons.wikimedia.org/wiki/User:St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7/76/Hera_Campana_Louvre_Ma2283.jpg" TargetMode="External"/><Relationship Id="rId11" Type="http://schemas.openxmlformats.org/officeDocument/2006/relationships/hyperlink" Target="http://upload.wikimedia.org/wikipedia/commons/thumb/f/f4/AntikeGriechen1.jpg/800px-AntikeGriechen1.jpg" TargetMode="External"/><Relationship Id="rId24" Type="http://schemas.openxmlformats.org/officeDocument/2006/relationships/hyperlink" Target="http://upload.wikimedia.org/wikipedia/commons/d/d9/Battle_of_Gaugamela.jpg" TargetMode="External"/><Relationship Id="rId5" Type="http://schemas.openxmlformats.org/officeDocument/2006/relationships/hyperlink" Target="http://commons.wikimedia.org/wiki/User:Tetraktys" TargetMode="External"/><Relationship Id="rId15" Type="http://schemas.openxmlformats.org/officeDocument/2006/relationships/hyperlink" Target="http://upload.wikimedia.org/wikipedia/commons/thumb/4/4d/Scherbengericht.png/314px-Scherbengericht.png" TargetMode="External"/><Relationship Id="rId23" Type="http://schemas.openxmlformats.org/officeDocument/2006/relationships/hyperlink" Target="http://upload.wikimedia.org/wikipedia/commons/a/ac/BattleofIssus333BC-mosaic-detail1.jpg" TargetMode="External"/><Relationship Id="rId10" Type="http://schemas.openxmlformats.org/officeDocument/2006/relationships/hyperlink" Target="http://upload.wikimedia.org/wikipedia/commons/thumb/9/98/Pallas_Athene.JPG/450px-Pallas_Athene.JPG" TargetMode="External"/><Relationship Id="rId19" Type="http://schemas.openxmlformats.org/officeDocument/2006/relationships/hyperlink" Target="http://upload.wikimedia.org/wikipedia/commons/8/8f/Demosthenes_orator_Louvre.jpg" TargetMode="External"/><Relationship Id="rId4" Type="http://schemas.openxmlformats.org/officeDocument/2006/relationships/hyperlink" Target="http://upload.wikimedia.org/wikipedia/commons/thumb/3/3b/0038MAN_Poseidon---Zeus.jpg/431px-0038MAN_Poseidon---Zeus.jpg" TargetMode="External"/><Relationship Id="rId9" Type="http://schemas.openxmlformats.org/officeDocument/2006/relationships/hyperlink" Target="http://upload.wikimedia.org/wikipedia/commons/a/a9/Hercules_Farnese_3637104088_9c95d7fe3c_b.jpg" TargetMode="External"/><Relationship Id="rId14" Type="http://schemas.openxmlformats.org/officeDocument/2006/relationships/hyperlink" Target="http://upload.wikimedia.org/wikipedia/commons/e/ed/Greek_Phalanx.jpg" TargetMode="External"/><Relationship Id="rId22" Type="http://schemas.openxmlformats.org/officeDocument/2006/relationships/hyperlink" Target="http://commons.wikimedia.org/wiki/User:Marsya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VY_32_INOVACE_241.DEJ.01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Starověké Řecko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186766" cy="6286544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cs-CZ" b="1" u="sng" dirty="0" smtClean="0"/>
              <a:t>Číslo projektu:</a:t>
            </a:r>
            <a:r>
              <a:rPr lang="cs-CZ" dirty="0" smtClean="0"/>
              <a:t> </a:t>
            </a:r>
            <a:r>
              <a:rPr lang="cs-CZ" dirty="0" err="1" smtClean="0"/>
              <a:t>CZ.1.07</a:t>
            </a:r>
            <a:r>
              <a:rPr lang="cs-CZ" dirty="0" smtClean="0"/>
              <a:t>/1.5.00/34.0744</a:t>
            </a:r>
          </a:p>
          <a:p>
            <a:pPr algn="just"/>
            <a:r>
              <a:rPr lang="cs-CZ" b="1" u="sng" dirty="0"/>
              <a:t>Šablona</a:t>
            </a:r>
            <a:r>
              <a:rPr lang="cs-CZ" dirty="0"/>
              <a:t>: </a:t>
            </a:r>
            <a:r>
              <a:rPr lang="cs-CZ" dirty="0" err="1" smtClean="0"/>
              <a:t>VY_32_INOVACE</a:t>
            </a:r>
            <a:endParaRPr lang="cs-CZ" dirty="0" smtClean="0"/>
          </a:p>
          <a:p>
            <a:pPr algn="just"/>
            <a:r>
              <a:rPr lang="cs-CZ" b="1" u="sng" dirty="0" smtClean="0"/>
              <a:t>Číslo </a:t>
            </a:r>
            <a:r>
              <a:rPr lang="cs-CZ" b="1" u="sng" dirty="0"/>
              <a:t>DUMU</a:t>
            </a:r>
            <a:r>
              <a:rPr lang="cs-CZ" dirty="0"/>
              <a:t>: </a:t>
            </a:r>
            <a:r>
              <a:rPr lang="cs-CZ" dirty="0" smtClean="0"/>
              <a:t>241.DEJ.01</a:t>
            </a:r>
            <a:endParaRPr lang="cs-CZ" dirty="0"/>
          </a:p>
          <a:p>
            <a:pPr algn="just"/>
            <a:r>
              <a:rPr lang="cs-CZ" b="1" u="sng" dirty="0" smtClean="0"/>
              <a:t>Předmět</a:t>
            </a:r>
            <a:r>
              <a:rPr lang="cs-CZ" dirty="0" smtClean="0"/>
              <a:t>: Dějepis</a:t>
            </a:r>
          </a:p>
          <a:p>
            <a:pPr algn="just"/>
            <a:r>
              <a:rPr lang="cs-CZ" b="1" u="sng" dirty="0" smtClean="0"/>
              <a:t>Název </a:t>
            </a:r>
            <a:r>
              <a:rPr lang="cs-CZ" b="1" u="sng" dirty="0" smtClean="0"/>
              <a:t>materiálu</a:t>
            </a:r>
            <a:r>
              <a:rPr lang="cs-CZ" dirty="0" smtClean="0"/>
              <a:t>: Starověké Řecko</a:t>
            </a:r>
          </a:p>
          <a:p>
            <a:pPr algn="just"/>
            <a:r>
              <a:rPr lang="cs-CZ" b="1" u="sng" dirty="0" smtClean="0"/>
              <a:t>Autor</a:t>
            </a:r>
            <a:r>
              <a:rPr lang="cs-CZ" dirty="0" smtClean="0"/>
              <a:t>: Mgr. Soňa Havlíková</a:t>
            </a:r>
          </a:p>
          <a:p>
            <a:pPr algn="just"/>
            <a:r>
              <a:rPr lang="cs-CZ" b="1" u="sng" dirty="0" smtClean="0"/>
              <a:t>Formát</a:t>
            </a:r>
            <a:r>
              <a:rPr lang="cs-CZ" dirty="0" smtClean="0"/>
              <a:t>: Prezentace Microsoft </a:t>
            </a:r>
            <a:r>
              <a:rPr lang="cs-CZ" dirty="0" err="1" smtClean="0"/>
              <a:t>Powerpoint</a:t>
            </a:r>
            <a:r>
              <a:rPr lang="cs-CZ" dirty="0" smtClean="0"/>
              <a:t> </a:t>
            </a:r>
          </a:p>
          <a:p>
            <a:pPr algn="just"/>
            <a:r>
              <a:rPr lang="cs-CZ" b="1" u="sng" dirty="0" smtClean="0"/>
              <a:t>Velikost</a:t>
            </a:r>
            <a:r>
              <a:rPr lang="cs-CZ" dirty="0" smtClean="0"/>
              <a:t>: 3,65 MB</a:t>
            </a:r>
          </a:p>
          <a:p>
            <a:pPr algn="just"/>
            <a:r>
              <a:rPr lang="cs-CZ" b="1" u="sng" dirty="0" smtClean="0"/>
              <a:t>Stupeň a typ vzdělávání</a:t>
            </a:r>
            <a:r>
              <a:rPr lang="cs-CZ" dirty="0" smtClean="0"/>
              <a:t>: SŠ – odborné vzdělávání</a:t>
            </a:r>
          </a:p>
          <a:p>
            <a:pPr algn="just"/>
            <a:r>
              <a:rPr lang="cs-CZ" b="1" u="sng" dirty="0" smtClean="0"/>
              <a:t>Licence k obrazovému materiálu</a:t>
            </a:r>
            <a:r>
              <a:rPr lang="cs-CZ" dirty="0" smtClean="0"/>
              <a:t>: CC BY, CC BY-SA</a:t>
            </a:r>
          </a:p>
          <a:p>
            <a:pPr algn="just"/>
            <a:r>
              <a:rPr lang="cs-CZ" b="1" u="sng" dirty="0" smtClean="0"/>
              <a:t>Datum vytvoření</a:t>
            </a:r>
            <a:r>
              <a:rPr lang="cs-CZ" dirty="0" smtClean="0"/>
              <a:t> :16.10.2012</a:t>
            </a:r>
          </a:p>
          <a:p>
            <a:pPr algn="just"/>
            <a:r>
              <a:rPr lang="cs-CZ" b="1" u="sng" dirty="0" smtClean="0"/>
              <a:t>Klíčová slova</a:t>
            </a:r>
            <a:r>
              <a:rPr lang="cs-CZ" dirty="0" smtClean="0"/>
              <a:t>: Řecko, mytologie, Sparta, Athény, Alexandr Veliký</a:t>
            </a:r>
          </a:p>
          <a:p>
            <a:pPr algn="just"/>
            <a:r>
              <a:rPr lang="cs-CZ" b="1" u="sng" dirty="0" smtClean="0"/>
              <a:t>Anotace</a:t>
            </a:r>
            <a:r>
              <a:rPr lang="cs-CZ" dirty="0" smtClean="0"/>
              <a:t>: Výstup slouží k poznání nejdůležitějších momentů z dějin Řecka. Student by měl být schopen, po shlédnutí prezentace, vysvětlit jednoduše používané pojmy a stručně pohovořit o dějinách antického Řecka.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STAROVĚKÉ ŘECKO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25602" name="Picture 2" descr="Soubor:Map Greco-Persian Wars-en.sv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142984"/>
            <a:ext cx="6858048" cy="5486438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857224" y="6572272"/>
            <a:ext cx="5429288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3"/>
              </a:rPr>
              <a:t>http://upload.wikimedia.org/wikipedia/commons/thumb/3/3a/Map_Greco-Persian_Wars-en.svg/750px-Map_Greco-Persian_Wars-en.svg.png</a:t>
            </a:r>
            <a:r>
              <a:rPr lang="cs-CZ" sz="500" dirty="0" smtClean="0"/>
              <a:t>, CC BY-SA, autor: </a:t>
            </a:r>
            <a:r>
              <a:rPr lang="cs-CZ" sz="500" dirty="0" smtClean="0">
                <a:hlinkClick r:id="rId4" tooltip="User:Bibi Saint-Pol"/>
              </a:rPr>
              <a:t>User:</a:t>
            </a:r>
            <a:r>
              <a:rPr lang="cs-CZ" sz="500" dirty="0" err="1" smtClean="0">
                <a:hlinkClick r:id="rId4" tooltip="User:Bibi Saint-Pol"/>
              </a:rPr>
              <a:t>Bibi</a:t>
            </a:r>
            <a:r>
              <a:rPr lang="cs-CZ" sz="500" dirty="0" smtClean="0">
                <a:hlinkClick r:id="rId4" tooltip="User:Bibi Saint-Pol"/>
              </a:rPr>
              <a:t> </a:t>
            </a:r>
            <a:r>
              <a:rPr lang="cs-CZ" sz="500" dirty="0" err="1" smtClean="0">
                <a:hlinkClick r:id="rId4" tooltip="User:Bibi Saint-Pol"/>
              </a:rPr>
              <a:t>Saint</a:t>
            </a:r>
            <a:r>
              <a:rPr lang="cs-CZ" sz="500" dirty="0" smtClean="0">
                <a:hlinkClick r:id="rId4" tooltip="User:Bibi Saint-Pol"/>
              </a:rPr>
              <a:t>-</a:t>
            </a:r>
            <a:r>
              <a:rPr lang="cs-CZ" sz="500" dirty="0" err="1" smtClean="0">
                <a:hlinkClick r:id="rId4" tooltip="User:Bibi Saint-Pol"/>
              </a:rPr>
              <a:t>Pol</a:t>
            </a:r>
            <a:endParaRPr lang="cs-CZ" sz="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8572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MYTOLOGIE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9938" name="Picture 2" descr="Soubor:0038MAN Poseidon---Zeus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42852"/>
            <a:ext cx="2292519" cy="318612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14282" y="3000372"/>
            <a:ext cx="2286016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3"/>
              </a:rPr>
              <a:t>http://upload.wikimedia.org/wikipedia/commons/thumb/3/3b/0038MAN_Poseidon---Zeus.jpg/431px-0038MAN_Poseidon---Zeus.jpg</a:t>
            </a:r>
            <a:r>
              <a:rPr lang="cs-CZ" sz="500" dirty="0" smtClean="0"/>
              <a:t>, CC BY-SA, autor: </a:t>
            </a:r>
            <a:r>
              <a:rPr lang="cs-CZ" sz="500" dirty="0" err="1" smtClean="0"/>
              <a:t>Ricardo</a:t>
            </a:r>
            <a:r>
              <a:rPr lang="cs-CZ" sz="500" dirty="0" smtClean="0"/>
              <a:t> André </a:t>
            </a:r>
            <a:r>
              <a:rPr lang="cs-CZ" sz="500" dirty="0" err="1" smtClean="0"/>
              <a:t>Frantz</a:t>
            </a:r>
            <a:r>
              <a:rPr lang="cs-CZ" sz="500" dirty="0" smtClean="0"/>
              <a:t> (</a:t>
            </a:r>
            <a:r>
              <a:rPr lang="cs-CZ" sz="500" dirty="0" smtClean="0">
                <a:hlinkClick r:id="rId4" tooltip="User:Tetraktys"/>
              </a:rPr>
              <a:t>User:</a:t>
            </a:r>
            <a:r>
              <a:rPr lang="cs-CZ" sz="500" dirty="0" err="1" smtClean="0">
                <a:hlinkClick r:id="rId4" tooltip="User:Tetraktys"/>
              </a:rPr>
              <a:t>Tetraktys</a:t>
            </a:r>
            <a:r>
              <a:rPr lang="cs-CZ" sz="500" dirty="0" smtClean="0"/>
              <a:t>)</a:t>
            </a:r>
            <a:endParaRPr lang="cs-CZ" sz="5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28860" y="142852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ZEUS </a:t>
            </a:r>
            <a:endParaRPr lang="cs-CZ" dirty="0"/>
          </a:p>
        </p:txBody>
      </p:sp>
      <p:pic>
        <p:nvPicPr>
          <p:cNvPr id="39940" name="Picture 4" descr="File:Hera Campana Louvre Ma228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282" y="3714752"/>
            <a:ext cx="1785950" cy="2988224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214282" y="6500835"/>
            <a:ext cx="178595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http://upload.wikimedia.org/wikipedia/commons/7/76/Hera_Campana_Louvre_Ma2283.jpg</a:t>
            </a:r>
            <a:endParaRPr lang="cs-CZ" sz="500" dirty="0"/>
          </a:p>
        </p:txBody>
      </p:sp>
      <p:pic>
        <p:nvPicPr>
          <p:cNvPr id="39942" name="Picture 6" descr="File:Angelo Bronzino 048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43174" y="1214422"/>
            <a:ext cx="1857388" cy="2569458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2643174" y="3643314"/>
            <a:ext cx="192881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http://upload.wikimedia.org/wikipedia/commons/4/49/Angelo_Bronzino_048.jpgPOSEIDON</a:t>
            </a:r>
            <a:endParaRPr lang="cs-CZ" sz="500" dirty="0"/>
          </a:p>
        </p:txBody>
      </p:sp>
      <p:pic>
        <p:nvPicPr>
          <p:cNvPr id="39944" name="Picture 8" descr="File:La nascita di Venere (Botticelli)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13276" y="214290"/>
            <a:ext cx="3230724" cy="2071702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5929322" y="2214554"/>
            <a:ext cx="3214678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http://upload.wikimedia.org/wikipedia/commons/4/47/La_nascita_di_Venere_%28Botticelli%29.jpg</a:t>
            </a:r>
            <a:endParaRPr lang="cs-CZ" sz="5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4282" y="3357562"/>
            <a:ext cx="699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HERA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29124" y="1714488"/>
            <a:ext cx="1175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POSEIDON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86314" y="1285860"/>
            <a:ext cx="1126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AFRODITA</a:t>
            </a:r>
            <a:endParaRPr lang="cs-CZ" dirty="0"/>
          </a:p>
        </p:txBody>
      </p:sp>
      <p:pic>
        <p:nvPicPr>
          <p:cNvPr id="39946" name="Picture 10" descr="File:Hermes Logios Altemps 33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28926" y="3929066"/>
            <a:ext cx="1560920" cy="2714644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2857488" y="6500834"/>
            <a:ext cx="164305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http://upload.wikimedia.org/wikipedia/commons/9/9b/Hermes_Logios_Altemps_33.jpg</a:t>
            </a:r>
            <a:endParaRPr lang="cs-CZ" sz="5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000232" y="4429132"/>
            <a:ext cx="9791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HERMÉS</a:t>
            </a:r>
            <a:endParaRPr lang="cs-CZ" dirty="0"/>
          </a:p>
        </p:txBody>
      </p:sp>
      <p:pic>
        <p:nvPicPr>
          <p:cNvPr id="39948" name="Picture 12" descr="File:Hercules Farnese 3637104088 9c95d7fe3c b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86314" y="2428868"/>
            <a:ext cx="2000264" cy="3000396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4786314" y="5286388"/>
            <a:ext cx="1857372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10"/>
              </a:rPr>
              <a:t>http://upload.wikimedia.org/wikipedia/commons/a/a9/Hercules_Farnese_3637104088_9c95d7fe3c_b.jpg</a:t>
            </a:r>
            <a:r>
              <a:rPr lang="cs-CZ" sz="500" dirty="0" smtClean="0"/>
              <a:t>, CC BY-SA, autor: Paul </a:t>
            </a:r>
            <a:r>
              <a:rPr lang="cs-CZ" sz="500" dirty="0" err="1" smtClean="0"/>
              <a:t>Stevenson</a:t>
            </a:r>
            <a:endParaRPr lang="cs-CZ" sz="5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57752" y="5643578"/>
            <a:ext cx="1144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HERKULES</a:t>
            </a:r>
            <a:endParaRPr lang="cs-CZ" dirty="0"/>
          </a:p>
        </p:txBody>
      </p:sp>
      <p:pic>
        <p:nvPicPr>
          <p:cNvPr id="39950" name="Picture 14" descr="File:Pallas Athene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929454" y="2857496"/>
            <a:ext cx="2035983" cy="2714644"/>
          </a:xfrm>
          <a:prstGeom prst="rect">
            <a:avLst/>
          </a:prstGeom>
          <a:noFill/>
        </p:spPr>
      </p:pic>
      <p:sp>
        <p:nvSpPr>
          <p:cNvPr id="24" name="Obdélník 23"/>
          <p:cNvSpPr/>
          <p:nvPr/>
        </p:nvSpPr>
        <p:spPr>
          <a:xfrm>
            <a:off x="6929454" y="5572140"/>
            <a:ext cx="2071686" cy="2473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http://upload.wikimedia.org/wikipedia/commons/thumb/9/98/Pallas_Athene.JPG/450px-Pallas_Athene.JPG</a:t>
            </a:r>
            <a:endParaRPr lang="cs-CZ" sz="5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000892" y="5857892"/>
            <a:ext cx="9505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ATHÉNA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ŘEČTÍ BOHOVÉ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Olymp – Zeus a </a:t>
            </a:r>
            <a:r>
              <a:rPr lang="cs-CZ" dirty="0" err="1" smtClean="0"/>
              <a:t>Hera</a:t>
            </a:r>
            <a:r>
              <a:rPr lang="cs-CZ" dirty="0" smtClean="0"/>
              <a:t>, </a:t>
            </a:r>
            <a:r>
              <a:rPr lang="cs-CZ" dirty="0" err="1" smtClean="0"/>
              <a:t>Hefaistos</a:t>
            </a:r>
            <a:r>
              <a:rPr lang="cs-CZ" dirty="0" smtClean="0"/>
              <a:t>, </a:t>
            </a:r>
            <a:r>
              <a:rPr lang="cs-CZ" dirty="0" err="1" smtClean="0"/>
              <a:t>Ares</a:t>
            </a:r>
            <a:r>
              <a:rPr lang="cs-CZ" dirty="0" smtClean="0"/>
              <a:t>, </a:t>
            </a:r>
            <a:r>
              <a:rPr lang="cs-CZ" dirty="0" err="1" smtClean="0"/>
              <a:t>Eros</a:t>
            </a:r>
            <a:r>
              <a:rPr lang="cs-CZ" dirty="0" smtClean="0"/>
              <a:t>, </a:t>
            </a:r>
            <a:r>
              <a:rPr lang="cs-CZ" dirty="0" err="1" smtClean="0"/>
              <a:t>Hermés</a:t>
            </a:r>
            <a:r>
              <a:rPr lang="cs-CZ" dirty="0" smtClean="0"/>
              <a:t>, Afrodita, Athéna, Poseidon, </a:t>
            </a:r>
            <a:r>
              <a:rPr lang="cs-CZ" dirty="0" err="1" smtClean="0"/>
              <a:t>Hades</a:t>
            </a:r>
            <a:r>
              <a:rPr lang="cs-CZ" dirty="0" smtClean="0"/>
              <a:t> </a:t>
            </a:r>
          </a:p>
          <a:p>
            <a:r>
              <a:rPr lang="cs-CZ" dirty="0" smtClean="0"/>
              <a:t>Polobohové – Herkules, Achilles</a:t>
            </a:r>
          </a:p>
          <a:p>
            <a:r>
              <a:rPr lang="cs-CZ" dirty="0" smtClean="0"/>
              <a:t>Múzy – bohyně umění (</a:t>
            </a:r>
            <a:r>
              <a:rPr lang="cs-CZ" dirty="0" err="1" smtClean="0"/>
              <a:t>Kleio</a:t>
            </a:r>
            <a:r>
              <a:rPr lang="cs-CZ" dirty="0" smtClean="0"/>
              <a:t> – historie)</a:t>
            </a:r>
          </a:p>
          <a:p>
            <a:r>
              <a:rPr lang="cs-CZ" dirty="0" smtClean="0"/>
              <a:t>Mýtické bytosti – sirény, Medúza, Pegas, kentaur, kyklop, titáni</a:t>
            </a:r>
          </a:p>
          <a:p>
            <a:r>
              <a:rPr lang="cs-CZ" dirty="0" smtClean="0"/>
              <a:t>Tartaros, Elysejská pole, </a:t>
            </a:r>
            <a:r>
              <a:rPr lang="cs-CZ" dirty="0" err="1" smtClean="0"/>
              <a:t>Cháron</a:t>
            </a:r>
            <a:r>
              <a:rPr lang="cs-CZ" dirty="0" smtClean="0"/>
              <a:t> (</a:t>
            </a:r>
            <a:r>
              <a:rPr lang="cs-CZ" dirty="0" err="1" smtClean="0"/>
              <a:t>Styx</a:t>
            </a:r>
            <a:r>
              <a:rPr lang="cs-CZ" dirty="0" smtClean="0"/>
              <a:t>, Kerberos)</a:t>
            </a:r>
          </a:p>
          <a:p>
            <a:r>
              <a:rPr lang="cs-CZ" dirty="0" smtClean="0"/>
              <a:t>Lidské vlastnosti = antropomorfní</a:t>
            </a:r>
          </a:p>
          <a:p>
            <a:r>
              <a:rPr lang="cs-CZ" dirty="0" smtClean="0"/>
              <a:t>Věštírny – v Delfách, Pýthie (kněžka Apollóna)</a:t>
            </a:r>
          </a:p>
          <a:p>
            <a:r>
              <a:rPr lang="cs-CZ" dirty="0" smtClean="0"/>
              <a:t>Homér – Iliada a Odyssea, Staré řecké báje a pověsti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DOBA ARCHAICKÁ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435280" cy="2376264"/>
          </a:xfrm>
        </p:spPr>
        <p:txBody>
          <a:bodyPr>
            <a:noAutofit/>
          </a:bodyPr>
          <a:lstStyle/>
          <a:p>
            <a:r>
              <a:rPr lang="cs-CZ" dirty="0" smtClean="0"/>
              <a:t>Polis</a:t>
            </a:r>
          </a:p>
          <a:p>
            <a:r>
              <a:rPr lang="cs-CZ" dirty="0" smtClean="0"/>
              <a:t> Tyranida</a:t>
            </a:r>
          </a:p>
          <a:p>
            <a:r>
              <a:rPr lang="cs-CZ" dirty="0" smtClean="0"/>
              <a:t> Demokracie</a:t>
            </a:r>
          </a:p>
          <a:p>
            <a:r>
              <a:rPr lang="cs-CZ" dirty="0" smtClean="0"/>
              <a:t> Oligarchie</a:t>
            </a:r>
          </a:p>
          <a:p>
            <a:r>
              <a:rPr lang="cs-CZ" dirty="0" smtClean="0"/>
              <a:t>Velká řecká </a:t>
            </a:r>
          </a:p>
          <a:p>
            <a:pPr>
              <a:buNone/>
            </a:pPr>
            <a:r>
              <a:rPr lang="cs-CZ" dirty="0" smtClean="0"/>
              <a:t>    kolonizace</a:t>
            </a:r>
          </a:p>
          <a:p>
            <a:endParaRPr lang="cs-CZ" dirty="0" smtClean="0"/>
          </a:p>
        </p:txBody>
      </p:sp>
      <p:pic>
        <p:nvPicPr>
          <p:cNvPr id="41986" name="Picture 2" descr="Soubor:AntikeGriechen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2000240"/>
            <a:ext cx="6015832" cy="3429024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3000364" y="5429264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>
                <a:hlinkClick r:id="rId3"/>
              </a:rPr>
              <a:t>http://upload.wikimedia.org/wikipedia/commons/thumb/f/f4/AntikeGriechen1.jpg/800px-AntikeGriechen1.jpg</a:t>
            </a:r>
            <a:r>
              <a:rPr lang="cs-CZ" sz="500" dirty="0" smtClean="0"/>
              <a:t>, CC BY-SA, autor: </a:t>
            </a:r>
            <a:r>
              <a:rPr lang="cs-CZ" sz="500" dirty="0" smtClean="0">
                <a:hlinkClick r:id="rId4" tooltip="de:Benutzer:Benowar"/>
              </a:rPr>
              <a:t>de:</a:t>
            </a:r>
            <a:r>
              <a:rPr lang="cs-CZ" sz="500" dirty="0" err="1" smtClean="0">
                <a:hlinkClick r:id="rId4" tooltip="de:Benutzer:Benowar"/>
              </a:rPr>
              <a:t>Benutzer</a:t>
            </a:r>
            <a:r>
              <a:rPr lang="cs-CZ" sz="500" dirty="0" smtClean="0">
                <a:hlinkClick r:id="rId4" tooltip="de:Benutzer:Benowar"/>
              </a:rPr>
              <a:t>:</a:t>
            </a:r>
            <a:r>
              <a:rPr lang="cs-CZ" sz="500" dirty="0" err="1" smtClean="0">
                <a:hlinkClick r:id="rId4" tooltip="de:Benutzer:Benowar"/>
              </a:rPr>
              <a:t>Benowar</a:t>
            </a:r>
            <a:endParaRPr lang="cs-CZ" sz="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6" name="Picture 4" descr="Soubor:Hoplit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3071810"/>
            <a:ext cx="2871879" cy="35719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43428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SPARTA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HEILÓTI</a:t>
            </a:r>
          </a:p>
          <a:p>
            <a:r>
              <a:rPr lang="cs-CZ" dirty="0" smtClean="0"/>
              <a:t>HOPLITÉ</a:t>
            </a:r>
          </a:p>
          <a:p>
            <a:r>
              <a:rPr lang="cs-CZ" dirty="0" smtClean="0"/>
              <a:t>FALANGA</a:t>
            </a:r>
          </a:p>
          <a:p>
            <a:r>
              <a:rPr lang="cs-CZ" dirty="0" smtClean="0"/>
              <a:t>OLIGARCHIE</a:t>
            </a:r>
          </a:p>
          <a:p>
            <a:r>
              <a:rPr lang="cs-CZ" dirty="0" smtClean="0"/>
              <a:t>VÝCHOVA</a:t>
            </a:r>
          </a:p>
          <a:p>
            <a:r>
              <a:rPr lang="cs-CZ" dirty="0" smtClean="0"/>
              <a:t>VOJÁCI</a:t>
            </a:r>
          </a:p>
          <a:p>
            <a:r>
              <a:rPr lang="cs-CZ" dirty="0" smtClean="0"/>
              <a:t>PELOPONÉSKÝ SPOLEK</a:t>
            </a:r>
            <a:endParaRPr lang="cs-CZ" dirty="0"/>
          </a:p>
        </p:txBody>
      </p:sp>
      <p:pic>
        <p:nvPicPr>
          <p:cNvPr id="44034" name="Picture 2" descr="Soubor:Jacques-Louis David 004 Thermopyla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4810" y="357166"/>
            <a:ext cx="4665338" cy="342902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143372" y="3714752"/>
            <a:ext cx="3143256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http://upload.wikimedia.org/wikipedia/commons/c/cb/Jacques-Louis_David_004_Thermopylae.jpg</a:t>
            </a:r>
            <a:endParaRPr lang="cs-CZ" sz="5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9124" y="0"/>
            <a:ext cx="25521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LEONIDÁS U THERMOPYL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285984" y="6572272"/>
            <a:ext cx="2000248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http://upload.wikimedia.org/wikipedia/commons/d/d3/Hoplit.png</a:t>
            </a:r>
            <a:endParaRPr lang="cs-CZ" sz="5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14612" y="6143644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HOPLIT</a:t>
            </a:r>
            <a:endParaRPr lang="cs-CZ" dirty="0"/>
          </a:p>
        </p:txBody>
      </p:sp>
      <p:pic>
        <p:nvPicPr>
          <p:cNvPr id="44038" name="Picture 6" descr="Soubor:Greek Phalanx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29190" y="4214818"/>
            <a:ext cx="4000528" cy="2000264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4929190" y="6215082"/>
            <a:ext cx="3286132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http://upload.wikimedia.org/wikipedia/commons/e/ed/Greek_Phalanx.jpg</a:t>
            </a:r>
            <a:endParaRPr lang="cs-CZ" sz="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40042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ATHÉNY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114668" cy="4525963"/>
          </a:xfrm>
        </p:spPr>
        <p:txBody>
          <a:bodyPr/>
          <a:lstStyle/>
          <a:p>
            <a:r>
              <a:rPr lang="cs-CZ" dirty="0" smtClean="0"/>
              <a:t>ATTIKA</a:t>
            </a:r>
          </a:p>
          <a:p>
            <a:r>
              <a:rPr lang="cs-CZ" dirty="0" smtClean="0"/>
              <a:t>DEMOKRACIE</a:t>
            </a:r>
          </a:p>
          <a:p>
            <a:r>
              <a:rPr lang="cs-CZ" dirty="0" smtClean="0"/>
              <a:t>ARCHONTI</a:t>
            </a:r>
          </a:p>
          <a:p>
            <a:r>
              <a:rPr lang="cs-CZ" dirty="0" smtClean="0"/>
              <a:t>STRATÉG</a:t>
            </a:r>
          </a:p>
          <a:p>
            <a:r>
              <a:rPr lang="cs-CZ" dirty="0" smtClean="0"/>
              <a:t>SOLÓN</a:t>
            </a:r>
          </a:p>
          <a:p>
            <a:r>
              <a:rPr lang="cs-CZ" dirty="0" smtClean="0"/>
              <a:t>OSTRAKISMUS</a:t>
            </a:r>
          </a:p>
          <a:p>
            <a:r>
              <a:rPr lang="cs-CZ" dirty="0" smtClean="0"/>
              <a:t>AKROPOLIS</a:t>
            </a:r>
            <a:endParaRPr lang="cs-CZ" dirty="0"/>
          </a:p>
        </p:txBody>
      </p:sp>
      <p:pic>
        <p:nvPicPr>
          <p:cNvPr id="46082" name="Picture 2" descr="Soubor:Acropole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00496" y="214290"/>
            <a:ext cx="4429156" cy="332186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29058" y="3500438"/>
            <a:ext cx="3214709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" dirty="0" err="1" smtClean="0"/>
              <a:t>AKROPOLIShttp</a:t>
            </a:r>
            <a:r>
              <a:rPr lang="cs-CZ" sz="500" dirty="0" smtClean="0"/>
              <a:t>://</a:t>
            </a:r>
            <a:r>
              <a:rPr lang="cs-CZ" sz="500" dirty="0" err="1" smtClean="0"/>
              <a:t>upload.wikimedia.org</a:t>
            </a:r>
            <a:r>
              <a:rPr lang="cs-CZ" sz="500" dirty="0" smtClean="0"/>
              <a:t>/</a:t>
            </a:r>
            <a:r>
              <a:rPr lang="cs-CZ" sz="500" dirty="0" err="1" smtClean="0"/>
              <a:t>wikipedia</a:t>
            </a:r>
            <a:r>
              <a:rPr lang="cs-CZ" sz="500" dirty="0" smtClean="0"/>
              <a:t>/</a:t>
            </a:r>
            <a:r>
              <a:rPr lang="cs-CZ" sz="500" dirty="0" err="1" smtClean="0"/>
              <a:t>commons</a:t>
            </a:r>
            <a:r>
              <a:rPr lang="cs-CZ" sz="500" dirty="0" smtClean="0"/>
              <a:t>/5/53/Acropole1.jpg, CC BY-SA, autor: Urban</a:t>
            </a:r>
            <a:endParaRPr lang="cs-CZ" sz="500" dirty="0"/>
          </a:p>
        </p:txBody>
      </p:sp>
      <p:pic>
        <p:nvPicPr>
          <p:cNvPr id="46086" name="Picture 6" descr="Soubor:Scherbengerich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7620" y="3786190"/>
            <a:ext cx="1500437" cy="2857520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3857620" y="6534835"/>
            <a:ext cx="1428744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4"/>
              </a:rPr>
              <a:t>http://upload.wikimedia.org/wikipedia/commons/thumb/4/4d/Scherbengericht.png/314px-Scherbengericht.png</a:t>
            </a:r>
            <a:r>
              <a:rPr lang="cs-CZ" sz="500" dirty="0" smtClean="0"/>
              <a:t>, CC BY-SA, autor: </a:t>
            </a:r>
            <a:r>
              <a:rPr lang="cs-CZ" sz="500" dirty="0" err="1" smtClean="0"/>
              <a:t>Qwqchris</a:t>
            </a:r>
            <a:endParaRPr lang="cs-CZ" sz="500" dirty="0"/>
          </a:p>
        </p:txBody>
      </p:sp>
      <p:pic>
        <p:nvPicPr>
          <p:cNvPr id="46088" name="Picture 8" descr="Soubor:Solo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43636" y="3643314"/>
            <a:ext cx="1857388" cy="3099185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6215074" y="6500834"/>
            <a:ext cx="157162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http://upload.wikimedia.org/wikipedia/commons/4/4c/Solon.jpg</a:t>
            </a:r>
            <a:endParaRPr lang="cs-CZ" sz="5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72132" y="0"/>
            <a:ext cx="1245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AKROPOLIS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072462" y="4572008"/>
            <a:ext cx="836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SOLÓN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42908" y="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DOBA KLASICKÁ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142984"/>
            <a:ext cx="4114800" cy="1828800"/>
          </a:xfrm>
        </p:spPr>
        <p:txBody>
          <a:bodyPr/>
          <a:lstStyle/>
          <a:p>
            <a:r>
              <a:rPr lang="cs-CZ" dirty="0" smtClean="0"/>
              <a:t>ŘECKO-PERSKÉ VÁLKY</a:t>
            </a:r>
          </a:p>
          <a:p>
            <a:r>
              <a:rPr lang="cs-CZ" dirty="0" smtClean="0"/>
              <a:t>PERIKLES</a:t>
            </a:r>
          </a:p>
          <a:p>
            <a:r>
              <a:rPr lang="cs-CZ" dirty="0" smtClean="0"/>
              <a:t>PELOPONÉSKÁ VÁLKA</a:t>
            </a:r>
            <a:endParaRPr lang="cs-CZ" dirty="0"/>
          </a:p>
        </p:txBody>
      </p:sp>
      <p:pic>
        <p:nvPicPr>
          <p:cNvPr id="47106" name="Picture 2" descr="Soubor:Map Greco-Persian Wars-fr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1714488"/>
            <a:ext cx="4643470" cy="371477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286248" y="5429264"/>
            <a:ext cx="464347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3"/>
              </a:rPr>
              <a:t>http://upload.wikimedia.org/wikipedia/commons/thumb/2/27/Map_Greco-Persian_Wars-fr.svg/750px-Map_Greco-Persian_Wars-fr.svg.png</a:t>
            </a:r>
            <a:r>
              <a:rPr lang="cs-CZ" sz="500" dirty="0" smtClean="0"/>
              <a:t>, CC BY-SA, autor: </a:t>
            </a:r>
            <a:r>
              <a:rPr lang="cs-CZ" sz="500" dirty="0" smtClean="0">
                <a:hlinkClick r:id="rId4" tooltip="User:Bibi Saint-Pol"/>
              </a:rPr>
              <a:t>User:</a:t>
            </a:r>
            <a:r>
              <a:rPr lang="cs-CZ" sz="500" dirty="0" err="1" smtClean="0">
                <a:hlinkClick r:id="rId4" tooltip="User:Bibi Saint-Pol"/>
              </a:rPr>
              <a:t>Bibi</a:t>
            </a:r>
            <a:r>
              <a:rPr lang="cs-CZ" sz="500" dirty="0" smtClean="0">
                <a:hlinkClick r:id="rId4" tooltip="User:Bibi Saint-Pol"/>
              </a:rPr>
              <a:t> </a:t>
            </a:r>
            <a:r>
              <a:rPr lang="cs-CZ" sz="500" dirty="0" err="1" smtClean="0">
                <a:hlinkClick r:id="rId4" tooltip="User:Bibi Saint-Pol"/>
              </a:rPr>
              <a:t>Saint</a:t>
            </a:r>
            <a:r>
              <a:rPr lang="cs-CZ" sz="500" dirty="0" smtClean="0">
                <a:hlinkClick r:id="rId4" tooltip="User:Bibi Saint-Pol"/>
              </a:rPr>
              <a:t>-</a:t>
            </a:r>
            <a:r>
              <a:rPr lang="cs-CZ" sz="500" dirty="0" err="1" smtClean="0">
                <a:hlinkClick r:id="rId4" tooltip="User:Bibi Saint-Pol"/>
              </a:rPr>
              <a:t>Pol</a:t>
            </a:r>
            <a:endParaRPr lang="cs-CZ" sz="5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43570" y="1357298"/>
            <a:ext cx="2202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ŘECKO-PERSKÉ VÁLKY</a:t>
            </a:r>
            <a:endParaRPr lang="cs-CZ" dirty="0"/>
          </a:p>
        </p:txBody>
      </p:sp>
      <p:pic>
        <p:nvPicPr>
          <p:cNvPr id="47108" name="Picture 4" descr="Soubor:112307-BritishMuseum-Perikle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71538" y="2928934"/>
            <a:ext cx="2286016" cy="3641818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071538" y="6429396"/>
            <a:ext cx="2000248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6"/>
              </a:rPr>
              <a:t>http://upload.wikimedia.org/wikipedia/commons/thumb/0/0e/112307-BritishMuseum-Perikles.jpg/376px-112307-BritishMuseum-Perikles.jpg</a:t>
            </a:r>
            <a:r>
              <a:rPr lang="cs-CZ" sz="500" dirty="0" smtClean="0"/>
              <a:t>, CC BY-SA,autor: </a:t>
            </a:r>
            <a:r>
              <a:rPr lang="cs-CZ" sz="500" dirty="0" err="1" smtClean="0">
                <a:hlinkClick r:id="rId7" tooltip="User:Bobak"/>
              </a:rPr>
              <a:t>Bobak</a:t>
            </a:r>
            <a:r>
              <a:rPr lang="cs-CZ" sz="500" dirty="0" smtClean="0">
                <a:hlinkClick r:id="rId7" tooltip="User:Bobak"/>
              </a:rPr>
              <a:t> Ha'</a:t>
            </a:r>
            <a:r>
              <a:rPr lang="cs-CZ" sz="500" dirty="0" err="1" smtClean="0">
                <a:hlinkClick r:id="rId7" tooltip="User:Bobak"/>
              </a:rPr>
              <a:t>Eri</a:t>
            </a:r>
            <a:r>
              <a:rPr lang="cs-CZ" sz="500" dirty="0" smtClean="0"/>
              <a:t>, </a:t>
            </a:r>
            <a:r>
              <a:rPr lang="cs-CZ" sz="500" dirty="0" err="1" smtClean="0"/>
              <a:t>November</a:t>
            </a:r>
            <a:r>
              <a:rPr lang="cs-CZ" sz="500" dirty="0" smtClean="0"/>
              <a:t> 23, 2007</a:t>
            </a:r>
            <a:endParaRPr lang="cs-CZ" sz="5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28992" y="6429396"/>
            <a:ext cx="10320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PERIKLES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Řecko-perské války (492-449 </a:t>
            </a:r>
            <a:r>
              <a:rPr lang="cs-CZ" b="1" dirty="0" err="1" smtClean="0">
                <a:solidFill>
                  <a:srgbClr val="C00000"/>
                </a:solidFill>
              </a:rPr>
              <a:t>př.n.l</a:t>
            </a:r>
            <a:r>
              <a:rPr lang="cs-CZ" b="1" dirty="0" smtClean="0">
                <a:solidFill>
                  <a:srgbClr val="C00000"/>
                </a:solidFill>
              </a:rPr>
              <a:t>)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925144"/>
          </a:xfrm>
        </p:spPr>
        <p:txBody>
          <a:bodyPr>
            <a:normAutofit/>
          </a:bodyPr>
          <a:lstStyle/>
          <a:p>
            <a:r>
              <a:rPr lang="cs-CZ" b="1" dirty="0" smtClean="0"/>
              <a:t>480 př.n.l. – bitva u Thermopyl</a:t>
            </a:r>
            <a:r>
              <a:rPr lang="cs-CZ" dirty="0" smtClean="0"/>
              <a:t> – král Persie </a:t>
            </a:r>
            <a:r>
              <a:rPr lang="cs-CZ" dirty="0" err="1" smtClean="0"/>
              <a:t>Xerxés</a:t>
            </a:r>
            <a:r>
              <a:rPr lang="cs-CZ" dirty="0" smtClean="0"/>
              <a:t> I. X Spartě – </a:t>
            </a:r>
            <a:r>
              <a:rPr lang="cs-CZ" dirty="0" err="1" smtClean="0"/>
              <a:t>Leonidás</a:t>
            </a:r>
            <a:endParaRPr lang="cs-CZ" dirty="0" smtClean="0"/>
          </a:p>
          <a:p>
            <a:r>
              <a:rPr lang="cs-CZ" dirty="0" smtClean="0"/>
              <a:t>V soutěsce – perská přesila x nevyužita, zrada Řeka – porážka Sparty, vypáleny Athény</a:t>
            </a:r>
          </a:p>
          <a:p>
            <a:r>
              <a:rPr lang="cs-CZ" b="1" dirty="0" smtClean="0"/>
              <a:t>480 př.n.l. – bitva u </a:t>
            </a:r>
            <a:r>
              <a:rPr lang="cs-CZ" b="1" dirty="0" err="1" smtClean="0"/>
              <a:t>Salamíny</a:t>
            </a:r>
            <a:r>
              <a:rPr lang="cs-CZ" dirty="0" smtClean="0"/>
              <a:t> – námořní, vítězství Řeků (lépe pohyblivé lodě)</a:t>
            </a:r>
          </a:p>
          <a:p>
            <a:r>
              <a:rPr lang="cs-CZ" b="1" dirty="0" smtClean="0"/>
              <a:t>479 př.n.l. – bitva u </a:t>
            </a:r>
            <a:r>
              <a:rPr lang="cs-CZ" b="1" dirty="0" err="1" smtClean="0"/>
              <a:t>Platají</a:t>
            </a:r>
            <a:r>
              <a:rPr lang="cs-CZ" dirty="0" smtClean="0"/>
              <a:t> - pozemní bitva – porážka Persie</a:t>
            </a:r>
          </a:p>
          <a:p>
            <a:r>
              <a:rPr lang="cs-CZ" b="1" dirty="0" smtClean="0"/>
              <a:t>479 př.n.l. – bitva u mysu </a:t>
            </a:r>
            <a:r>
              <a:rPr lang="cs-CZ" b="1" dirty="0" err="1" smtClean="0"/>
              <a:t>Mykalé</a:t>
            </a:r>
            <a:r>
              <a:rPr lang="cs-CZ" b="1" dirty="0" smtClean="0"/>
              <a:t> </a:t>
            </a:r>
            <a:r>
              <a:rPr lang="cs-CZ" dirty="0" smtClean="0"/>
              <a:t>– výhra Řeků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757610" cy="158272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HELÉNISTICKÉ OBDOBÍ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143116"/>
            <a:ext cx="4257676" cy="4525963"/>
          </a:xfrm>
        </p:spPr>
        <p:txBody>
          <a:bodyPr/>
          <a:lstStyle/>
          <a:p>
            <a:r>
              <a:rPr lang="cs-CZ" dirty="0" smtClean="0"/>
              <a:t>FILIP II. MAKEDONSKÝ</a:t>
            </a:r>
          </a:p>
          <a:p>
            <a:r>
              <a:rPr lang="cs-CZ" dirty="0" smtClean="0"/>
              <a:t>DÉMOSTHENÉS</a:t>
            </a:r>
          </a:p>
          <a:p>
            <a:r>
              <a:rPr lang="cs-CZ" dirty="0" smtClean="0"/>
              <a:t>ÍSOKRATÉS</a:t>
            </a:r>
          </a:p>
          <a:p>
            <a:r>
              <a:rPr lang="cs-CZ" dirty="0" smtClean="0"/>
              <a:t>FILIPIKA</a:t>
            </a:r>
          </a:p>
          <a:p>
            <a:r>
              <a:rPr lang="cs-CZ" dirty="0" smtClean="0"/>
              <a:t>BITVA U CHAIRONEIE</a:t>
            </a:r>
            <a:endParaRPr lang="cs-CZ" dirty="0"/>
          </a:p>
        </p:txBody>
      </p:sp>
      <p:pic>
        <p:nvPicPr>
          <p:cNvPr id="49154" name="Picture 2" descr="Soubor:Philip II of Macedon Cd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9124" y="4357694"/>
            <a:ext cx="2128818" cy="2020859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357686" y="6357958"/>
            <a:ext cx="235745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http://upload.wikimedia.org/wikipedia/commons/thumb/8/88/Philip_II_of_Macedon_CdM.jpg/631px-Philip_II_of_Macedon_CdM.jpg</a:t>
            </a:r>
            <a:endParaRPr lang="cs-CZ" sz="500" dirty="0"/>
          </a:p>
        </p:txBody>
      </p:sp>
      <p:pic>
        <p:nvPicPr>
          <p:cNvPr id="49156" name="Picture 4" descr="Soubor:Demosthenes orator Louvr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58082" y="4321974"/>
            <a:ext cx="1614470" cy="2421705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7000876" y="6611779"/>
            <a:ext cx="214312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4"/>
              </a:rPr>
              <a:t>http://upload.wikimedia.org/wikipedia/commons/8/8f/Demosthenes_orator_Louvre.jpg</a:t>
            </a:r>
            <a:r>
              <a:rPr lang="cs-CZ" sz="500" dirty="0" smtClean="0"/>
              <a:t>, CC BY-SA, autor: </a:t>
            </a:r>
            <a:r>
              <a:rPr lang="en-US" sz="500" dirty="0" smtClean="0"/>
              <a:t>Eric </a:t>
            </a:r>
            <a:r>
              <a:rPr lang="en-US" sz="500" dirty="0" err="1" smtClean="0"/>
              <a:t>Gaba</a:t>
            </a:r>
            <a:r>
              <a:rPr lang="en-US" sz="500" dirty="0" smtClean="0"/>
              <a:t> (</a:t>
            </a:r>
            <a:r>
              <a:rPr lang="en-US" sz="500" dirty="0" err="1" smtClean="0">
                <a:hlinkClick r:id="rId5" tooltip="User:Sting"/>
              </a:rPr>
              <a:t>User:Sting</a:t>
            </a:r>
            <a:r>
              <a:rPr lang="en-US" sz="500" dirty="0" smtClean="0"/>
              <a:t>), July 2005</a:t>
            </a:r>
            <a:endParaRPr lang="cs-CZ" sz="5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2066" y="4071942"/>
            <a:ext cx="848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FILIP II.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58082" y="4000504"/>
            <a:ext cx="1626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DÉMOSTHENÉS</a:t>
            </a:r>
            <a:endParaRPr lang="cs-CZ" dirty="0"/>
          </a:p>
        </p:txBody>
      </p:sp>
      <p:pic>
        <p:nvPicPr>
          <p:cNvPr id="49158" name="Picture 6" descr="Fichier:Map Macedonia 336 BC-fr.sv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4876" y="214290"/>
            <a:ext cx="4196983" cy="3357586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4714876" y="3500438"/>
            <a:ext cx="421484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7"/>
              </a:rPr>
              <a:t>http://upload.wikimedia.org/wikipedia/commons/thumb/3/34/Map_Macedonia_336_BC-fr.svg/750px-Map_Macedonia_336_BC-fr.svg.png</a:t>
            </a:r>
            <a:r>
              <a:rPr lang="cs-CZ" sz="500" dirty="0" smtClean="0"/>
              <a:t>, CC BY-SA, autor: </a:t>
            </a:r>
            <a:r>
              <a:rPr lang="cs-CZ" sz="500" dirty="0" err="1" smtClean="0">
                <a:hlinkClick r:id="rId8" tooltip="User:Marsyas"/>
              </a:rPr>
              <a:t>Marsyas</a:t>
            </a:r>
            <a:endParaRPr lang="cs-CZ" sz="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82" name="Picture 6" descr="Fichier:Makedonische phalanx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43240" y="1714488"/>
            <a:ext cx="3502406" cy="150019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ALEXANDR VELIKÝ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142984"/>
            <a:ext cx="4000528" cy="321471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Syn Filipa II.</a:t>
            </a:r>
          </a:p>
          <a:p>
            <a:r>
              <a:rPr lang="cs-CZ" dirty="0" smtClean="0"/>
              <a:t>výchova – </a:t>
            </a:r>
            <a:r>
              <a:rPr lang="cs-CZ" b="1" dirty="0" smtClean="0"/>
              <a:t>Aristoteles </a:t>
            </a:r>
          </a:p>
          <a:p>
            <a:r>
              <a:rPr lang="cs-CZ" b="1" dirty="0" smtClean="0"/>
              <a:t>Vědci</a:t>
            </a:r>
            <a:r>
              <a:rPr lang="cs-CZ" dirty="0" smtClean="0"/>
              <a:t> na výpravách </a:t>
            </a:r>
          </a:p>
          <a:p>
            <a:r>
              <a:rPr lang="cs-CZ" dirty="0" smtClean="0"/>
              <a:t>Vylepšil vojsko</a:t>
            </a:r>
          </a:p>
          <a:p>
            <a:r>
              <a:rPr lang="cs-CZ" dirty="0" smtClean="0"/>
              <a:t>Touha ovládnout svět</a:t>
            </a:r>
          </a:p>
          <a:p>
            <a:r>
              <a:rPr lang="cs-CZ" dirty="0" smtClean="0"/>
              <a:t>Alexandrie</a:t>
            </a:r>
          </a:p>
          <a:p>
            <a:endParaRPr lang="cs-CZ" dirty="0"/>
          </a:p>
        </p:txBody>
      </p:sp>
      <p:pic>
        <p:nvPicPr>
          <p:cNvPr id="50178" name="Picture 2" descr="Soubor:Aleksander-d-stor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6578" y="1142984"/>
            <a:ext cx="1857388" cy="2483428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6643702" y="3643314"/>
            <a:ext cx="2214562" cy="2473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http://upload.wikimedia.org/wikipedia/commons/thumb/f/f2/Aleksander-d-store.jpg/448px-Aleksander-d-store.jpg</a:t>
            </a:r>
            <a:endParaRPr lang="cs-CZ" sz="500" dirty="0"/>
          </a:p>
        </p:txBody>
      </p:sp>
      <p:pic>
        <p:nvPicPr>
          <p:cNvPr id="50180" name="Picture 4" descr="Fichier:Alexander and Aristotl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9058" y="4071942"/>
            <a:ext cx="4514850" cy="2495551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3929058" y="6500834"/>
            <a:ext cx="3143256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http://upload.wikimedia.org/wikipedia/commons/3/3b/Alexander_and_Aristotle.jpg</a:t>
            </a:r>
            <a:endParaRPr lang="cs-CZ" sz="5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97698" y="6488668"/>
            <a:ext cx="2646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ALEXANDR A ARISTOTELÉS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071934" y="3429000"/>
            <a:ext cx="221456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http://upload.wikimedia.org/wikipedia/commons/b/b5/Makedonische_phalanx.png</a:t>
            </a:r>
            <a:endParaRPr lang="cs-CZ" sz="500" dirty="0"/>
          </a:p>
        </p:txBody>
      </p:sp>
      <p:pic>
        <p:nvPicPr>
          <p:cNvPr id="50184" name="Picture 8" descr="Fichier:BattleofIssus333BC-mosaic-detail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20" y="4071942"/>
            <a:ext cx="3458002" cy="2386022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285720" y="6429396"/>
            <a:ext cx="3357586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http://upload.wikimedia.org/wikipedia/commons/a/ac/BattleofIssus333BC-mosaic-detail1.jpg</a:t>
            </a:r>
            <a:endParaRPr lang="cs-CZ" sz="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Bitvy Alexandra Velikého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 fontScale="92500"/>
          </a:bodyPr>
          <a:lstStyle/>
          <a:p>
            <a:r>
              <a:rPr lang="cs-CZ" b="1" dirty="0" smtClean="0"/>
              <a:t>334 př.n.l. – bitva u </a:t>
            </a:r>
            <a:r>
              <a:rPr lang="cs-CZ" b="1" dirty="0" err="1" smtClean="0"/>
              <a:t>Gráníku</a:t>
            </a:r>
            <a:r>
              <a:rPr lang="cs-CZ" dirty="0" smtClean="0"/>
              <a:t> – vítězství nad maloasijskými státy (pod vládou Persie) – v </a:t>
            </a:r>
            <a:r>
              <a:rPr lang="cs-CZ" dirty="0" err="1" smtClean="0"/>
              <a:t>Gordicu</a:t>
            </a:r>
            <a:r>
              <a:rPr lang="cs-CZ" dirty="0" smtClean="0"/>
              <a:t> přeťal </a:t>
            </a:r>
            <a:r>
              <a:rPr lang="cs-CZ" b="1" dirty="0" smtClean="0"/>
              <a:t>gordický uzel</a:t>
            </a:r>
            <a:r>
              <a:rPr lang="cs-CZ" dirty="0" smtClean="0"/>
              <a:t> (věštba dobytí Asie)</a:t>
            </a:r>
          </a:p>
          <a:p>
            <a:r>
              <a:rPr lang="cs-CZ" b="1" dirty="0" smtClean="0"/>
              <a:t>333 př.n.l. – bitva u </a:t>
            </a:r>
            <a:r>
              <a:rPr lang="cs-CZ" b="1" dirty="0" err="1" smtClean="0"/>
              <a:t>Issu</a:t>
            </a:r>
            <a:r>
              <a:rPr lang="cs-CZ" dirty="0" smtClean="0"/>
              <a:t> – vrcholné tažení proti Persii (</a:t>
            </a:r>
            <a:r>
              <a:rPr lang="cs-CZ" b="1" dirty="0" err="1" smtClean="0"/>
              <a:t>Dáreios</a:t>
            </a:r>
            <a:r>
              <a:rPr lang="cs-CZ" b="1" dirty="0" smtClean="0"/>
              <a:t> III.</a:t>
            </a:r>
            <a:r>
              <a:rPr lang="cs-CZ" dirty="0" smtClean="0"/>
              <a:t>) – přesila, ale </a:t>
            </a:r>
            <a:r>
              <a:rPr lang="cs-CZ" dirty="0" err="1" smtClean="0"/>
              <a:t>Dáreios</a:t>
            </a:r>
            <a:r>
              <a:rPr lang="cs-CZ" dirty="0" smtClean="0"/>
              <a:t> III. utekl, zajata královská rodina, Alexandr odmítl nabízený mír</a:t>
            </a:r>
          </a:p>
          <a:p>
            <a:r>
              <a:rPr lang="cs-CZ" dirty="0" smtClean="0"/>
              <a:t>Tažení Alexandra – Sýrie – Foinikie - Palestina – Egypt - Mezopotámie</a:t>
            </a:r>
          </a:p>
          <a:p>
            <a:r>
              <a:rPr lang="cs-CZ" dirty="0" smtClean="0"/>
              <a:t>Zakládal </a:t>
            </a:r>
            <a:r>
              <a:rPr lang="cs-CZ" b="1" dirty="0" smtClean="0"/>
              <a:t>Alexandrie</a:t>
            </a:r>
            <a:r>
              <a:rPr lang="cs-CZ" dirty="0" smtClean="0"/>
              <a:t> – v Egyptě kulturní centrum helénistického světa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331 př.n.l. – bitva u </a:t>
            </a:r>
            <a:r>
              <a:rPr lang="cs-CZ" b="1" dirty="0" err="1" smtClean="0"/>
              <a:t>Gaugamél</a:t>
            </a:r>
            <a:r>
              <a:rPr lang="cs-CZ" dirty="0" smtClean="0"/>
              <a:t> – po porážce Peršanů vstoupil do Babylonu bez boje, vypálil Persepolis (pomsta za Athény), perský poklad v </a:t>
            </a:r>
            <a:r>
              <a:rPr lang="cs-CZ" dirty="0" err="1" smtClean="0"/>
              <a:t>Súsách</a:t>
            </a:r>
            <a:endParaRPr lang="cs-CZ" dirty="0" smtClean="0"/>
          </a:p>
          <a:p>
            <a:r>
              <a:rPr lang="cs-CZ" b="1" dirty="0" smtClean="0"/>
              <a:t>Ovládal téměř celý známý svět</a:t>
            </a:r>
            <a:r>
              <a:rPr lang="cs-CZ" dirty="0" smtClean="0"/>
              <a:t> – neomezený panovník</a:t>
            </a:r>
          </a:p>
          <a:p>
            <a:r>
              <a:rPr lang="cs-CZ" b="1" dirty="0" smtClean="0"/>
              <a:t>Snaha ovládnout Indii</a:t>
            </a:r>
            <a:r>
              <a:rPr lang="cs-CZ" dirty="0" smtClean="0"/>
              <a:t> – až k povodí Indu – nepokoje vojska, přírodní podmínky, návrat do </a:t>
            </a:r>
            <a:r>
              <a:rPr lang="cs-CZ" b="1" dirty="0" smtClean="0"/>
              <a:t>hl. města Babylonu</a:t>
            </a:r>
            <a:r>
              <a:rPr lang="cs-CZ" dirty="0" smtClean="0"/>
              <a:t> (příprava na Arabský poloostrov)</a:t>
            </a:r>
          </a:p>
          <a:p>
            <a:r>
              <a:rPr lang="cs-CZ" b="1" dirty="0" smtClean="0"/>
              <a:t>Náhlé úmrtí Alexandra asi na malárii, necelých 33 let</a:t>
            </a:r>
            <a:endParaRPr lang="cs-CZ" b="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Rozdělení říše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Alexandr zemřel bez dědice – krvavé bitvy o moc, obrovské území – nakonec vítězí </a:t>
            </a:r>
            <a:r>
              <a:rPr lang="cs-CZ" b="1" dirty="0" smtClean="0"/>
              <a:t>diadochové</a:t>
            </a:r>
            <a:r>
              <a:rPr lang="cs-CZ" dirty="0" smtClean="0"/>
              <a:t> = Alexandrovi vojevůdci</a:t>
            </a:r>
          </a:p>
          <a:p>
            <a:r>
              <a:rPr lang="cs-CZ" dirty="0" smtClean="0"/>
              <a:t>Rozpad říše:</a:t>
            </a:r>
          </a:p>
          <a:p>
            <a:pPr marL="514350" indent="-514350">
              <a:buAutoNum type="arabicParenR"/>
            </a:pPr>
            <a:r>
              <a:rPr lang="cs-CZ" dirty="0" smtClean="0"/>
              <a:t>Přední Asie (Sýrie a Mezopotámie) – </a:t>
            </a:r>
            <a:r>
              <a:rPr lang="cs-CZ" b="1" dirty="0" err="1" smtClean="0"/>
              <a:t>Seleukovci</a:t>
            </a:r>
            <a:r>
              <a:rPr lang="cs-CZ" dirty="0" smtClean="0"/>
              <a:t> – </a:t>
            </a:r>
            <a:r>
              <a:rPr lang="cs-CZ" dirty="0" err="1" smtClean="0"/>
              <a:t>Seleukos</a:t>
            </a:r>
            <a:r>
              <a:rPr lang="cs-CZ" dirty="0" smtClean="0"/>
              <a:t> I. </a:t>
            </a:r>
            <a:r>
              <a:rPr lang="cs-CZ" dirty="0" err="1" smtClean="0"/>
              <a:t>Níkátor</a:t>
            </a:r>
            <a:r>
              <a:rPr lang="cs-CZ" dirty="0" smtClean="0"/>
              <a:t> – největší říše, ale nestabilita</a:t>
            </a:r>
          </a:p>
          <a:p>
            <a:pPr marL="514350" indent="-514350">
              <a:buAutoNum type="arabicParenR"/>
            </a:pPr>
            <a:r>
              <a:rPr lang="cs-CZ" dirty="0" smtClean="0"/>
              <a:t>Egypt – </a:t>
            </a:r>
            <a:r>
              <a:rPr lang="cs-CZ" b="1" dirty="0" err="1" smtClean="0"/>
              <a:t>Ptolemaiovci</a:t>
            </a:r>
            <a:r>
              <a:rPr lang="cs-CZ" dirty="0" smtClean="0"/>
              <a:t> - </a:t>
            </a:r>
            <a:r>
              <a:rPr lang="cs-CZ" dirty="0" err="1" smtClean="0"/>
              <a:t>Ptolemáios</a:t>
            </a:r>
            <a:r>
              <a:rPr lang="cs-CZ" dirty="0" smtClean="0"/>
              <a:t> I. </a:t>
            </a:r>
            <a:r>
              <a:rPr lang="cs-CZ" dirty="0" err="1" smtClean="0"/>
              <a:t>Sótér</a:t>
            </a:r>
            <a:r>
              <a:rPr lang="cs-CZ" dirty="0" smtClean="0"/>
              <a:t>, centrum Alexandrie</a:t>
            </a:r>
          </a:p>
          <a:p>
            <a:pPr marL="514350" indent="-514350">
              <a:buAutoNum type="arabicParenR"/>
            </a:pPr>
            <a:r>
              <a:rPr lang="cs-CZ" dirty="0" smtClean="0"/>
              <a:t>Makedonie a Řecko – </a:t>
            </a:r>
            <a:r>
              <a:rPr lang="cs-CZ" b="1" dirty="0" err="1" smtClean="0"/>
              <a:t>Antigonovci</a:t>
            </a:r>
            <a:r>
              <a:rPr lang="cs-CZ" dirty="0" smtClean="0"/>
              <a:t> – </a:t>
            </a:r>
            <a:r>
              <a:rPr lang="cs-CZ" dirty="0" err="1" smtClean="0"/>
              <a:t>Antigonos</a:t>
            </a:r>
            <a:r>
              <a:rPr lang="cs-CZ" dirty="0" smtClean="0"/>
              <a:t> </a:t>
            </a:r>
            <a:r>
              <a:rPr lang="cs-CZ" dirty="0" err="1" smtClean="0"/>
              <a:t>Gontás</a:t>
            </a:r>
            <a:endParaRPr lang="cs-CZ" dirty="0" smtClean="0"/>
          </a:p>
          <a:p>
            <a:pPr marL="514350" indent="-514350"/>
            <a:r>
              <a:rPr lang="cs-CZ" dirty="0" smtClean="0"/>
              <a:t>Území zabrána Římany – </a:t>
            </a:r>
            <a:r>
              <a:rPr lang="cs-CZ" b="1" dirty="0" smtClean="0"/>
              <a:t>148 </a:t>
            </a:r>
            <a:r>
              <a:rPr lang="cs-CZ" b="1" dirty="0" err="1" smtClean="0"/>
              <a:t>př.n.l</a:t>
            </a:r>
            <a:r>
              <a:rPr lang="cs-CZ" b="1" dirty="0" smtClean="0"/>
              <a:t> – dobyta Makedonie a 146 př.n.l. dobyto Řecko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2" descr="Fichier:Battle of Gaugame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357166"/>
            <a:ext cx="3400448" cy="214314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85720" y="0"/>
            <a:ext cx="209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BITVA U GAUGAMÉL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2844" y="2500306"/>
            <a:ext cx="2357438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http://upload.wikimedia.org/wikipedia/commons/d/d9/Battle_of_Gaugamela.jpg</a:t>
            </a:r>
            <a:endParaRPr lang="cs-CZ" sz="500" dirty="0"/>
          </a:p>
        </p:txBody>
      </p:sp>
      <p:pic>
        <p:nvPicPr>
          <p:cNvPr id="52228" name="Picture 4" descr="Fichier:Charles Le Brun - Entry of Alexander into Babylo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00496" y="357166"/>
            <a:ext cx="4043145" cy="264320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286248" y="0"/>
            <a:ext cx="34252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VSTUP ALEXANDRA DO BABYLÓNU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071934" y="2928934"/>
            <a:ext cx="421484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http://upload.wikimedia.org/wikipedia/commons/thumb/c/c1/Charles_Le_Brun_-_Entry_of_Alexander_into_Babylon.JPG/800px-Charles_Le_Brun_-_Entry_of_Alexander_into_Babylon.JPG</a:t>
            </a:r>
            <a:endParaRPr lang="cs-CZ" sz="500" dirty="0"/>
          </a:p>
        </p:txBody>
      </p:sp>
      <p:pic>
        <p:nvPicPr>
          <p:cNvPr id="52230" name="Picture 6" descr="File:MacedonEmpir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4" y="3071810"/>
            <a:ext cx="7620000" cy="365760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14282" y="2786058"/>
            <a:ext cx="19485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CESTA ALEXANDRA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00034" y="6688723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>
                <a:hlinkClick r:id="rId5"/>
              </a:rPr>
              <a:t>http://upload.wikimedia.org/wikipedia/commons/thumb/4/40/MacedonEmpire.jpg/800px-MacedonEmpire.jpg</a:t>
            </a:r>
            <a:r>
              <a:rPr lang="cs-CZ" sz="500" dirty="0" smtClean="0"/>
              <a:t>, CC BY-SA, autor: </a:t>
            </a:r>
            <a:r>
              <a:rPr lang="cs-CZ" sz="500" dirty="0" err="1" smtClean="0"/>
              <a:t>Captain</a:t>
            </a:r>
            <a:r>
              <a:rPr lang="cs-CZ" sz="500" dirty="0" smtClean="0"/>
              <a:t> </a:t>
            </a:r>
            <a:r>
              <a:rPr lang="cs-CZ" sz="500" dirty="0" err="1" smtClean="0"/>
              <a:t>Blood</a:t>
            </a:r>
            <a:endParaRPr lang="cs-CZ" sz="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800" dirty="0" smtClean="0">
                <a:hlinkClick r:id="rId2"/>
              </a:rPr>
              <a:t>http://upload.wikimedia.org/wikipedia/commons/thumb/3/3a/Map_Greco-Persian_Wars-en.svg/750px-Map_Greco-Persian_Wars-en.svg.png</a:t>
            </a:r>
            <a:r>
              <a:rPr lang="cs-CZ" sz="800" dirty="0" smtClean="0"/>
              <a:t>, CC BY-SA, autor: </a:t>
            </a:r>
            <a:r>
              <a:rPr lang="cs-CZ" sz="800" dirty="0" smtClean="0">
                <a:hlinkClick r:id="rId3" tooltip="User:Bibi Saint-Pol"/>
              </a:rPr>
              <a:t>User:</a:t>
            </a:r>
            <a:r>
              <a:rPr lang="cs-CZ" sz="800" dirty="0" err="1" smtClean="0">
                <a:hlinkClick r:id="rId3" tooltip="User:Bibi Saint-Pol"/>
              </a:rPr>
              <a:t>Bibi</a:t>
            </a:r>
            <a:r>
              <a:rPr lang="cs-CZ" sz="800" dirty="0" smtClean="0">
                <a:hlinkClick r:id="rId3" tooltip="User:Bibi Saint-Pol"/>
              </a:rPr>
              <a:t> </a:t>
            </a:r>
            <a:r>
              <a:rPr lang="cs-CZ" sz="800" dirty="0" err="1" smtClean="0">
                <a:hlinkClick r:id="rId3" tooltip="User:Bibi Saint-Pol"/>
              </a:rPr>
              <a:t>Saint</a:t>
            </a:r>
            <a:r>
              <a:rPr lang="cs-CZ" sz="800" dirty="0" smtClean="0">
                <a:hlinkClick r:id="rId3" tooltip="User:Bibi Saint-Pol"/>
              </a:rPr>
              <a:t>-</a:t>
            </a:r>
            <a:r>
              <a:rPr lang="cs-CZ" sz="800" dirty="0" err="1" smtClean="0">
                <a:hlinkClick r:id="rId3" tooltip="User:Bibi Saint-Pol"/>
              </a:rPr>
              <a:t>Pol</a:t>
            </a:r>
            <a:endParaRPr lang="cs-CZ" sz="800" dirty="0" smtClean="0"/>
          </a:p>
          <a:p>
            <a:r>
              <a:rPr lang="cs-CZ" sz="800" dirty="0" smtClean="0">
                <a:hlinkClick r:id="rId4"/>
              </a:rPr>
              <a:t>http://upload.wikimedia.org/wikipedia/commons/thumb/3/3b/0038MAN_Poseidon---Zeus.jpg/431px-0038MAN_Poseidon---Zeus.jpg</a:t>
            </a:r>
            <a:r>
              <a:rPr lang="cs-CZ" sz="800" dirty="0" smtClean="0"/>
              <a:t>, CC BY-SA, autor: </a:t>
            </a:r>
            <a:r>
              <a:rPr lang="cs-CZ" sz="800" dirty="0" err="1" smtClean="0"/>
              <a:t>Ricardo</a:t>
            </a:r>
            <a:r>
              <a:rPr lang="cs-CZ" sz="800" dirty="0" smtClean="0"/>
              <a:t> André </a:t>
            </a:r>
            <a:r>
              <a:rPr lang="cs-CZ" sz="800" dirty="0" err="1" smtClean="0"/>
              <a:t>Frantz</a:t>
            </a:r>
            <a:r>
              <a:rPr lang="cs-CZ" sz="800" dirty="0" smtClean="0"/>
              <a:t> (</a:t>
            </a:r>
            <a:r>
              <a:rPr lang="cs-CZ" sz="800" dirty="0" smtClean="0">
                <a:hlinkClick r:id="rId5" tooltip="User:Tetraktys"/>
              </a:rPr>
              <a:t>User:</a:t>
            </a:r>
            <a:r>
              <a:rPr lang="cs-CZ" sz="800" dirty="0" err="1" smtClean="0">
                <a:hlinkClick r:id="rId5" tooltip="User:Tetraktys"/>
              </a:rPr>
              <a:t>Tetraktys</a:t>
            </a:r>
            <a:r>
              <a:rPr lang="cs-CZ" sz="800" dirty="0" smtClean="0"/>
              <a:t>)</a:t>
            </a:r>
          </a:p>
          <a:p>
            <a:r>
              <a:rPr lang="cs-CZ" sz="800" dirty="0" smtClean="0">
                <a:hlinkClick r:id="rId6"/>
              </a:rPr>
              <a:t>http://upload.wikimedia.org/wikipedia/commons/7/76/Hera_Campana_Louvre_Ma2283.jpg</a:t>
            </a:r>
            <a:endParaRPr lang="cs-CZ" sz="800" dirty="0" smtClean="0"/>
          </a:p>
          <a:p>
            <a:r>
              <a:rPr lang="cs-CZ" sz="800" dirty="0" smtClean="0">
                <a:hlinkClick r:id="rId7"/>
              </a:rPr>
              <a:t>http://upload.wikimedia.org/wikipedia/commons/4/49/Angelo_Bronzino_048.jpg</a:t>
            </a:r>
            <a:endParaRPr lang="cs-CZ" sz="800" dirty="0" smtClean="0"/>
          </a:p>
          <a:p>
            <a:r>
              <a:rPr lang="cs-CZ" sz="800" dirty="0" smtClean="0">
                <a:hlinkClick r:id="rId8"/>
              </a:rPr>
              <a:t>http://upload.wikimedia.org/wikipedia/commons/4/47/La_nascita_di_Venere_%28Botticelli%29.jpg</a:t>
            </a:r>
            <a:endParaRPr lang="cs-CZ" sz="800" dirty="0" smtClean="0"/>
          </a:p>
          <a:p>
            <a:r>
              <a:rPr lang="cs-CZ" sz="800" dirty="0" smtClean="0"/>
              <a:t>http://upload.wikimedia.org/wikipedia/commons/9/9b/Hermes_Logios_Altemps_33.jpg</a:t>
            </a:r>
          </a:p>
          <a:p>
            <a:r>
              <a:rPr lang="cs-CZ" sz="800" dirty="0" smtClean="0">
                <a:hlinkClick r:id="rId9"/>
              </a:rPr>
              <a:t>http://upload.wikimedia.org/wikipedia/commons/a/a9/Hercules_Farnese_3637104088_9c95d7fe3c_b.jpg</a:t>
            </a:r>
            <a:r>
              <a:rPr lang="cs-CZ" sz="800" dirty="0" smtClean="0"/>
              <a:t>, CC BY-SA, autor: Paul </a:t>
            </a:r>
            <a:r>
              <a:rPr lang="cs-CZ" sz="800" dirty="0" err="1" smtClean="0"/>
              <a:t>Stevenson</a:t>
            </a:r>
            <a:endParaRPr lang="cs-CZ" sz="800" dirty="0" smtClean="0"/>
          </a:p>
          <a:p>
            <a:r>
              <a:rPr lang="cs-CZ" sz="800" dirty="0" smtClean="0">
                <a:hlinkClick r:id="rId10"/>
              </a:rPr>
              <a:t>http://upload.wikimedia.org/wikipedia/commons/thumb/9/98/Pallas_Athene.JPG/450px-Pallas_Athene.JPG</a:t>
            </a:r>
            <a:endParaRPr lang="cs-CZ" sz="800" dirty="0" smtClean="0"/>
          </a:p>
          <a:p>
            <a:r>
              <a:rPr lang="cs-CZ" sz="800" dirty="0" smtClean="0">
                <a:hlinkClick r:id="rId11"/>
              </a:rPr>
              <a:t>http://upload.wikimedia.org/wikipedia/commons/thumb/f/f4/AntikeGriechen1.jpg/800px-AntikeGriechen1.jpg</a:t>
            </a:r>
            <a:r>
              <a:rPr lang="cs-CZ" sz="800" dirty="0" smtClean="0"/>
              <a:t>, CC BY-SA, autor: </a:t>
            </a:r>
            <a:r>
              <a:rPr lang="cs-CZ" sz="800" dirty="0" smtClean="0">
                <a:hlinkClick r:id="rId12" tooltip="de:Benutzer:Benowar"/>
              </a:rPr>
              <a:t>de:</a:t>
            </a:r>
            <a:r>
              <a:rPr lang="cs-CZ" sz="800" dirty="0" err="1" smtClean="0">
                <a:hlinkClick r:id="rId12" tooltip="de:Benutzer:Benowar"/>
              </a:rPr>
              <a:t>Benutzer</a:t>
            </a:r>
            <a:r>
              <a:rPr lang="cs-CZ" sz="800" dirty="0" smtClean="0">
                <a:hlinkClick r:id="rId12" tooltip="de:Benutzer:Benowar"/>
              </a:rPr>
              <a:t>:</a:t>
            </a:r>
            <a:r>
              <a:rPr lang="cs-CZ" sz="800" dirty="0" err="1" smtClean="0">
                <a:hlinkClick r:id="rId12" tooltip="de:Benutzer:Benowar"/>
              </a:rPr>
              <a:t>Benowar</a:t>
            </a:r>
            <a:endParaRPr lang="cs-CZ" sz="800" dirty="0" smtClean="0"/>
          </a:p>
          <a:p>
            <a:r>
              <a:rPr lang="cs-CZ" sz="800" dirty="0" smtClean="0">
                <a:hlinkClick r:id="rId13"/>
              </a:rPr>
              <a:t>http://upload.wikimedia.org/wikipedia/commons/c/cb/Jacques-Louis_David_004_Thermopylae.jpg</a:t>
            </a:r>
            <a:endParaRPr lang="cs-CZ" sz="800" dirty="0" smtClean="0"/>
          </a:p>
          <a:p>
            <a:r>
              <a:rPr lang="cs-CZ" sz="800" dirty="0" smtClean="0"/>
              <a:t>http://upload.wikimedia.org/wikipedia/commons/d/d3/Hoplit.png</a:t>
            </a:r>
          </a:p>
          <a:p>
            <a:r>
              <a:rPr lang="cs-CZ" sz="800" dirty="0" smtClean="0">
                <a:hlinkClick r:id="rId14"/>
              </a:rPr>
              <a:t>http://upload.wikimedia.org/wikipedia/commons/e/ed/Greek_Phalanx.jpg</a:t>
            </a:r>
            <a:endParaRPr lang="cs-CZ" sz="800" dirty="0" smtClean="0"/>
          </a:p>
          <a:p>
            <a:r>
              <a:rPr lang="cs-CZ" sz="800" dirty="0" err="1" smtClean="0"/>
              <a:t>AKROPOLIShttp</a:t>
            </a:r>
            <a:r>
              <a:rPr lang="cs-CZ" sz="800" dirty="0" smtClean="0"/>
              <a:t>://</a:t>
            </a:r>
            <a:r>
              <a:rPr lang="cs-CZ" sz="800" dirty="0" err="1" smtClean="0"/>
              <a:t>upload.wikimedia.org</a:t>
            </a:r>
            <a:r>
              <a:rPr lang="cs-CZ" sz="800" dirty="0" smtClean="0"/>
              <a:t>/</a:t>
            </a:r>
            <a:r>
              <a:rPr lang="cs-CZ" sz="800" dirty="0" err="1" smtClean="0"/>
              <a:t>wikipedia</a:t>
            </a:r>
            <a:r>
              <a:rPr lang="cs-CZ" sz="800" dirty="0" smtClean="0"/>
              <a:t>/</a:t>
            </a:r>
            <a:r>
              <a:rPr lang="cs-CZ" sz="800" dirty="0" err="1" smtClean="0"/>
              <a:t>commons</a:t>
            </a:r>
            <a:r>
              <a:rPr lang="cs-CZ" sz="800" dirty="0" smtClean="0"/>
              <a:t>/5/53/Acropole1.jpg, CC BY-SA, autor: Urban</a:t>
            </a:r>
          </a:p>
          <a:p>
            <a:r>
              <a:rPr lang="cs-CZ" sz="800" dirty="0" smtClean="0">
                <a:hlinkClick r:id="rId15"/>
              </a:rPr>
              <a:t>http://upload.wikimedia.org/wikipedia/commons/thumb/4/4d/Scherbengericht.png/314px-Scherbengericht.png</a:t>
            </a:r>
            <a:r>
              <a:rPr lang="cs-CZ" sz="800" dirty="0" smtClean="0"/>
              <a:t>, CC BY-SA, autor: </a:t>
            </a:r>
            <a:r>
              <a:rPr lang="cs-CZ" sz="800" dirty="0" err="1" smtClean="0"/>
              <a:t>Qwqchris</a:t>
            </a:r>
            <a:endParaRPr lang="cs-CZ" sz="800" dirty="0" smtClean="0"/>
          </a:p>
          <a:p>
            <a:r>
              <a:rPr lang="cs-CZ" sz="800" dirty="0" smtClean="0"/>
              <a:t>http://upload.wikimedia.org/wikipedia/commons/4/4c/Solon.jpg</a:t>
            </a:r>
          </a:p>
          <a:p>
            <a:r>
              <a:rPr lang="cs-CZ" sz="800" dirty="0" smtClean="0">
                <a:hlinkClick r:id="rId16"/>
              </a:rPr>
              <a:t>http://upload.wikimedia.org/wikipedia/commons/thumb/2/27/Map_Greco-Persian_Wars-fr.svg/750px-Map_Greco-Persian_Wars-fr.svg.png</a:t>
            </a:r>
            <a:r>
              <a:rPr lang="cs-CZ" sz="800" dirty="0" smtClean="0"/>
              <a:t>, CC BY-SA, autor: </a:t>
            </a:r>
            <a:r>
              <a:rPr lang="cs-CZ" sz="800" dirty="0" smtClean="0">
                <a:hlinkClick r:id="rId3" tooltip="User:Bibi Saint-Pol"/>
              </a:rPr>
              <a:t>User:</a:t>
            </a:r>
            <a:r>
              <a:rPr lang="cs-CZ" sz="800" dirty="0" err="1" smtClean="0">
                <a:hlinkClick r:id="rId3" tooltip="User:Bibi Saint-Pol"/>
              </a:rPr>
              <a:t>Bibi</a:t>
            </a:r>
            <a:r>
              <a:rPr lang="cs-CZ" sz="800" dirty="0" smtClean="0">
                <a:hlinkClick r:id="rId3" tooltip="User:Bibi Saint-Pol"/>
              </a:rPr>
              <a:t> </a:t>
            </a:r>
            <a:r>
              <a:rPr lang="cs-CZ" sz="800" dirty="0" err="1" smtClean="0">
                <a:hlinkClick r:id="rId3" tooltip="User:Bibi Saint-Pol"/>
              </a:rPr>
              <a:t>Saint</a:t>
            </a:r>
            <a:r>
              <a:rPr lang="cs-CZ" sz="800" dirty="0" smtClean="0">
                <a:hlinkClick r:id="rId3" tooltip="User:Bibi Saint-Pol"/>
              </a:rPr>
              <a:t>-</a:t>
            </a:r>
            <a:r>
              <a:rPr lang="cs-CZ" sz="800" dirty="0" err="1" smtClean="0">
                <a:hlinkClick r:id="rId3" tooltip="User:Bibi Saint-Pol"/>
              </a:rPr>
              <a:t>Pol</a:t>
            </a:r>
            <a:endParaRPr lang="cs-CZ" sz="800" dirty="0" smtClean="0"/>
          </a:p>
          <a:p>
            <a:r>
              <a:rPr lang="cs-CZ" sz="800" dirty="0" smtClean="0">
                <a:hlinkClick r:id="rId17"/>
              </a:rPr>
              <a:t>http://upload.wikimedia.org/wikipedia/commons/thumb/0/0e/112307-BritishMuseum-Perikles.jpg/376px-112307-BritishMuseum-Perikles.jpg</a:t>
            </a:r>
            <a:r>
              <a:rPr lang="cs-CZ" sz="800" dirty="0" smtClean="0"/>
              <a:t>, CC BY-SA,autor: </a:t>
            </a:r>
            <a:r>
              <a:rPr lang="cs-CZ" sz="800" dirty="0" err="1" smtClean="0">
                <a:hlinkClick r:id="rId18" tooltip="User:Bobak"/>
              </a:rPr>
              <a:t>Bobak</a:t>
            </a:r>
            <a:r>
              <a:rPr lang="cs-CZ" sz="800" dirty="0" smtClean="0">
                <a:hlinkClick r:id="rId18" tooltip="User:Bobak"/>
              </a:rPr>
              <a:t> Ha'</a:t>
            </a:r>
            <a:r>
              <a:rPr lang="cs-CZ" sz="800" dirty="0" err="1" smtClean="0">
                <a:hlinkClick r:id="rId18" tooltip="User:Bobak"/>
              </a:rPr>
              <a:t>Eri</a:t>
            </a:r>
            <a:r>
              <a:rPr lang="cs-CZ" sz="800" dirty="0" smtClean="0"/>
              <a:t>, </a:t>
            </a:r>
            <a:r>
              <a:rPr lang="cs-CZ" sz="800" dirty="0" err="1" smtClean="0"/>
              <a:t>November</a:t>
            </a:r>
            <a:r>
              <a:rPr lang="cs-CZ" sz="800" dirty="0" smtClean="0"/>
              <a:t> 23, 2007</a:t>
            </a:r>
          </a:p>
          <a:p>
            <a:r>
              <a:rPr lang="cs-CZ" sz="800" dirty="0" smtClean="0"/>
              <a:t>http://upload.wikimedia.org/wikipedia/commons/thumb/8/88/Philip_II_of_Macedon_CdM.jpg/631px-Philip_II_of_Macedon_CdM.jpg</a:t>
            </a:r>
          </a:p>
          <a:p>
            <a:r>
              <a:rPr lang="cs-CZ" sz="800" dirty="0" smtClean="0">
                <a:hlinkClick r:id="rId19"/>
              </a:rPr>
              <a:t>http://upload.wikimedia.org/wikipedia/commons/8/8f/Demosthenes_orator_Louvre.jpg</a:t>
            </a:r>
            <a:r>
              <a:rPr lang="cs-CZ" sz="800" dirty="0" smtClean="0"/>
              <a:t>, CC BY-SA, autor: </a:t>
            </a:r>
            <a:r>
              <a:rPr lang="en-US" sz="800" dirty="0" smtClean="0"/>
              <a:t>Eric </a:t>
            </a:r>
            <a:r>
              <a:rPr lang="en-US" sz="800" dirty="0" err="1" smtClean="0"/>
              <a:t>Gaba</a:t>
            </a:r>
            <a:r>
              <a:rPr lang="en-US" sz="800" dirty="0" smtClean="0"/>
              <a:t> (</a:t>
            </a:r>
            <a:r>
              <a:rPr lang="en-US" sz="800" dirty="0" err="1" smtClean="0">
                <a:hlinkClick r:id="rId20" tooltip="User:Sting"/>
              </a:rPr>
              <a:t>User:Sting</a:t>
            </a:r>
            <a:r>
              <a:rPr lang="en-US" sz="800" dirty="0" smtClean="0"/>
              <a:t>), July 2005</a:t>
            </a:r>
            <a:endParaRPr lang="cs-CZ" sz="800" dirty="0" smtClean="0"/>
          </a:p>
          <a:p>
            <a:r>
              <a:rPr lang="cs-CZ" sz="800" dirty="0" smtClean="0">
                <a:hlinkClick r:id="rId21"/>
              </a:rPr>
              <a:t>http://upload.wikimedia.org/wikipedia/commons/thumb/3/34/Map_Macedonia_336_BC-fr.svg/750px-Map_Macedonia_336_BC-fr.svg.png</a:t>
            </a:r>
            <a:r>
              <a:rPr lang="cs-CZ" sz="800" dirty="0" smtClean="0"/>
              <a:t>, CC BY-SA, autor: </a:t>
            </a:r>
            <a:r>
              <a:rPr lang="cs-CZ" sz="800" dirty="0" err="1" smtClean="0">
                <a:hlinkClick r:id="rId22" tooltip="User:Marsyas"/>
              </a:rPr>
              <a:t>Marsyas</a:t>
            </a:r>
            <a:endParaRPr lang="cs-CZ" sz="800" dirty="0" smtClean="0"/>
          </a:p>
          <a:p>
            <a:r>
              <a:rPr lang="cs-CZ" sz="800" dirty="0" smtClean="0"/>
              <a:t>http://upload.wikimedia.org/wikipedia/commons/thumb/f/f2/Aleksander-d-store.jpg/448px-Aleksander-d-store.jpg</a:t>
            </a:r>
          </a:p>
          <a:p>
            <a:r>
              <a:rPr lang="cs-CZ" sz="800" dirty="0" smtClean="0"/>
              <a:t>http://upload.wikimedia.org/wikipedia/commons/3/3b/Alexander_and_Aristotle.jpg</a:t>
            </a:r>
          </a:p>
          <a:p>
            <a:r>
              <a:rPr lang="cs-CZ" sz="800" dirty="0" smtClean="0"/>
              <a:t>http://upload.wikimedia.org/wikipedia/commons/b/b5/Makedonische_phalanx.png</a:t>
            </a:r>
          </a:p>
          <a:p>
            <a:r>
              <a:rPr lang="cs-CZ" sz="800" dirty="0" smtClean="0">
                <a:hlinkClick r:id="rId23"/>
              </a:rPr>
              <a:t>http://upload.wikimedia.org/wikipedia/commons/a/ac/BattleofIssus333BC-mosaic-detail1.jpg</a:t>
            </a:r>
            <a:endParaRPr lang="cs-CZ" sz="800" dirty="0" smtClean="0"/>
          </a:p>
          <a:p>
            <a:r>
              <a:rPr lang="cs-CZ" sz="800" dirty="0" smtClean="0">
                <a:hlinkClick r:id="rId24"/>
              </a:rPr>
              <a:t>http://upload.wikimedia.org/wikipedia/commons/d/d9/Battle_of_Gaugamela.jpg</a:t>
            </a:r>
            <a:endParaRPr lang="cs-CZ" sz="800" dirty="0" smtClean="0"/>
          </a:p>
          <a:p>
            <a:r>
              <a:rPr lang="cs-CZ" sz="800" dirty="0" smtClean="0"/>
              <a:t>http://upload.wikimedia.org/wikipedia/commons/thumb/c/c1/Charles_Le_Brun_-_Entry_of_Alexander_into_Babylon.JPG/800px-Charles_Le_Brun_-_Entry_of_Alexander_into_Babylon.JPG</a:t>
            </a:r>
          </a:p>
          <a:p>
            <a:r>
              <a:rPr lang="cs-CZ" sz="800" dirty="0" smtClean="0">
                <a:hlinkClick r:id="rId25"/>
              </a:rPr>
              <a:t>http://upload.wikimedia.org/wikipedia/commons/thumb/4/40/MacedonEmpire.jpg/800px-MacedonEmpire.jpg</a:t>
            </a:r>
            <a:r>
              <a:rPr lang="cs-CZ" sz="800" dirty="0" smtClean="0"/>
              <a:t>, CC BY-SA, autor: </a:t>
            </a:r>
            <a:r>
              <a:rPr lang="cs-CZ" sz="800" dirty="0" err="1" smtClean="0"/>
              <a:t>Captain</a:t>
            </a:r>
            <a:r>
              <a:rPr lang="cs-CZ" sz="800" dirty="0" smtClean="0"/>
              <a:t> </a:t>
            </a:r>
            <a:r>
              <a:rPr lang="cs-CZ" sz="800" dirty="0" err="1" smtClean="0"/>
              <a:t>Blood</a:t>
            </a:r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6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version>
  <revision id="1.0.37047.0"/>
</version>
</file>

<file path=customXml/itemProps1.xml><?xml version="1.0" encoding="utf-8"?>
<ds:datastoreItem xmlns:ds="http://schemas.openxmlformats.org/officeDocument/2006/customXml" ds:itemID="{BBF1A21A-AAB8-4C5B-BAD9-75A453B8361B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163</TotalTime>
  <Words>916</Words>
  <Application>Microsoft Office PowerPoint</Application>
  <PresentationFormat>Předvádění na obrazovce (4:3)</PresentationFormat>
  <Paragraphs>182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Snímek 2</vt:lpstr>
      <vt:lpstr>STAROVĚKÉ ŘECKO</vt:lpstr>
      <vt:lpstr>MYTOLOGIE</vt:lpstr>
      <vt:lpstr>ŘEČTÍ BOHOVÉ</vt:lpstr>
      <vt:lpstr>DOBA ARCHAICKÁ</vt:lpstr>
      <vt:lpstr>SPARTA </vt:lpstr>
      <vt:lpstr>ATHÉNY</vt:lpstr>
      <vt:lpstr>DOBA KLASICKÁ</vt:lpstr>
      <vt:lpstr>Řecko-perské války (492-449 př.n.l)</vt:lpstr>
      <vt:lpstr>HELÉNISTICKÉ OBDOBÍ</vt:lpstr>
      <vt:lpstr>ALEXANDR VELIKÝ</vt:lpstr>
      <vt:lpstr>Bitvy Alexandra Velikého </vt:lpstr>
      <vt:lpstr>Snímek 14</vt:lpstr>
      <vt:lpstr>Rozdělení říše</vt:lpstr>
      <vt:lpstr>Snímek 16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ZFaltusM</dc:creator>
  <cp:lastModifiedBy>Soňa</cp:lastModifiedBy>
  <cp:revision>34</cp:revision>
  <dcterms:created xsi:type="dcterms:W3CDTF">2012-10-03T08:25:35Z</dcterms:created>
  <dcterms:modified xsi:type="dcterms:W3CDTF">2012-12-03T17:39:55Z</dcterms:modified>
</cp:coreProperties>
</file>