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0006B-62AC-4082-90FA-086E32121F2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489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204864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Typy krajiny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356991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02421" y="4365104"/>
            <a:ext cx="781207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VY_32_INOVACE_03_Typy krajiny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16550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383533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1022112">
            <a:off x="353580" y="416058"/>
            <a:ext cx="5112568" cy="1650742"/>
          </a:xfrm>
          <a:prstGeom prst="blockArc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  <a:scene3d>
              <a:camera prst="perspectiveHeroicExtremeRightFacing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0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Typy krajiny</a:t>
            </a:r>
            <a:endParaRPr lang="cs-CZ" sz="6000" b="1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4581128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1) Rovina</a:t>
            </a:r>
            <a:r>
              <a:rPr lang="cs-CZ" dirty="0" smtClean="0"/>
              <a:t> - je rovná málo  členěná krajina.</a:t>
            </a:r>
          </a:p>
          <a:p>
            <a:r>
              <a:rPr lang="cs-CZ" b="1" dirty="0" smtClean="0"/>
              <a:t>2) Pahorkatina </a:t>
            </a:r>
            <a:r>
              <a:rPr lang="cs-CZ" dirty="0" smtClean="0"/>
              <a:t>- je kopcovitá krajina. Pahorkatiny tvoří většinu povrchu České republiky.</a:t>
            </a:r>
          </a:p>
          <a:p>
            <a:r>
              <a:rPr lang="cs-CZ" b="1" dirty="0" smtClean="0"/>
              <a:t>3) Hory</a:t>
            </a:r>
            <a:r>
              <a:rPr lang="cs-CZ" dirty="0" smtClean="0"/>
              <a:t>-jsou vyšší , svahy jsou strmější . Často je oddělují hluboká údolí.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35141"/>
            <a:ext cx="3571876" cy="250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02024" y="21328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Jaká je krajina v okolí tvého bydliště?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Podle </a:t>
            </a:r>
            <a:r>
              <a:rPr lang="cs-CZ" dirty="0"/>
              <a:t>čeho si myslíš, že se dá krajina rozdělit?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Bar dir="vert"/>
      </p:transition>
    </mc:Choice>
    <mc:Fallback xmlns="">
      <p:transition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5976664" cy="830997"/>
          </a:xfrm>
          <a:prstGeom prst="rect">
            <a:avLst/>
          </a:prstGeom>
          <a:noFill/>
        </p:spPr>
        <p:txBody>
          <a:bodyPr wrap="square" rtlCol="0">
            <a:prstTxWarp prst="textCascadeUp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Rovina</a:t>
            </a:r>
            <a:endParaRPr lang="cs-CZ" sz="4800" b="1" dirty="0">
              <a:ln/>
              <a:solidFill>
                <a:schemeClr val="accent3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917669"/>
            <a:ext cx="29523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 </a:t>
            </a:r>
            <a:r>
              <a:rPr lang="cs-CZ" dirty="0" smtClean="0"/>
              <a:t>Rovina se </a:t>
            </a:r>
            <a:r>
              <a:rPr lang="cs-CZ" dirty="0"/>
              <a:t>nacházejí převážně v nejnižších oblastech podél velkých řek (Labe, Morava). Spolu s pánvemi, kotlinami a brázdami tvoří asi 20 % </a:t>
            </a:r>
            <a:r>
              <a:rPr lang="cs-CZ" dirty="0" smtClean="0"/>
              <a:t>území.Největší </a:t>
            </a:r>
            <a:r>
              <a:rPr lang="cs-CZ" dirty="0"/>
              <a:t>rovina: </a:t>
            </a:r>
            <a:r>
              <a:rPr lang="cs-CZ" dirty="0" smtClean="0"/>
              <a:t>Polabí.</a:t>
            </a:r>
            <a:r>
              <a:rPr lang="cs-CZ" dirty="0"/>
              <a:t> 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661" y="3068960"/>
            <a:ext cx="5112568" cy="3408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260648"/>
            <a:ext cx="6552728" cy="769441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400" b="1" dirty="0" smtClean="0">
                <a:ln/>
                <a:solidFill>
                  <a:schemeClr val="accent3"/>
                </a:solidFill>
              </a:rPr>
              <a:t>Pahorkatina</a:t>
            </a:r>
            <a:endParaRPr lang="cs-CZ" sz="4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479715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</a:t>
            </a:r>
            <a:r>
              <a:rPr lang="cs-CZ" dirty="0"/>
              <a:t> </a:t>
            </a:r>
            <a:r>
              <a:rPr lang="cs-CZ" dirty="0" smtClean="0"/>
              <a:t>to území, které má  </a:t>
            </a:r>
            <a:r>
              <a:rPr lang="cs-CZ" dirty="0"/>
              <a:t>mírně až středně </a:t>
            </a:r>
            <a:r>
              <a:rPr lang="cs-CZ" dirty="0" smtClean="0"/>
              <a:t>zvlněný</a:t>
            </a:r>
            <a:r>
              <a:rPr lang="cs-CZ" dirty="0"/>
              <a:t> </a:t>
            </a:r>
            <a:r>
              <a:rPr lang="cs-CZ" dirty="0" smtClean="0"/>
              <a:t>povrch a  kde převládá výšková  členitost </a:t>
            </a:r>
            <a:r>
              <a:rPr lang="cs-CZ" dirty="0"/>
              <a:t>od 50 do 150 m. Pahorkatiny tvoří významnou část povrchu </a:t>
            </a:r>
            <a:r>
              <a:rPr lang="cs-CZ" dirty="0" smtClean="0"/>
              <a:t>Česka.</a:t>
            </a:r>
            <a:endParaRPr lang="cs-CZ" dirty="0"/>
          </a:p>
        </p:txBody>
      </p:sp>
      <p:pic>
        <p:nvPicPr>
          <p:cNvPr id="1026" name="Picture 2" descr="Soubor:Podbran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40421">
            <a:off x="3921275" y="2038914"/>
            <a:ext cx="4892384" cy="325343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260648"/>
            <a:ext cx="6912768" cy="707886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dirty="0" smtClean="0">
                <a:ln/>
                <a:solidFill>
                  <a:schemeClr val="accent3"/>
                </a:solidFill>
              </a:rPr>
              <a:t>Hory</a:t>
            </a:r>
            <a:endParaRPr lang="cs-CZ" sz="4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34076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Hora</a:t>
            </a:r>
            <a:r>
              <a:rPr lang="cs-CZ" dirty="0"/>
              <a:t> je </a:t>
            </a:r>
            <a:r>
              <a:rPr lang="cs-CZ" dirty="0" smtClean="0"/>
              <a:t>přirozená kupovitá  nebo kuželovitá vyvýšenina povrchu země. Hora je </a:t>
            </a:r>
            <a:r>
              <a:rPr lang="cs-CZ" dirty="0"/>
              <a:t>obvykle strmější a vyšší než </a:t>
            </a:r>
            <a:r>
              <a:rPr lang="cs-CZ" dirty="0" smtClean="0"/>
              <a:t>kopec. Za horu je považována vyvýšenina od 300 - </a:t>
            </a:r>
            <a:r>
              <a:rPr lang="cs-CZ" dirty="0"/>
              <a:t>600 metrů, ale tato definice není stejná v </a:t>
            </a:r>
            <a:r>
              <a:rPr lang="cs-CZ" dirty="0" smtClean="0"/>
              <a:t>každé zemi. Více hor na jednom místě tvoří </a:t>
            </a:r>
            <a:r>
              <a:rPr lang="cs-CZ" b="1" dirty="0" smtClean="0"/>
              <a:t>pohoří.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528273" y="472400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Výška hor je  určována jako nadmořská výška. Pohoří s vyšší nadmořskou výškou se označují jako velehory – vyšší  než 2500 m. n. m.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Hory jsou důležité pro život. Je tam čistý vzduch. Téměř všechny řeky pramení v horách.</a:t>
            </a:r>
            <a:endParaRPr lang="cs-CZ" dirty="0"/>
          </a:p>
        </p:txBody>
      </p:sp>
      <p:pic>
        <p:nvPicPr>
          <p:cNvPr id="16386" name="Picture 2" descr="Soubor:Eger Ch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93308">
            <a:off x="5004048" y="1556792"/>
            <a:ext cx="3737273" cy="3092916"/>
          </a:xfrm>
          <a:prstGeom prst="rect">
            <a:avLst/>
          </a:prstGeom>
          <a:noFill/>
        </p:spPr>
      </p:pic>
      <p:pic>
        <p:nvPicPr>
          <p:cNvPr id="16388" name="Picture 4" descr="http://krkonose.ezin.cz/wp-content/uploads/snez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4051152" cy="283580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4535" y="217106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2. http</a:t>
            </a:r>
            <a:r>
              <a:rPr lang="cs-CZ" dirty="0"/>
              <a:t>://www.ckrumlov.cz/cz1250/aktual/region/t_ho1199.htm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9380" y="11967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1. http</a:t>
            </a:r>
            <a:r>
              <a:rPr lang="cs-CZ" dirty="0"/>
              <a:t>://cs.wikipedia.org/wiki/Soubor:Patrick1.JPG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9380" y="309439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3. http</a:t>
            </a:r>
            <a:r>
              <a:rPr lang="cs-CZ" dirty="0"/>
              <a:t>://cs.wikipedia.org/wiki/Soubor:Podbranc.jpg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6136" y="414908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4.Kniha-Velká encyklopedie Příroda(</a:t>
            </a:r>
            <a:r>
              <a:rPr lang="cs-CZ" dirty="0" err="1" smtClean="0"/>
              <a:t>Librex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258060"/>
            <a:ext cx="7416646" cy="9233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solidFill>
                  <a:schemeClr val="accent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Zdroje textu a obrázků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solidFill>
                <a:schemeClr val="accent4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4738" y="472514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5.</a:t>
            </a:r>
          </a:p>
          <a:p>
            <a:r>
              <a:rPr lang="cs-CZ" dirty="0" smtClean="0"/>
              <a:t>http</a:t>
            </a:r>
            <a:r>
              <a:rPr lang="cs-CZ" dirty="0"/>
              <a:t>://cs.wikipedia.org/wiki/Soubor:Falkenstein.jpg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86136" y="5949280"/>
            <a:ext cx="5121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6.Části textu jsou použity z učebnice prvouka pro 3.ročník - Alter.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756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457200" indent="-457200"/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Vytvořeno jako DUM do předmětu prvouka na Základní </a:t>
            </a:r>
            <a:r>
              <a:rPr lang="cs-CZ">
                <a:solidFill>
                  <a:schemeClr val="tx1">
                    <a:lumMod val="95000"/>
                    <a:lumOff val="5000"/>
                  </a:schemeClr>
                </a:solidFill>
              </a:rPr>
              <a:t>škole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Mladá Boleslav,17.listopadu 1325, příspěvková organizace pro třetí ročník základní školy.</a:t>
            </a:r>
          </a:p>
          <a:p>
            <a:r>
              <a:rPr lang="cs-CZ" dirty="0" smtClean="0"/>
              <a:t>Materiál </a:t>
            </a:r>
            <a:r>
              <a:rPr lang="cs-CZ" dirty="0"/>
              <a:t>slouží k doplnění </a:t>
            </a:r>
            <a:r>
              <a:rPr lang="cs-CZ" dirty="0" smtClean="0"/>
              <a:t>výkladu o typech krajiny.</a:t>
            </a:r>
          </a:p>
          <a:p>
            <a:r>
              <a:rPr lang="cs-CZ" dirty="0" smtClean="0"/>
              <a:t> Materiál </a:t>
            </a:r>
            <a:r>
              <a:rPr lang="cs-CZ" dirty="0"/>
              <a:t>doporučuji prezentovat pomocí </a:t>
            </a:r>
            <a:r>
              <a:rPr lang="cs-CZ" dirty="0" smtClean="0"/>
              <a:t>interaktivní tabule.</a:t>
            </a:r>
            <a:endParaRPr lang="cs-CZ" dirty="0"/>
          </a:p>
          <a:p>
            <a:r>
              <a:rPr lang="cs-CZ" dirty="0"/>
              <a:t>Materiál byl vytvořen a pilotován </a:t>
            </a:r>
            <a:r>
              <a:rPr lang="cs-CZ" dirty="0" smtClean="0"/>
              <a:t>v I. </a:t>
            </a:r>
            <a:r>
              <a:rPr lang="cs-CZ" dirty="0"/>
              <a:t>pololetí školního roku </a:t>
            </a:r>
            <a:r>
              <a:rPr lang="cs-CZ" dirty="0" smtClean="0"/>
              <a:t>2011/2012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33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291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Marie Prskavcová</cp:lastModifiedBy>
  <cp:revision>22</cp:revision>
  <dcterms:created xsi:type="dcterms:W3CDTF">2011-10-26T12:25:19Z</dcterms:created>
  <dcterms:modified xsi:type="dcterms:W3CDTF">2012-11-21T13:02:11Z</dcterms:modified>
</cp:coreProperties>
</file>