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8" r:id="rId2"/>
    <p:sldId id="256" r:id="rId3"/>
    <p:sldId id="259" r:id="rId4"/>
    <p:sldId id="260" r:id="rId5"/>
    <p:sldId id="263" r:id="rId6"/>
    <p:sldId id="264" r:id="rId7"/>
    <p:sldId id="261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-6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D19E14-17F0-4C2C-99F4-838EA99D645D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31BA81-A848-4C98-A76A-5B979BB8B0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896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95DF4-51D8-4D82-B65C-EC018B05F4EF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30988-220A-4767-BBE1-16B1F5F05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034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95DF4-51D8-4D82-B65C-EC018B05F4EF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30988-220A-4767-BBE1-16B1F5F05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1718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95DF4-51D8-4D82-B65C-EC018B05F4EF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30988-220A-4767-BBE1-16B1F5F05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4599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95DF4-51D8-4D82-B65C-EC018B05F4EF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30988-220A-4767-BBE1-16B1F5F05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2845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95DF4-51D8-4D82-B65C-EC018B05F4EF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30988-220A-4767-BBE1-16B1F5F05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11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95DF4-51D8-4D82-B65C-EC018B05F4EF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30988-220A-4767-BBE1-16B1F5F05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971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95DF4-51D8-4D82-B65C-EC018B05F4EF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30988-220A-4767-BBE1-16B1F5F05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417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95DF4-51D8-4D82-B65C-EC018B05F4EF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30988-220A-4767-BBE1-16B1F5F05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37814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95DF4-51D8-4D82-B65C-EC018B05F4EF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30988-220A-4767-BBE1-16B1F5F05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118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95DF4-51D8-4D82-B65C-EC018B05F4EF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30988-220A-4767-BBE1-16B1F5F05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77728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95DF4-51D8-4D82-B65C-EC018B05F4EF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830988-220A-4767-BBE1-16B1F5F05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502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495DF4-51D8-4D82-B65C-EC018B05F4EF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830988-220A-4767-BBE1-16B1F5F05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08683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lh3.ggpht.com/zCdTLbKMCqilFlbvXaUjLw2CQX7fmE6CIqCTDrHF-3vJHzCKtEgwWDMiR0G1-rtDLzew6yw=s92" TargetMode="External"/><Relationship Id="rId3" Type="http://schemas.openxmlformats.org/officeDocument/2006/relationships/hyperlink" Target="http://lh3.ggpht.com/mfsZfQkZ3isBaTLBe0TXbLyN2TN9tXF3HlhYGNWJPUvKV0BcZtoT4l191xg1teHXZrYd=s85" TargetMode="External"/><Relationship Id="rId7" Type="http://schemas.openxmlformats.org/officeDocument/2006/relationships/hyperlink" Target="http://lh6.ggpht.com/WMMFJ5QOxpCTUVElcYqit2mI_iUqUUU1Hk8vozhLPj4HoTQ5UFAP6R9Qx3fPgJxOr9wV9Ug=s91" TargetMode="External"/><Relationship Id="rId2" Type="http://schemas.openxmlformats.org/officeDocument/2006/relationships/hyperlink" Target="http://sk.wikipedia.org/wiki/S%C3%BAbor:Kompas_ruzica_slovencina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h4.ggpht.com/y2fwkXf4E3ceJ7ARPsZMCvi86EKYhfqTNTi2qv0iVPPFkqRna9Er_W9rJjayRGmoLUolkw=s170" TargetMode="External"/><Relationship Id="rId5" Type="http://schemas.openxmlformats.org/officeDocument/2006/relationships/hyperlink" Target="http://lh3.ggpht.com/-DpLtO3TyruT_WRk92sW-f5CQsp3FZyskIromsuP25IwNcZcI9PXNrz36Md48IBcfApMxvU=s170" TargetMode="External"/><Relationship Id="rId4" Type="http://schemas.openxmlformats.org/officeDocument/2006/relationships/hyperlink" Target="http://lh6.ggpht.com/esef63K1s9yEEURypXLVyiMYkCLV3IAU8KZVZeZ_eTbII5UZDWMelXeeNeZIeKn_mSexGmA=s170" TargetMode="External"/><Relationship Id="rId9" Type="http://schemas.openxmlformats.org/officeDocument/2006/relationships/hyperlink" Target="http://www.csop.cz/index.php?cis_menu=1&amp;m1_id=1002&amp;m2_id=%24m2_id&amp;m3_id=m3_id&amp;m4_id=1272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489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55776" y="2204864"/>
            <a:ext cx="43204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Světové strany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3356991"/>
            <a:ext cx="59046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Autor: Mgr. Iveta Váňová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602421" y="4365104"/>
            <a:ext cx="843089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VY_32_INOVACE_04_Světové strany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251520" y="6165502"/>
            <a:ext cx="87849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Vytvořeno v rámci projektu „EU peníze školám“.</a:t>
            </a:r>
          </a:p>
          <a:p>
            <a:r>
              <a:rPr lang="cs-CZ" dirty="0"/>
              <a:t>OP VK oblast podpory 1.4 s názvem Zlepšení podmínek pro vzdělávání na základních školách.</a:t>
            </a:r>
          </a:p>
        </p:txBody>
      </p:sp>
    </p:spTree>
    <p:extLst>
      <p:ext uri="{BB962C8B-B14F-4D97-AF65-F5344CB8AC3E}">
        <p14:creationId xmlns:p14="http://schemas.microsoft.com/office/powerpoint/2010/main" val="63926800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66739" y="214229"/>
            <a:ext cx="47525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51604" y="1163652"/>
            <a:ext cx="824816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Orientace v krajině</a:t>
            </a:r>
          </a:p>
          <a:p>
            <a:r>
              <a:rPr lang="cs-CZ" sz="2000" dirty="0"/>
              <a:t>1/Jak si myslíš</a:t>
            </a:r>
            <a:r>
              <a:rPr lang="cs-CZ" sz="2000" dirty="0" smtClean="0"/>
              <a:t>, že </a:t>
            </a:r>
            <a:r>
              <a:rPr lang="cs-CZ" sz="2000" dirty="0"/>
              <a:t>můžeme určit světové strany?</a:t>
            </a:r>
          </a:p>
          <a:p>
            <a:r>
              <a:rPr lang="cs-CZ" sz="2000" dirty="0"/>
              <a:t>2/ Jak se nazývá pomůcka k určování </a:t>
            </a:r>
            <a:r>
              <a:rPr lang="cs-CZ" sz="2000" dirty="0" smtClean="0"/>
              <a:t>světových stran</a:t>
            </a:r>
            <a:r>
              <a:rPr lang="cs-CZ" sz="2000" dirty="0"/>
              <a:t>?</a:t>
            </a:r>
          </a:p>
          <a:p>
            <a:endParaRPr lang="cs-CZ" sz="2000" dirty="0"/>
          </a:p>
          <a:p>
            <a:r>
              <a:rPr lang="cs-CZ" sz="2000" dirty="0"/>
              <a:t>K určování světových stran slouží kompas.</a:t>
            </a:r>
          </a:p>
          <a:p>
            <a:r>
              <a:rPr lang="cs-CZ" sz="2000" dirty="0"/>
              <a:t>Střelka kompasu ukazuje vždy na sever.</a:t>
            </a:r>
          </a:p>
          <a:p>
            <a:r>
              <a:rPr lang="cs-CZ" sz="2000" dirty="0"/>
              <a:t>Světové strany dělíme na hlavní a vedlejší.</a:t>
            </a:r>
          </a:p>
          <a:p>
            <a:r>
              <a:rPr lang="cs-CZ" sz="2000" dirty="0"/>
              <a:t>Hlavní světové strany:</a:t>
            </a:r>
          </a:p>
          <a:p>
            <a:r>
              <a:rPr lang="cs-CZ" sz="2000" dirty="0"/>
              <a:t>Sever – S</a:t>
            </a:r>
          </a:p>
          <a:p>
            <a:r>
              <a:rPr lang="cs-CZ" sz="2000" dirty="0"/>
              <a:t>Jih  - J</a:t>
            </a:r>
          </a:p>
          <a:p>
            <a:r>
              <a:rPr lang="cs-CZ" sz="2000" dirty="0"/>
              <a:t>Východ – V</a:t>
            </a:r>
          </a:p>
          <a:p>
            <a:r>
              <a:rPr lang="cs-CZ" sz="2000" dirty="0"/>
              <a:t>Západ – Z</a:t>
            </a:r>
          </a:p>
          <a:p>
            <a:r>
              <a:rPr lang="cs-CZ" sz="2000" dirty="0"/>
              <a:t>Vedlejší světové strany:</a:t>
            </a:r>
          </a:p>
          <a:p>
            <a:r>
              <a:rPr lang="cs-CZ" sz="2000" dirty="0"/>
              <a:t>Severovýchod – SV</a:t>
            </a:r>
          </a:p>
          <a:p>
            <a:r>
              <a:rPr lang="cs-CZ" sz="2000" dirty="0"/>
              <a:t>Severozápad –SZ</a:t>
            </a:r>
          </a:p>
          <a:p>
            <a:r>
              <a:rPr lang="cs-CZ" sz="2000" dirty="0"/>
              <a:t>Jihovýchod – JV </a:t>
            </a:r>
          </a:p>
          <a:p>
            <a:r>
              <a:rPr lang="cs-CZ" sz="2000" dirty="0"/>
              <a:t>Jihozápad - JZ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75856" y="214230"/>
            <a:ext cx="56166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FF00"/>
                </a:solidFill>
              </a:rPr>
              <a:t>Světový strany</a:t>
            </a:r>
            <a:endParaRPr lang="cs-CZ" sz="4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271213"/>
            <a:ext cx="3217540" cy="3217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0676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188640"/>
            <a:ext cx="85689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0541" cmpd="sng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</a:rPr>
              <a:t>Určování světových stran v přírodě</a:t>
            </a:r>
            <a:endParaRPr lang="cs-CZ" sz="4400" b="1" dirty="0">
              <a:ln w="10541" cmpd="sng">
                <a:solidFill>
                  <a:schemeClr val="bg1"/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44625" y="974053"/>
            <a:ext cx="3888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dirty="0" smtClean="0">
                <a:solidFill>
                  <a:schemeClr val="bg1"/>
                </a:solidFill>
              </a:rPr>
              <a:t>Podle letokruhů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2052" name="Picture 4" descr="http://skolakov3a.sweb.cz/PRVOUKA/orientace_v_krajine/obr%C3%A1zek%20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540130"/>
            <a:ext cx="4987662" cy="1970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58625" y="1628800"/>
            <a:ext cx="4572000" cy="267765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Letokruhy na pařezech stromů jsou zpravidla na severní straně </a:t>
            </a:r>
            <a:r>
              <a:rPr lang="cs-CZ" sz="2400" dirty="0" smtClean="0">
                <a:solidFill>
                  <a:srgbClr val="FF0000"/>
                </a:solidFill>
              </a:rPr>
              <a:t>hustší než </a:t>
            </a:r>
            <a:r>
              <a:rPr lang="cs-CZ" sz="2400" dirty="0">
                <a:solidFill>
                  <a:srgbClr val="FF0000"/>
                </a:solidFill>
              </a:rPr>
              <a:t>na jižní.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Lišejníky </a:t>
            </a:r>
            <a:r>
              <a:rPr lang="cs-CZ" sz="2400" dirty="0">
                <a:solidFill>
                  <a:srgbClr val="FF0000"/>
                </a:solidFill>
              </a:rPr>
              <a:t>na kmenech osamělých stromů rostou obvykle na </a:t>
            </a:r>
            <a:r>
              <a:rPr lang="cs-CZ" sz="2400" dirty="0" smtClean="0">
                <a:solidFill>
                  <a:srgbClr val="FF0000"/>
                </a:solidFill>
              </a:rPr>
              <a:t>severní straně</a:t>
            </a:r>
            <a:r>
              <a:rPr lang="cs-CZ" sz="2400" dirty="0">
                <a:solidFill>
                  <a:srgbClr val="FF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64915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95736" y="332656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2.Podle mraveniště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37157" y="6093296"/>
            <a:ext cx="57976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 </a:t>
            </a:r>
            <a:r>
              <a:rPr lang="cs-CZ" sz="2400" dirty="0">
                <a:solidFill>
                  <a:srgbClr val="FFFF00"/>
                </a:solidFill>
              </a:rPr>
              <a:t>Strmější strana mraveniště směřuje na sever.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413" y="1528763"/>
            <a:ext cx="8639175" cy="380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0070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796"/>
            <a:ext cx="7509520" cy="72008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3. Podle slunečního stínu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59632" y="5860722"/>
            <a:ext cx="70567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</a:rPr>
              <a:t>Když si v </a:t>
            </a:r>
            <a:r>
              <a:rPr lang="cs-CZ" sz="2400" dirty="0" smtClean="0">
                <a:solidFill>
                  <a:srgbClr val="FFFF00"/>
                </a:solidFill>
              </a:rPr>
              <a:t>pravé poledne</a:t>
            </a:r>
            <a:r>
              <a:rPr lang="cs-CZ" sz="2400" dirty="0">
                <a:solidFill>
                  <a:srgbClr val="FFFF00"/>
                </a:solidFill>
              </a:rPr>
              <a:t>, kdy	je slunce na jihu, stoupneme zády </a:t>
            </a:r>
            <a:r>
              <a:rPr lang="cs-CZ" sz="2400" dirty="0" smtClean="0">
                <a:solidFill>
                  <a:srgbClr val="FFFF00"/>
                </a:solidFill>
              </a:rPr>
              <a:t>ke </a:t>
            </a:r>
            <a:r>
              <a:rPr lang="cs-CZ" sz="2400" dirty="0">
                <a:solidFill>
                  <a:srgbClr val="FFFF00"/>
                </a:solidFill>
              </a:rPr>
              <a:t>slunci, náš stín směřuje na sever.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355" y="1395412"/>
            <a:ext cx="8382000" cy="4067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3179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188638"/>
            <a:ext cx="4248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4. Podle větví stromů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88640"/>
            <a:ext cx="2586583" cy="239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784324"/>
            <a:ext cx="4464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>
                <a:solidFill>
                  <a:schemeClr val="bg1"/>
                </a:solidFill>
              </a:rPr>
              <a:t>Od severu je chladno, fouká vítr, větve na stromech jsou krátké.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11045" y="2924944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5.Podle úlu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620" y="4221088"/>
            <a:ext cx="2304256" cy="2145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95936" y="4437112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Aby včeličkám bylo teplo, směřuje jejich vchod (česno) do úlu, na jih.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4863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116632"/>
            <a:ext cx="66967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0541" cmpd="sng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</a:rPr>
              <a:t>Zdroje textů a obrázků</a:t>
            </a:r>
            <a:endParaRPr lang="cs-CZ" sz="4800" b="1" dirty="0">
              <a:ln w="10541" cmpd="sng">
                <a:solidFill>
                  <a:schemeClr val="bg1"/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947629"/>
            <a:ext cx="8352928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sk.wikipedia.org/wiki/S%C3%BAbor:Kompas_ruzica_slovencina.svg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lh3.ggpht.com/mfsZfQkZ3isBaTLBe0TXbLyN2TN9tXF3HlhYGNWJPUvKV0BcZtoT4l191xg1teHXZrYd=s85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lh6.ggpht.com/esef63K1s9yEEURypXLVyiMYkCLV3IAU8KZVZeZ_eTbII5UZDWMelXeeNeZIeKn_mSexGmA=s170</a:t>
            </a:r>
            <a:endParaRPr lang="cs-CZ" dirty="0" smtClean="0"/>
          </a:p>
          <a:p>
            <a:r>
              <a:rPr lang="cs-CZ" dirty="0">
                <a:hlinkClick r:id="rId5"/>
              </a:rPr>
              <a:t>http://lh3.ggpht.com/-</a:t>
            </a:r>
            <a:r>
              <a:rPr lang="cs-CZ" dirty="0" smtClean="0">
                <a:hlinkClick r:id="rId5"/>
              </a:rPr>
              <a:t>DpLtO3TyruT_WRk92sW-f5CQsp3FZyskIromsuP25IwNcZcI9PXNrz36Md48IBcfApMxvU=s170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lh4.ggpht.com/y2fwkXf4E3ceJ7ARPsZMCvi86EKYhfqTNTi2qv0iVPPFkqRna9Er_W9rJjayRGmoLUolkw=s170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lh6.ggpht.com/WMMFJ5QOxpCTUVElcYqit2mI_iUqUUU1Hk8vozhLPj4HoTQ5UFAP6R9Qx3fPgJxOr9wV9Ug=s91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lh3.ggpht.com/zCdTLbKMCqilFlbvXaUjLw2CQX7fmE6CIqCTDrHF-3vJHzCKtEgwWDMiR0G1-rtDLzew6yw=s92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59690" y="4581128"/>
            <a:ext cx="804689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9"/>
              </a:rPr>
              <a:t>http://www.csop.cz/index.php?cis_menu=1&amp;m1_id=1002&amp;m2_id=%</a:t>
            </a:r>
            <a:r>
              <a:rPr lang="cs-CZ" dirty="0" smtClean="0">
                <a:hlinkClick r:id="rId9"/>
              </a:rPr>
              <a:t>24m2_id&amp;m3_id=m3_id&amp;m4_id=1272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0303" y="5379611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Text </a:t>
            </a:r>
            <a:r>
              <a:rPr lang="cs-CZ" dirty="0" smtClean="0"/>
              <a:t>vlastní.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1114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404664"/>
            <a:ext cx="6390456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Vytvořeno jako DUM do předmětu prvouka na </a:t>
            </a:r>
            <a:r>
              <a:rPr lang="cs-CZ" sz="2800" dirty="0" smtClean="0">
                <a:solidFill>
                  <a:schemeClr val="bg1"/>
                </a:solidFill>
              </a:rPr>
              <a:t>Základní </a:t>
            </a:r>
            <a:r>
              <a:rPr lang="cs-CZ" sz="2800" smtClean="0">
                <a:solidFill>
                  <a:schemeClr val="bg1"/>
                </a:solidFill>
              </a:rPr>
              <a:t>škole  </a:t>
            </a:r>
            <a:r>
              <a:rPr lang="cs-CZ" sz="2800" dirty="0" smtClean="0">
                <a:solidFill>
                  <a:schemeClr val="bg1"/>
                </a:solidFill>
              </a:rPr>
              <a:t>Mladá Boleslav,17.listopadu </a:t>
            </a:r>
            <a:r>
              <a:rPr lang="cs-CZ" sz="2800" dirty="0">
                <a:solidFill>
                  <a:schemeClr val="bg1"/>
                </a:solidFill>
              </a:rPr>
              <a:t>1325, </a:t>
            </a:r>
            <a:r>
              <a:rPr lang="cs-CZ" sz="2800" dirty="0" smtClean="0">
                <a:solidFill>
                  <a:schemeClr val="bg1"/>
                </a:solidFill>
              </a:rPr>
              <a:t>příspěvková organizace pro </a:t>
            </a:r>
            <a:r>
              <a:rPr lang="cs-CZ" sz="2800" dirty="0">
                <a:solidFill>
                  <a:schemeClr val="bg1"/>
                </a:solidFill>
              </a:rPr>
              <a:t>třetí ročník základní školy.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Materiál </a:t>
            </a:r>
            <a:r>
              <a:rPr lang="cs-CZ" sz="2800" dirty="0">
                <a:solidFill>
                  <a:schemeClr val="bg1"/>
                </a:solidFill>
              </a:rPr>
              <a:t>slouží k doplnění </a:t>
            </a:r>
            <a:r>
              <a:rPr lang="cs-CZ" sz="2800" dirty="0" smtClean="0">
                <a:solidFill>
                  <a:schemeClr val="bg1"/>
                </a:solidFill>
              </a:rPr>
              <a:t>učiva o světových stranách a jejich určování.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Materiál </a:t>
            </a:r>
            <a:r>
              <a:rPr lang="cs-CZ" sz="2800" dirty="0">
                <a:solidFill>
                  <a:schemeClr val="bg1"/>
                </a:solidFill>
              </a:rPr>
              <a:t>doporučuji prezentovat pomocí </a:t>
            </a:r>
            <a:r>
              <a:rPr lang="cs-CZ" sz="2800" dirty="0" smtClean="0">
                <a:solidFill>
                  <a:schemeClr val="bg1"/>
                </a:solidFill>
              </a:rPr>
              <a:t>interaktivní tabule.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Materiál byl vytvořen a pilotován </a:t>
            </a:r>
            <a:r>
              <a:rPr lang="cs-CZ" sz="2800" dirty="0" smtClean="0">
                <a:solidFill>
                  <a:schemeClr val="bg1"/>
                </a:solidFill>
              </a:rPr>
              <a:t>v </a:t>
            </a:r>
            <a:r>
              <a:rPr lang="cs-CZ" sz="2800" dirty="0">
                <a:solidFill>
                  <a:schemeClr val="bg1"/>
                </a:solidFill>
              </a:rPr>
              <a:t>I. 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40120029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293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3. Podle slunečního stínu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User</cp:lastModifiedBy>
  <cp:revision>11</cp:revision>
  <dcterms:created xsi:type="dcterms:W3CDTF">2011-11-18T12:26:36Z</dcterms:created>
  <dcterms:modified xsi:type="dcterms:W3CDTF">2012-12-12T17:52:58Z</dcterms:modified>
</cp:coreProperties>
</file>