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56" r:id="rId3"/>
    <p:sldId id="257" r:id="rId4"/>
    <p:sldId id="258" r:id="rId5"/>
    <p:sldId id="259" r:id="rId6"/>
    <p:sldId id="260" r:id="rId7"/>
    <p:sldId id="26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7" d="100"/>
          <a:sy n="77" d="100"/>
        </p:scale>
        <p:origin x="-306" y="3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CEE98-C7CA-4E0B-93E5-42923FBD560E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94EFD-7FDC-42AC-B7A1-EA3BD4ED4E25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CEE98-C7CA-4E0B-93E5-42923FBD560E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94EFD-7FDC-42AC-B7A1-EA3BD4ED4E25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CEE98-C7CA-4E0B-93E5-42923FBD560E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94EFD-7FDC-42AC-B7A1-EA3BD4ED4E2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CEE98-C7CA-4E0B-93E5-42923FBD560E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94EFD-7FDC-42AC-B7A1-EA3BD4ED4E25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CEE98-C7CA-4E0B-93E5-42923FBD560E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94EFD-7FDC-42AC-B7A1-EA3BD4ED4E25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CEE98-C7CA-4E0B-93E5-42923FBD560E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94EFD-7FDC-42AC-B7A1-EA3BD4ED4E2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CEE98-C7CA-4E0B-93E5-42923FBD560E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94EFD-7FDC-42AC-B7A1-EA3BD4ED4E2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CEE98-C7CA-4E0B-93E5-42923FBD560E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94EFD-7FDC-42AC-B7A1-EA3BD4ED4E2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CEE98-C7CA-4E0B-93E5-42923FBD560E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94EFD-7FDC-42AC-B7A1-EA3BD4ED4E25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CEE98-C7CA-4E0B-93E5-42923FBD560E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94EFD-7FDC-42AC-B7A1-EA3BD4ED4E2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CEE98-C7CA-4E0B-93E5-42923FBD560E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94EFD-7FDC-42AC-B7A1-EA3BD4ED4E2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5BCEE98-C7CA-4E0B-93E5-42923FBD560E}" type="datetimeFigureOut">
              <a:rPr lang="cs-CZ" smtClean="0"/>
              <a:t>12.12.2012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8794EFD-7FDC-42AC-B7A1-EA3BD4ED4E25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03" y="0"/>
            <a:ext cx="9144000" cy="1493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115616" y="2276872"/>
            <a:ext cx="734481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        Počítání do 1000</a:t>
            </a:r>
          </a:p>
          <a:p>
            <a:r>
              <a:rPr lang="cs-CZ" sz="4400" dirty="0" smtClean="0"/>
              <a:t>Autor: Mgr. Iveta Váňová</a:t>
            </a:r>
          </a:p>
          <a:p>
            <a:endParaRPr lang="cs-CZ" sz="4400" dirty="0"/>
          </a:p>
        </p:txBody>
      </p:sp>
      <p:sp>
        <p:nvSpPr>
          <p:cNvPr id="6" name="Obdélník 5"/>
          <p:cNvSpPr/>
          <p:nvPr/>
        </p:nvSpPr>
        <p:spPr>
          <a:xfrm>
            <a:off x="28099" y="4149080"/>
            <a:ext cx="911590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dirty="0" smtClean="0"/>
              <a:t>VY_32_INOVACE_37_Počítání do 1000</a:t>
            </a:r>
            <a:endParaRPr lang="cs-CZ" sz="4000" dirty="0"/>
          </a:p>
        </p:txBody>
      </p:sp>
      <p:sp>
        <p:nvSpPr>
          <p:cNvPr id="7" name="Obdélník 6"/>
          <p:cNvSpPr/>
          <p:nvPr/>
        </p:nvSpPr>
        <p:spPr>
          <a:xfrm>
            <a:off x="251520" y="6021288"/>
            <a:ext cx="878497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Vytvořeno v rámci projektu „EU peníze školám“.</a:t>
            </a:r>
          </a:p>
          <a:p>
            <a:r>
              <a:rPr lang="cs-CZ" dirty="0"/>
              <a:t>OP VK oblast podpory 1.4 s názvem Zlepšení podmínek pro vzdělávání na základních školách.</a:t>
            </a:r>
          </a:p>
        </p:txBody>
      </p:sp>
    </p:spTree>
    <p:extLst>
      <p:ext uri="{BB962C8B-B14F-4D97-AF65-F5344CB8AC3E}">
        <p14:creationId xmlns:p14="http://schemas.microsoft.com/office/powerpoint/2010/main" val="3613856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843808" y="260648"/>
            <a:ext cx="3024336" cy="83099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Vypočítej</a:t>
            </a:r>
            <a:endParaRPr lang="cs-CZ" sz="4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7" name="Picture 3" descr="C:\Users\Asus\AppData\Local\Microsoft\Windows\Temporary Internet Files\Content.IE5\GQM8XDHM\MP90034146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50705">
            <a:off x="6575739" y="285276"/>
            <a:ext cx="2260848" cy="1612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3"/>
          <p:cNvSpPr txBox="1"/>
          <p:nvPr/>
        </p:nvSpPr>
        <p:spPr>
          <a:xfrm>
            <a:off x="291033" y="2780928"/>
            <a:ext cx="867524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000" dirty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2</a:t>
            </a:r>
            <a:r>
              <a:rPr lang="cs-CZ" sz="2000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68       434       325       676       </a:t>
            </a:r>
            <a:r>
              <a:rPr lang="cs-CZ" sz="2000" dirty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7</a:t>
            </a:r>
            <a:r>
              <a:rPr lang="cs-CZ" sz="2000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01       676       335       384        </a:t>
            </a:r>
          </a:p>
          <a:p>
            <a:r>
              <a:rPr lang="cs-CZ" sz="2000" u="sng" dirty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 </a:t>
            </a:r>
            <a:r>
              <a:rPr lang="cs-CZ" sz="2000" u="sng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   2</a:t>
            </a:r>
            <a:r>
              <a:rPr lang="cs-CZ" sz="2000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       </a:t>
            </a:r>
            <a:r>
              <a:rPr lang="cs-CZ" sz="2000" u="sng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    7</a:t>
            </a:r>
            <a:r>
              <a:rPr lang="cs-CZ" sz="2000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       </a:t>
            </a:r>
            <a:r>
              <a:rPr lang="cs-CZ" sz="2000" u="sng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    5</a:t>
            </a:r>
            <a:r>
              <a:rPr lang="cs-CZ" sz="2000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       </a:t>
            </a:r>
            <a:r>
              <a:rPr lang="cs-CZ" sz="2000" u="sng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    8 </a:t>
            </a:r>
            <a:r>
              <a:rPr lang="cs-CZ" sz="2000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      </a:t>
            </a:r>
            <a:r>
              <a:rPr lang="cs-CZ" sz="2000" u="sng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    9 </a:t>
            </a:r>
            <a:r>
              <a:rPr lang="cs-CZ" sz="2000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      </a:t>
            </a:r>
            <a:r>
              <a:rPr lang="cs-CZ" sz="2000" u="sng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    2 </a:t>
            </a:r>
            <a:r>
              <a:rPr lang="cs-CZ" sz="2000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      </a:t>
            </a:r>
            <a:r>
              <a:rPr lang="cs-CZ" sz="2000" u="sng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  60 </a:t>
            </a:r>
            <a:r>
              <a:rPr lang="cs-CZ" sz="2000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      </a:t>
            </a:r>
            <a:r>
              <a:rPr lang="cs-CZ" sz="2000" u="sng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  20</a:t>
            </a:r>
          </a:p>
          <a:p>
            <a:r>
              <a:rPr lang="cs-CZ" sz="2000" u="sng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     </a:t>
            </a:r>
            <a:endParaRPr lang="cs-CZ" sz="2000" u="sng" dirty="0">
              <a:solidFill>
                <a:schemeClr val="accent2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34379" y="4291283"/>
            <a:ext cx="86752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000" dirty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5</a:t>
            </a:r>
            <a:r>
              <a:rPr lang="cs-CZ" sz="2000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23       436        37</a:t>
            </a:r>
            <a:r>
              <a:rPr lang="cs-CZ" sz="2000" dirty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4</a:t>
            </a:r>
            <a:r>
              <a:rPr lang="cs-CZ" sz="2000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      471       671       348        214       647       </a:t>
            </a:r>
          </a:p>
          <a:p>
            <a:r>
              <a:rPr lang="cs-CZ" sz="2000" u="sng" dirty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 </a:t>
            </a:r>
            <a:r>
              <a:rPr lang="cs-CZ" sz="2000" u="sng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 37 </a:t>
            </a:r>
            <a:r>
              <a:rPr lang="cs-CZ" sz="2000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      </a:t>
            </a:r>
            <a:r>
              <a:rPr lang="cs-CZ" sz="2000" u="sng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  23 </a:t>
            </a:r>
            <a:r>
              <a:rPr lang="cs-CZ" sz="2000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       </a:t>
            </a:r>
            <a:r>
              <a:rPr lang="cs-CZ" sz="2000" u="sng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  34 </a:t>
            </a:r>
            <a:r>
              <a:rPr lang="cs-CZ" sz="2000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     </a:t>
            </a:r>
            <a:r>
              <a:rPr lang="cs-CZ" sz="2000" u="sng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  32 </a:t>
            </a:r>
            <a:r>
              <a:rPr lang="cs-CZ" sz="2000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      </a:t>
            </a:r>
            <a:r>
              <a:rPr lang="cs-CZ" sz="2000" u="sng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149 </a:t>
            </a:r>
            <a:r>
              <a:rPr lang="cs-CZ" sz="2000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     </a:t>
            </a:r>
            <a:r>
              <a:rPr lang="cs-CZ" sz="2000" u="sng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 456 </a:t>
            </a:r>
            <a:r>
              <a:rPr lang="cs-CZ" sz="2000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      </a:t>
            </a:r>
            <a:r>
              <a:rPr lang="cs-CZ" sz="2000" u="sng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 451 </a:t>
            </a:r>
            <a:r>
              <a:rPr lang="cs-CZ" sz="2000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     </a:t>
            </a:r>
            <a:r>
              <a:rPr lang="cs-CZ" sz="2000" u="sng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 314</a:t>
            </a:r>
            <a:endParaRPr lang="cs-CZ" sz="2000" u="sng" dirty="0">
              <a:solidFill>
                <a:schemeClr val="accent2">
                  <a:lumMod val="50000"/>
                </a:schemeClr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492108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 rot="716388">
            <a:off x="6789244" y="324320"/>
            <a:ext cx="2088232" cy="76944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Řešení</a:t>
            </a:r>
            <a:endParaRPr lang="cs-CZ" sz="4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TextovéPole 3"/>
          <p:cNvSpPr txBox="1"/>
          <p:nvPr/>
        </p:nvSpPr>
        <p:spPr>
          <a:xfrm>
            <a:off x="259238" y="1916832"/>
            <a:ext cx="867524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000" dirty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2</a:t>
            </a:r>
            <a:r>
              <a:rPr lang="cs-CZ" sz="2000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68       434       325       676       </a:t>
            </a:r>
            <a:r>
              <a:rPr lang="cs-CZ" sz="2000" dirty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7</a:t>
            </a:r>
            <a:r>
              <a:rPr lang="cs-CZ" sz="2000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01       676       335       384        </a:t>
            </a:r>
          </a:p>
          <a:p>
            <a:r>
              <a:rPr lang="cs-CZ" sz="2000" u="sng" dirty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 </a:t>
            </a:r>
            <a:r>
              <a:rPr lang="cs-CZ" sz="2000" u="sng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   2</a:t>
            </a:r>
            <a:r>
              <a:rPr lang="cs-CZ" sz="2000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       </a:t>
            </a:r>
            <a:r>
              <a:rPr lang="cs-CZ" sz="2000" u="sng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    7</a:t>
            </a:r>
            <a:r>
              <a:rPr lang="cs-CZ" sz="2000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       </a:t>
            </a:r>
            <a:r>
              <a:rPr lang="cs-CZ" sz="2000" u="sng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    5</a:t>
            </a:r>
            <a:r>
              <a:rPr lang="cs-CZ" sz="2000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       </a:t>
            </a:r>
            <a:r>
              <a:rPr lang="cs-CZ" sz="2000" u="sng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    8 </a:t>
            </a:r>
            <a:r>
              <a:rPr lang="cs-CZ" sz="2000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      </a:t>
            </a:r>
            <a:r>
              <a:rPr lang="cs-CZ" sz="2000" u="sng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    9 </a:t>
            </a:r>
            <a:r>
              <a:rPr lang="cs-CZ" sz="2000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      </a:t>
            </a:r>
            <a:r>
              <a:rPr lang="cs-CZ" sz="2000" u="sng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    2 </a:t>
            </a:r>
            <a:r>
              <a:rPr lang="cs-CZ" sz="2000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      </a:t>
            </a:r>
            <a:r>
              <a:rPr lang="cs-CZ" sz="2000" u="sng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  60 </a:t>
            </a:r>
            <a:r>
              <a:rPr lang="cs-CZ" sz="2000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      </a:t>
            </a:r>
            <a:r>
              <a:rPr lang="cs-CZ" sz="2000" u="sng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  20</a:t>
            </a:r>
          </a:p>
          <a:p>
            <a:r>
              <a:rPr lang="cs-CZ" sz="2000" dirty="0" smtClean="0">
                <a:solidFill>
                  <a:srgbClr val="FF0000"/>
                </a:solidFill>
                <a:latin typeface="Arial Black" pitchFamily="34" charset="0"/>
              </a:rPr>
              <a:t>270       441       330        684      710       678        395      404</a:t>
            </a:r>
            <a:endParaRPr lang="cs-CZ" sz="20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02090" y="3789040"/>
            <a:ext cx="87323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000" dirty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5</a:t>
            </a:r>
            <a:r>
              <a:rPr lang="cs-CZ" sz="2000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23       436        37</a:t>
            </a:r>
            <a:r>
              <a:rPr lang="cs-CZ" sz="2000" dirty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4</a:t>
            </a:r>
            <a:r>
              <a:rPr lang="cs-CZ" sz="2000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      471       671       348        214       647       </a:t>
            </a:r>
          </a:p>
          <a:p>
            <a:r>
              <a:rPr lang="cs-CZ" sz="2000" u="sng" dirty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 </a:t>
            </a:r>
            <a:r>
              <a:rPr lang="cs-CZ" sz="2000" u="sng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 37 </a:t>
            </a:r>
            <a:r>
              <a:rPr lang="cs-CZ" sz="2000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      </a:t>
            </a:r>
            <a:r>
              <a:rPr lang="cs-CZ" sz="2000" u="sng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  23 </a:t>
            </a:r>
            <a:r>
              <a:rPr lang="cs-CZ" sz="2000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       </a:t>
            </a:r>
            <a:r>
              <a:rPr lang="cs-CZ" sz="2000" u="sng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  34 </a:t>
            </a:r>
            <a:r>
              <a:rPr lang="cs-CZ" sz="2000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     </a:t>
            </a:r>
            <a:r>
              <a:rPr lang="cs-CZ" sz="2000" u="sng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  32 </a:t>
            </a:r>
            <a:r>
              <a:rPr lang="cs-CZ" sz="2000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      </a:t>
            </a:r>
            <a:r>
              <a:rPr lang="cs-CZ" sz="2000" u="sng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149 </a:t>
            </a:r>
            <a:r>
              <a:rPr lang="cs-CZ" sz="2000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     </a:t>
            </a:r>
            <a:r>
              <a:rPr lang="cs-CZ" sz="2000" u="sng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 456 </a:t>
            </a:r>
            <a:r>
              <a:rPr lang="cs-CZ" sz="2000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      </a:t>
            </a:r>
            <a:r>
              <a:rPr lang="cs-CZ" sz="2000" u="sng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 451 </a:t>
            </a:r>
            <a:r>
              <a:rPr lang="cs-CZ" sz="2000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     </a:t>
            </a:r>
            <a:r>
              <a:rPr lang="cs-CZ" sz="2000" u="sng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 314</a:t>
            </a:r>
            <a:endParaRPr lang="cs-CZ" sz="2000" u="sng" dirty="0">
              <a:solidFill>
                <a:schemeClr val="accent2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30664" y="4496926"/>
            <a:ext cx="87323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  <a:latin typeface="Arial Black" pitchFamily="34" charset="0"/>
              </a:rPr>
              <a:t>560       459        408      503       820       804        665       961</a:t>
            </a:r>
            <a:endParaRPr lang="cs-CZ" sz="2000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9157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252360">
            <a:off x="5958139" y="450287"/>
            <a:ext cx="2664295" cy="1152128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Počítej!</a:t>
            </a:r>
            <a:endParaRPr lang="cs-CZ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24507" y="2625934"/>
            <a:ext cx="867524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000" dirty="0">
                <a:solidFill>
                  <a:srgbClr val="FF9900"/>
                </a:solidFill>
                <a:latin typeface="Arial Black" pitchFamily="34" charset="0"/>
              </a:rPr>
              <a:t>5</a:t>
            </a:r>
            <a:r>
              <a:rPr lang="cs-CZ" sz="2000" dirty="0" smtClean="0">
                <a:solidFill>
                  <a:srgbClr val="FF9900"/>
                </a:solidFill>
                <a:latin typeface="Arial Black" pitchFamily="34" charset="0"/>
              </a:rPr>
              <a:t>31       384       647       647       340       600       431       743</a:t>
            </a:r>
            <a:r>
              <a:rPr lang="cs-CZ" sz="2000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        </a:t>
            </a:r>
          </a:p>
          <a:p>
            <a:r>
              <a:rPr lang="cs-CZ" sz="2000" u="sng" dirty="0" smtClean="0">
                <a:solidFill>
                  <a:srgbClr val="FF9900"/>
                </a:solidFill>
                <a:latin typeface="Arial Black" pitchFamily="34" charset="0"/>
              </a:rPr>
              <a:t>-   2</a:t>
            </a:r>
            <a:r>
              <a:rPr lang="cs-CZ" sz="2000" dirty="0" smtClean="0">
                <a:solidFill>
                  <a:srgbClr val="FF9900"/>
                </a:solidFill>
                <a:latin typeface="Arial Black" pitchFamily="34" charset="0"/>
              </a:rPr>
              <a:t>       </a:t>
            </a:r>
            <a:r>
              <a:rPr lang="cs-CZ" sz="2000" u="sng" dirty="0" smtClean="0">
                <a:solidFill>
                  <a:srgbClr val="FF9900"/>
                </a:solidFill>
                <a:latin typeface="Arial Black" pitchFamily="34" charset="0"/>
              </a:rPr>
              <a:t>-   7</a:t>
            </a:r>
            <a:r>
              <a:rPr lang="cs-CZ" sz="2000" dirty="0" smtClean="0">
                <a:solidFill>
                  <a:srgbClr val="FF9900"/>
                </a:solidFill>
                <a:latin typeface="Arial Black" pitchFamily="34" charset="0"/>
              </a:rPr>
              <a:t>       </a:t>
            </a:r>
            <a:r>
              <a:rPr lang="cs-CZ" sz="2000" u="sng" dirty="0" smtClean="0">
                <a:solidFill>
                  <a:srgbClr val="FF9900"/>
                </a:solidFill>
                <a:latin typeface="Arial Black" pitchFamily="34" charset="0"/>
              </a:rPr>
              <a:t>-   </a:t>
            </a:r>
            <a:r>
              <a:rPr lang="cs-CZ" sz="2000" u="sng" dirty="0">
                <a:solidFill>
                  <a:srgbClr val="FF9900"/>
                </a:solidFill>
                <a:latin typeface="Arial Black" pitchFamily="34" charset="0"/>
              </a:rPr>
              <a:t>4</a:t>
            </a:r>
            <a:r>
              <a:rPr lang="cs-CZ" sz="2000" dirty="0" smtClean="0">
                <a:solidFill>
                  <a:srgbClr val="FF9900"/>
                </a:solidFill>
                <a:latin typeface="Arial Black" pitchFamily="34" charset="0"/>
              </a:rPr>
              <a:t>       </a:t>
            </a:r>
            <a:r>
              <a:rPr lang="cs-CZ" sz="2000" u="sng" dirty="0" smtClean="0">
                <a:solidFill>
                  <a:srgbClr val="FF9900"/>
                </a:solidFill>
                <a:latin typeface="Arial Black" pitchFamily="34" charset="0"/>
              </a:rPr>
              <a:t>-   4 </a:t>
            </a:r>
            <a:r>
              <a:rPr lang="cs-CZ" sz="2000" dirty="0" smtClean="0">
                <a:solidFill>
                  <a:srgbClr val="FF9900"/>
                </a:solidFill>
                <a:latin typeface="Arial Black" pitchFamily="34" charset="0"/>
              </a:rPr>
              <a:t>      </a:t>
            </a:r>
            <a:r>
              <a:rPr lang="cs-CZ" sz="2000" u="sng" dirty="0" smtClean="0">
                <a:solidFill>
                  <a:srgbClr val="FF9900"/>
                </a:solidFill>
                <a:latin typeface="Arial Black" pitchFamily="34" charset="0"/>
              </a:rPr>
              <a:t>-   6 </a:t>
            </a:r>
            <a:r>
              <a:rPr lang="cs-CZ" sz="2000" dirty="0" smtClean="0">
                <a:solidFill>
                  <a:srgbClr val="FF9900"/>
                </a:solidFill>
                <a:latin typeface="Arial Black" pitchFamily="34" charset="0"/>
              </a:rPr>
              <a:t>      </a:t>
            </a:r>
            <a:r>
              <a:rPr lang="cs-CZ" sz="2000" u="sng" dirty="0" smtClean="0">
                <a:solidFill>
                  <a:srgbClr val="FF9900"/>
                </a:solidFill>
                <a:latin typeface="Arial Black" pitchFamily="34" charset="0"/>
              </a:rPr>
              <a:t>-   7 </a:t>
            </a:r>
            <a:r>
              <a:rPr lang="cs-CZ" sz="2000" dirty="0" smtClean="0">
                <a:solidFill>
                  <a:srgbClr val="FF9900"/>
                </a:solidFill>
                <a:latin typeface="Arial Black" pitchFamily="34" charset="0"/>
              </a:rPr>
              <a:t>      </a:t>
            </a:r>
            <a:r>
              <a:rPr lang="cs-CZ" sz="2000" u="sng" dirty="0" smtClean="0">
                <a:solidFill>
                  <a:srgbClr val="FF9900"/>
                </a:solidFill>
                <a:latin typeface="Arial Black" pitchFamily="34" charset="0"/>
              </a:rPr>
              <a:t>- 20 </a:t>
            </a:r>
            <a:r>
              <a:rPr lang="cs-CZ" sz="2000" dirty="0" smtClean="0">
                <a:solidFill>
                  <a:srgbClr val="FF9900"/>
                </a:solidFill>
                <a:latin typeface="Arial Black" pitchFamily="34" charset="0"/>
              </a:rPr>
              <a:t>      </a:t>
            </a:r>
            <a:r>
              <a:rPr lang="cs-CZ" sz="2000" u="sng" dirty="0" smtClean="0">
                <a:solidFill>
                  <a:srgbClr val="FF9900"/>
                </a:solidFill>
                <a:latin typeface="Arial Black" pitchFamily="34" charset="0"/>
              </a:rPr>
              <a:t>- 60</a:t>
            </a:r>
          </a:p>
          <a:p>
            <a:r>
              <a:rPr lang="cs-CZ" sz="2000" u="sng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     </a:t>
            </a:r>
            <a:endParaRPr lang="cs-CZ" sz="2000" u="sng" dirty="0">
              <a:solidFill>
                <a:schemeClr val="accent2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5" name="TextovéPole 7"/>
          <p:cNvSpPr txBox="1"/>
          <p:nvPr/>
        </p:nvSpPr>
        <p:spPr>
          <a:xfrm>
            <a:off x="117410" y="4483581"/>
            <a:ext cx="888943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000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  </a:t>
            </a:r>
            <a:r>
              <a:rPr lang="cs-CZ" sz="2000" dirty="0" smtClean="0">
                <a:solidFill>
                  <a:srgbClr val="FF9900"/>
                </a:solidFill>
                <a:latin typeface="Arial Black" pitchFamily="34" charset="0"/>
              </a:rPr>
              <a:t>642       773        674      367       973       357        333       741 </a:t>
            </a:r>
            <a:r>
              <a:rPr lang="cs-CZ" sz="2000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      </a:t>
            </a:r>
          </a:p>
          <a:p>
            <a:r>
              <a:rPr lang="cs-CZ" sz="2000" u="sng" dirty="0" smtClean="0">
                <a:solidFill>
                  <a:srgbClr val="FF9900"/>
                </a:solidFill>
                <a:latin typeface="Arial Black" pitchFamily="34" charset="0"/>
              </a:rPr>
              <a:t> -  34 </a:t>
            </a:r>
            <a:r>
              <a:rPr lang="cs-CZ" sz="2000" dirty="0" smtClean="0">
                <a:solidFill>
                  <a:srgbClr val="FF9900"/>
                </a:solidFill>
                <a:latin typeface="Arial Black" pitchFamily="34" charset="0"/>
              </a:rPr>
              <a:t>     </a:t>
            </a:r>
            <a:r>
              <a:rPr lang="cs-CZ" sz="2000" u="sng" dirty="0" smtClean="0">
                <a:solidFill>
                  <a:srgbClr val="FF9900"/>
                </a:solidFill>
                <a:latin typeface="Arial Black" pitchFamily="34" charset="0"/>
              </a:rPr>
              <a:t>-  42 </a:t>
            </a:r>
            <a:r>
              <a:rPr lang="cs-CZ" sz="2000" dirty="0" smtClean="0">
                <a:solidFill>
                  <a:srgbClr val="FF9900"/>
                </a:solidFill>
                <a:latin typeface="Arial Black" pitchFamily="34" charset="0"/>
              </a:rPr>
              <a:t>      </a:t>
            </a:r>
            <a:r>
              <a:rPr lang="cs-CZ" sz="2000" u="sng" dirty="0" smtClean="0">
                <a:solidFill>
                  <a:srgbClr val="FF9900"/>
                </a:solidFill>
                <a:latin typeface="Arial Black" pitchFamily="34" charset="0"/>
              </a:rPr>
              <a:t>-  43 </a:t>
            </a:r>
            <a:r>
              <a:rPr lang="cs-CZ" sz="2000" dirty="0" smtClean="0">
                <a:solidFill>
                  <a:srgbClr val="FF9900"/>
                </a:solidFill>
                <a:latin typeface="Arial Black" pitchFamily="34" charset="0"/>
              </a:rPr>
              <a:t>    </a:t>
            </a:r>
            <a:r>
              <a:rPr lang="cs-CZ" sz="2000" u="sng" dirty="0" smtClean="0">
                <a:solidFill>
                  <a:srgbClr val="FF9900"/>
                </a:solidFill>
                <a:latin typeface="Arial Black" pitchFamily="34" charset="0"/>
              </a:rPr>
              <a:t>-  27 </a:t>
            </a:r>
            <a:r>
              <a:rPr lang="cs-CZ" sz="2000" dirty="0" smtClean="0">
                <a:solidFill>
                  <a:srgbClr val="FF9900"/>
                </a:solidFill>
                <a:latin typeface="Arial Black" pitchFamily="34" charset="0"/>
              </a:rPr>
              <a:t>    </a:t>
            </a:r>
            <a:r>
              <a:rPr lang="cs-CZ" sz="2000" u="sng" dirty="0" smtClean="0">
                <a:solidFill>
                  <a:srgbClr val="FF9900"/>
                </a:solidFill>
                <a:latin typeface="Arial Black" pitchFamily="34" charset="0"/>
              </a:rPr>
              <a:t>- 146 </a:t>
            </a:r>
            <a:r>
              <a:rPr lang="cs-CZ" sz="2000" dirty="0" smtClean="0">
                <a:solidFill>
                  <a:srgbClr val="FF9900"/>
                </a:solidFill>
                <a:latin typeface="Arial Black" pitchFamily="34" charset="0"/>
              </a:rPr>
              <a:t>    </a:t>
            </a:r>
            <a:r>
              <a:rPr lang="cs-CZ" sz="2000" u="sng" dirty="0" smtClean="0">
                <a:solidFill>
                  <a:srgbClr val="FF9900"/>
                </a:solidFill>
                <a:latin typeface="Arial Black" pitchFamily="34" charset="0"/>
              </a:rPr>
              <a:t>- 337 </a:t>
            </a:r>
            <a:r>
              <a:rPr lang="cs-CZ" sz="2000" dirty="0" smtClean="0">
                <a:solidFill>
                  <a:srgbClr val="FF9900"/>
                </a:solidFill>
                <a:latin typeface="Arial Black" pitchFamily="34" charset="0"/>
              </a:rPr>
              <a:t>     </a:t>
            </a:r>
            <a:r>
              <a:rPr lang="cs-CZ" sz="2000" u="sng" dirty="0" smtClean="0">
                <a:solidFill>
                  <a:srgbClr val="FF9900"/>
                </a:solidFill>
                <a:latin typeface="Arial Black" pitchFamily="34" charset="0"/>
              </a:rPr>
              <a:t>- 222 </a:t>
            </a:r>
            <a:r>
              <a:rPr lang="cs-CZ" sz="2000" dirty="0" smtClean="0">
                <a:solidFill>
                  <a:srgbClr val="FF9900"/>
                </a:solidFill>
                <a:latin typeface="Arial Black" pitchFamily="34" charset="0"/>
              </a:rPr>
              <a:t>    </a:t>
            </a:r>
            <a:r>
              <a:rPr lang="cs-CZ" sz="2000" u="sng" dirty="0" smtClean="0">
                <a:solidFill>
                  <a:srgbClr val="FF9900"/>
                </a:solidFill>
                <a:latin typeface="Arial Black" pitchFamily="34" charset="0"/>
              </a:rPr>
              <a:t>- 146</a:t>
            </a:r>
          </a:p>
          <a:p>
            <a:endParaRPr lang="cs-CZ" sz="2000" u="sng" dirty="0">
              <a:solidFill>
                <a:schemeClr val="accent2">
                  <a:lumMod val="50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8640"/>
            <a:ext cx="1944216" cy="17619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8438115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1026337">
            <a:off x="6525806" y="540178"/>
            <a:ext cx="2520280" cy="864096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Řešení</a:t>
            </a:r>
            <a:endParaRPr lang="cs-CZ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34379" y="1772815"/>
            <a:ext cx="867524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000" dirty="0">
                <a:solidFill>
                  <a:srgbClr val="FF9900"/>
                </a:solidFill>
                <a:latin typeface="Arial Black" pitchFamily="34" charset="0"/>
              </a:rPr>
              <a:t>5</a:t>
            </a:r>
            <a:r>
              <a:rPr lang="cs-CZ" sz="2000" dirty="0" smtClean="0">
                <a:solidFill>
                  <a:srgbClr val="FF9900"/>
                </a:solidFill>
                <a:latin typeface="Arial Black" pitchFamily="34" charset="0"/>
              </a:rPr>
              <a:t>31       384       647       386       340       600       431       743</a:t>
            </a:r>
            <a:r>
              <a:rPr lang="cs-CZ" sz="2000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        </a:t>
            </a:r>
          </a:p>
          <a:p>
            <a:r>
              <a:rPr lang="cs-CZ" sz="2000" u="sng" dirty="0" smtClean="0">
                <a:solidFill>
                  <a:srgbClr val="FF9900"/>
                </a:solidFill>
                <a:latin typeface="Arial Black" pitchFamily="34" charset="0"/>
              </a:rPr>
              <a:t>-   2</a:t>
            </a:r>
            <a:r>
              <a:rPr lang="cs-CZ" sz="2000" dirty="0" smtClean="0">
                <a:solidFill>
                  <a:srgbClr val="FF9900"/>
                </a:solidFill>
                <a:latin typeface="Arial Black" pitchFamily="34" charset="0"/>
              </a:rPr>
              <a:t>       </a:t>
            </a:r>
            <a:r>
              <a:rPr lang="cs-CZ" sz="2000" u="sng" dirty="0" smtClean="0">
                <a:solidFill>
                  <a:srgbClr val="FF9900"/>
                </a:solidFill>
                <a:latin typeface="Arial Black" pitchFamily="34" charset="0"/>
              </a:rPr>
              <a:t>-   7</a:t>
            </a:r>
            <a:r>
              <a:rPr lang="cs-CZ" sz="2000" dirty="0" smtClean="0">
                <a:solidFill>
                  <a:srgbClr val="FF9900"/>
                </a:solidFill>
                <a:latin typeface="Arial Black" pitchFamily="34" charset="0"/>
              </a:rPr>
              <a:t>       </a:t>
            </a:r>
            <a:r>
              <a:rPr lang="cs-CZ" sz="2000" u="sng" dirty="0" smtClean="0">
                <a:solidFill>
                  <a:srgbClr val="FF9900"/>
                </a:solidFill>
                <a:latin typeface="Arial Black" pitchFamily="34" charset="0"/>
              </a:rPr>
              <a:t>-   </a:t>
            </a:r>
            <a:r>
              <a:rPr lang="cs-CZ" sz="2000" u="sng" dirty="0">
                <a:solidFill>
                  <a:srgbClr val="FF9900"/>
                </a:solidFill>
                <a:latin typeface="Arial Black" pitchFamily="34" charset="0"/>
              </a:rPr>
              <a:t>4</a:t>
            </a:r>
            <a:r>
              <a:rPr lang="cs-CZ" sz="2000" dirty="0" smtClean="0">
                <a:solidFill>
                  <a:srgbClr val="FF9900"/>
                </a:solidFill>
                <a:latin typeface="Arial Black" pitchFamily="34" charset="0"/>
              </a:rPr>
              <a:t>       </a:t>
            </a:r>
            <a:r>
              <a:rPr lang="cs-CZ" sz="2000" u="sng" dirty="0" smtClean="0">
                <a:solidFill>
                  <a:srgbClr val="FF9900"/>
                </a:solidFill>
                <a:latin typeface="Arial Black" pitchFamily="34" charset="0"/>
              </a:rPr>
              <a:t>-   4 </a:t>
            </a:r>
            <a:r>
              <a:rPr lang="cs-CZ" sz="2000" dirty="0" smtClean="0">
                <a:solidFill>
                  <a:srgbClr val="FF9900"/>
                </a:solidFill>
                <a:latin typeface="Arial Black" pitchFamily="34" charset="0"/>
              </a:rPr>
              <a:t>      </a:t>
            </a:r>
            <a:r>
              <a:rPr lang="cs-CZ" sz="2000" u="sng" dirty="0" smtClean="0">
                <a:solidFill>
                  <a:srgbClr val="FF9900"/>
                </a:solidFill>
                <a:latin typeface="Arial Black" pitchFamily="34" charset="0"/>
              </a:rPr>
              <a:t>-   6 </a:t>
            </a:r>
            <a:r>
              <a:rPr lang="cs-CZ" sz="2000" dirty="0" smtClean="0">
                <a:solidFill>
                  <a:srgbClr val="FF9900"/>
                </a:solidFill>
                <a:latin typeface="Arial Black" pitchFamily="34" charset="0"/>
              </a:rPr>
              <a:t>      </a:t>
            </a:r>
            <a:r>
              <a:rPr lang="cs-CZ" sz="2000" u="sng" dirty="0" smtClean="0">
                <a:solidFill>
                  <a:srgbClr val="FF9900"/>
                </a:solidFill>
                <a:latin typeface="Arial Black" pitchFamily="34" charset="0"/>
              </a:rPr>
              <a:t>-   7 </a:t>
            </a:r>
            <a:r>
              <a:rPr lang="cs-CZ" sz="2000" dirty="0" smtClean="0">
                <a:solidFill>
                  <a:srgbClr val="FF9900"/>
                </a:solidFill>
                <a:latin typeface="Arial Black" pitchFamily="34" charset="0"/>
              </a:rPr>
              <a:t>      </a:t>
            </a:r>
            <a:r>
              <a:rPr lang="cs-CZ" sz="2000" u="sng" dirty="0" smtClean="0">
                <a:solidFill>
                  <a:srgbClr val="FF9900"/>
                </a:solidFill>
                <a:latin typeface="Arial Black" pitchFamily="34" charset="0"/>
              </a:rPr>
              <a:t>- 20 </a:t>
            </a:r>
            <a:r>
              <a:rPr lang="cs-CZ" sz="2000" dirty="0" smtClean="0">
                <a:solidFill>
                  <a:srgbClr val="FF9900"/>
                </a:solidFill>
                <a:latin typeface="Arial Black" pitchFamily="34" charset="0"/>
              </a:rPr>
              <a:t>      </a:t>
            </a:r>
            <a:r>
              <a:rPr lang="cs-CZ" sz="2000" u="sng" dirty="0" smtClean="0">
                <a:solidFill>
                  <a:srgbClr val="FF9900"/>
                </a:solidFill>
                <a:latin typeface="Arial Black" pitchFamily="34" charset="0"/>
              </a:rPr>
              <a:t>- 60</a:t>
            </a:r>
          </a:p>
          <a:p>
            <a:r>
              <a:rPr lang="cs-CZ" sz="2000" dirty="0" smtClean="0">
                <a:solidFill>
                  <a:srgbClr val="FF0000"/>
                </a:solidFill>
                <a:latin typeface="Arial Black" pitchFamily="34" charset="0"/>
              </a:rPr>
              <a:t>529       377       643        382      334       593       411       683</a:t>
            </a:r>
            <a:endParaRPr lang="cs-CZ" sz="20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5" name="TextovéPole 7"/>
          <p:cNvSpPr txBox="1"/>
          <p:nvPr/>
        </p:nvSpPr>
        <p:spPr>
          <a:xfrm>
            <a:off x="127282" y="3429000"/>
            <a:ext cx="888943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000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  </a:t>
            </a:r>
            <a:r>
              <a:rPr lang="cs-CZ" sz="2000" dirty="0" smtClean="0">
                <a:solidFill>
                  <a:srgbClr val="FF9900"/>
                </a:solidFill>
                <a:latin typeface="Arial Black" pitchFamily="34" charset="0"/>
              </a:rPr>
              <a:t>642       773        674      367       973       357        333       741 </a:t>
            </a:r>
            <a:r>
              <a:rPr lang="cs-CZ" sz="2000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      </a:t>
            </a:r>
          </a:p>
          <a:p>
            <a:r>
              <a:rPr lang="cs-CZ" sz="2000" u="sng" dirty="0" smtClean="0">
                <a:solidFill>
                  <a:srgbClr val="FF9900"/>
                </a:solidFill>
                <a:latin typeface="Arial Black" pitchFamily="34" charset="0"/>
              </a:rPr>
              <a:t> -  34 </a:t>
            </a:r>
            <a:r>
              <a:rPr lang="cs-CZ" sz="2000" dirty="0" smtClean="0">
                <a:solidFill>
                  <a:srgbClr val="FF9900"/>
                </a:solidFill>
                <a:latin typeface="Arial Black" pitchFamily="34" charset="0"/>
              </a:rPr>
              <a:t>     </a:t>
            </a:r>
            <a:r>
              <a:rPr lang="cs-CZ" sz="2000" u="sng" dirty="0" smtClean="0">
                <a:solidFill>
                  <a:srgbClr val="FF9900"/>
                </a:solidFill>
                <a:latin typeface="Arial Black" pitchFamily="34" charset="0"/>
              </a:rPr>
              <a:t>-  42 </a:t>
            </a:r>
            <a:r>
              <a:rPr lang="cs-CZ" sz="2000" dirty="0" smtClean="0">
                <a:solidFill>
                  <a:srgbClr val="FF9900"/>
                </a:solidFill>
                <a:latin typeface="Arial Black" pitchFamily="34" charset="0"/>
              </a:rPr>
              <a:t>      </a:t>
            </a:r>
            <a:r>
              <a:rPr lang="cs-CZ" sz="2000" u="sng" dirty="0" smtClean="0">
                <a:solidFill>
                  <a:srgbClr val="FF9900"/>
                </a:solidFill>
                <a:latin typeface="Arial Black" pitchFamily="34" charset="0"/>
              </a:rPr>
              <a:t>-  43 </a:t>
            </a:r>
            <a:r>
              <a:rPr lang="cs-CZ" sz="2000" dirty="0" smtClean="0">
                <a:solidFill>
                  <a:srgbClr val="FF9900"/>
                </a:solidFill>
                <a:latin typeface="Arial Black" pitchFamily="34" charset="0"/>
              </a:rPr>
              <a:t>    </a:t>
            </a:r>
            <a:r>
              <a:rPr lang="cs-CZ" sz="2000" u="sng" dirty="0" smtClean="0">
                <a:solidFill>
                  <a:srgbClr val="FF9900"/>
                </a:solidFill>
                <a:latin typeface="Arial Black" pitchFamily="34" charset="0"/>
              </a:rPr>
              <a:t>-  27 </a:t>
            </a:r>
            <a:r>
              <a:rPr lang="cs-CZ" sz="2000" dirty="0" smtClean="0">
                <a:solidFill>
                  <a:srgbClr val="FF9900"/>
                </a:solidFill>
                <a:latin typeface="Arial Black" pitchFamily="34" charset="0"/>
              </a:rPr>
              <a:t>    </a:t>
            </a:r>
            <a:r>
              <a:rPr lang="cs-CZ" sz="2000" u="sng" dirty="0" smtClean="0">
                <a:solidFill>
                  <a:srgbClr val="FF9900"/>
                </a:solidFill>
                <a:latin typeface="Arial Black" pitchFamily="34" charset="0"/>
              </a:rPr>
              <a:t>- 146 </a:t>
            </a:r>
            <a:r>
              <a:rPr lang="cs-CZ" sz="2000" dirty="0" smtClean="0">
                <a:solidFill>
                  <a:srgbClr val="FF9900"/>
                </a:solidFill>
                <a:latin typeface="Arial Black" pitchFamily="34" charset="0"/>
              </a:rPr>
              <a:t>    </a:t>
            </a:r>
            <a:r>
              <a:rPr lang="cs-CZ" sz="2000" u="sng" dirty="0" smtClean="0">
                <a:solidFill>
                  <a:srgbClr val="FF9900"/>
                </a:solidFill>
                <a:latin typeface="Arial Black" pitchFamily="34" charset="0"/>
              </a:rPr>
              <a:t>- 337 </a:t>
            </a:r>
            <a:r>
              <a:rPr lang="cs-CZ" sz="2000" dirty="0" smtClean="0">
                <a:solidFill>
                  <a:srgbClr val="FF9900"/>
                </a:solidFill>
                <a:latin typeface="Arial Black" pitchFamily="34" charset="0"/>
              </a:rPr>
              <a:t>     </a:t>
            </a:r>
            <a:r>
              <a:rPr lang="cs-CZ" sz="2000" u="sng" dirty="0" smtClean="0">
                <a:solidFill>
                  <a:srgbClr val="FF9900"/>
                </a:solidFill>
                <a:latin typeface="Arial Black" pitchFamily="34" charset="0"/>
              </a:rPr>
              <a:t>- 222 </a:t>
            </a:r>
            <a:r>
              <a:rPr lang="cs-CZ" sz="2000" dirty="0" smtClean="0">
                <a:solidFill>
                  <a:srgbClr val="FF9900"/>
                </a:solidFill>
                <a:latin typeface="Arial Black" pitchFamily="34" charset="0"/>
              </a:rPr>
              <a:t>    </a:t>
            </a:r>
            <a:r>
              <a:rPr lang="cs-CZ" sz="2000" u="sng" dirty="0" smtClean="0">
                <a:solidFill>
                  <a:srgbClr val="FF9900"/>
                </a:solidFill>
                <a:latin typeface="Arial Black" pitchFamily="34" charset="0"/>
              </a:rPr>
              <a:t>- 146</a:t>
            </a:r>
          </a:p>
          <a:p>
            <a:r>
              <a:rPr lang="cs-CZ" sz="2000" dirty="0" smtClean="0">
                <a:solidFill>
                  <a:srgbClr val="FF0000"/>
                </a:solidFill>
                <a:latin typeface="Arial Black" pitchFamily="34" charset="0"/>
              </a:rPr>
              <a:t>  608       731        631      340       827         20        111       595</a:t>
            </a:r>
            <a:endParaRPr lang="cs-CZ" sz="2000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5474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0864" y="332656"/>
            <a:ext cx="7982272" cy="1143000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Zdroje textů a obrázků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67544" y="1412776"/>
            <a:ext cx="64807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http://druhacizlutice.websnadno.cz/matematika.jpg</a:t>
            </a:r>
          </a:p>
          <a:p>
            <a:r>
              <a:rPr lang="cs-CZ" dirty="0" smtClean="0"/>
              <a:t>1obrázek z </a:t>
            </a:r>
            <a:r>
              <a:rPr lang="cs-CZ" dirty="0"/>
              <a:t>galerie www.office.microsoft.com</a:t>
            </a:r>
            <a:endParaRPr lang="cs-CZ" dirty="0" smtClean="0"/>
          </a:p>
          <a:p>
            <a:r>
              <a:rPr lang="cs-CZ" dirty="0" smtClean="0"/>
              <a:t>Text vlastní.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20460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115616" y="404664"/>
            <a:ext cx="7056784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2800" dirty="0"/>
              <a:t>Vytvořeno jako DUM do předmětu </a:t>
            </a:r>
            <a:r>
              <a:rPr lang="cs-CZ" sz="2800" dirty="0" smtClean="0"/>
              <a:t>matematika </a:t>
            </a:r>
            <a:r>
              <a:rPr lang="cs-CZ" sz="2800" dirty="0"/>
              <a:t>na Základní škole a Mateřské škole Mladá Boleslav,17.listopadu 1325, příspěvková organizace </a:t>
            </a:r>
            <a:r>
              <a:rPr lang="cs-CZ" sz="2800"/>
              <a:t>pro </a:t>
            </a:r>
            <a:r>
              <a:rPr lang="cs-CZ" sz="2800" smtClean="0"/>
              <a:t>čtvrtý </a:t>
            </a:r>
            <a:r>
              <a:rPr lang="cs-CZ" sz="2800" dirty="0"/>
              <a:t>ročník základní školy.</a:t>
            </a:r>
          </a:p>
          <a:p>
            <a:pPr marL="457200" indent="-457200">
              <a:buFont typeface="Arial" pitchFamily="34" charset="0"/>
              <a:buChar char="•"/>
            </a:pPr>
            <a:endParaRPr lang="cs-CZ" sz="28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Materiál </a:t>
            </a:r>
            <a:r>
              <a:rPr lang="cs-CZ" sz="2800" dirty="0"/>
              <a:t>slouží k doplnění </a:t>
            </a:r>
            <a:r>
              <a:rPr lang="cs-CZ" sz="2800" dirty="0" smtClean="0"/>
              <a:t>učiva o počítání do 1000.</a:t>
            </a:r>
          </a:p>
          <a:p>
            <a:pPr marL="457200" indent="-457200">
              <a:buFont typeface="Arial" pitchFamily="34" charset="0"/>
              <a:buChar char="•"/>
            </a:pPr>
            <a:endParaRPr lang="cs-CZ" sz="2800" dirty="0"/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Materiál </a:t>
            </a:r>
            <a:r>
              <a:rPr lang="cs-CZ" sz="2800" dirty="0"/>
              <a:t>doporučuji prezentovat </a:t>
            </a:r>
            <a:r>
              <a:rPr lang="cs-CZ" sz="2800" dirty="0" smtClean="0"/>
              <a:t>pomocí interaktivní tabule</a:t>
            </a:r>
            <a:endParaRPr lang="cs-CZ" sz="2800" dirty="0"/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/>
              <a:t>Materiál byl vytvořen a pilotován ve I. pololetí školního roku </a:t>
            </a:r>
            <a:r>
              <a:rPr lang="cs-CZ" sz="2800" dirty="0" smtClean="0"/>
              <a:t>2012/2013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917675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Vlastní 2">
      <a:dk1>
        <a:sysClr val="windowText" lastClr="000000"/>
      </a:dk1>
      <a:lt1>
        <a:srgbClr val="727CA3"/>
      </a:lt1>
      <a:dk2>
        <a:srgbClr val="34343E"/>
      </a:dk2>
      <a:lt2>
        <a:srgbClr val="3F3F3F"/>
      </a:lt2>
      <a:accent1>
        <a:srgbClr val="C6CADA"/>
      </a:accent1>
      <a:accent2>
        <a:srgbClr val="525A7D"/>
      </a:accent2>
      <a:accent3>
        <a:srgbClr val="363C53"/>
      </a:accent3>
      <a:accent4>
        <a:srgbClr val="FADA7A"/>
      </a:accent4>
      <a:accent5>
        <a:srgbClr val="B88472"/>
      </a:accent5>
      <a:accent6>
        <a:srgbClr val="945D4A"/>
      </a:accent6>
      <a:hlink>
        <a:srgbClr val="B292CA"/>
      </a:hlink>
      <a:folHlink>
        <a:srgbClr val="7030A0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64</TotalTime>
  <Words>311</Words>
  <Application>Microsoft Office PowerPoint</Application>
  <PresentationFormat>Předvádění na obrazovce (4:3)</PresentationFormat>
  <Paragraphs>41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Aerodynamika</vt:lpstr>
      <vt:lpstr>Prezentace aplikace PowerPoint</vt:lpstr>
      <vt:lpstr>Prezentace aplikace PowerPoint</vt:lpstr>
      <vt:lpstr>Prezentace aplikace PowerPoint</vt:lpstr>
      <vt:lpstr>Počítej!</vt:lpstr>
      <vt:lpstr>Řešení</vt:lpstr>
      <vt:lpstr>Zdroje textů a obrázků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Asus</dc:creator>
  <cp:lastModifiedBy>Učitel</cp:lastModifiedBy>
  <cp:revision>8</cp:revision>
  <dcterms:created xsi:type="dcterms:W3CDTF">2012-07-14T11:55:00Z</dcterms:created>
  <dcterms:modified xsi:type="dcterms:W3CDTF">2012-12-12T09:16:58Z</dcterms:modified>
</cp:coreProperties>
</file>