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6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0B45653-3776-4F8E-ABEE-E78B8425105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74D3F6F-919E-428C-8BB1-32320E9A1A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sz="4700" dirty="0" smtClean="0"/>
              <a:t>Člověk-kostra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sz="3000" dirty="0" smtClean="0"/>
          </a:p>
          <a:p>
            <a:pPr algn="ctr"/>
            <a:r>
              <a:rPr lang="cs-CZ" sz="3000" dirty="0" smtClean="0"/>
              <a:t>Autor:  </a:t>
            </a:r>
            <a:r>
              <a:rPr lang="cs-CZ" sz="30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sz="3000" dirty="0" smtClean="0"/>
          </a:p>
          <a:p>
            <a:pPr algn="ctr"/>
            <a:r>
              <a:rPr lang="cs-CZ" sz="3000" dirty="0" smtClean="0"/>
              <a:t>VY_32_INOVACE_12_</a:t>
            </a:r>
            <a:r>
              <a:rPr lang="cs-CZ" sz="3000" dirty="0" smtClean="0">
                <a:solidFill>
                  <a:srgbClr val="FF0000"/>
                </a:solidFill>
              </a:rPr>
              <a:t>Člověk-kostra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algn="ctr"/>
            <a:r>
              <a:rPr lang="cs-CZ" dirty="0" smtClean="0"/>
              <a:t>Vytvořeno v rámci projektu „EU peníze školám“.</a:t>
            </a:r>
          </a:p>
          <a:p>
            <a:pPr algn="ctr"/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7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253227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Kostra člověka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4056" y="10527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Kostra dospělého člověka se skládá přibližně z 206 kost.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59632" y="2276872"/>
            <a:ext cx="6858000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lidská osová kostra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lebka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 action="ppaction://hlinksldjump"/>
              </a:rPr>
              <a:t>páteř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 action="ppaction://hlinksldjump"/>
              </a:rPr>
              <a:t>žebra s kostí hrudní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lidská kostra končetin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 action="ppaction://hlinksldjump"/>
              </a:rPr>
              <a:t>kostra horní končetiny člověka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 action="ppaction://hlinksldjump"/>
              </a:rPr>
              <a:t>kostra dolní končetiny člověka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00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684" y="24728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Lidská kostra má celou řadu funkcí: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Opora 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kosti tělo podpírají, udržují také orgány na správných místech.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Ochrana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kosti tvořící lebku chrání mozek a žebra chrání srdce, plíce a žaludek.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Pohyb - </a:t>
            </a: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osti spolu se svaly umožňují pohyb.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Tvorba krve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kostní dřeni některých kostí se tvoří - červené a bílé krvinky a krevní destičky. 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Ukládání minerálních látek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kostech je skladován fosfor a vápník, které mohou být v případě potřeby uvolněny.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03703"/>
            <a:ext cx="3718173" cy="431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254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188640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tx2"/>
                </a:solidFill>
              </a:rPr>
              <a:t>l</a:t>
            </a:r>
            <a:r>
              <a:rPr lang="cs-CZ" sz="4000" dirty="0" smtClean="0">
                <a:solidFill>
                  <a:schemeClr val="tx2"/>
                </a:solidFill>
              </a:rPr>
              <a:t>ebka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0040" y="8990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nejsložitější součást kostry obratlovců, která především chrání mozek a smyslové orgány . Je vytvořena z řady lebečních kostí a je navázána pohyblivě na páteř.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5589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Dělení lebky-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Obličejová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část obsahuje vyústění smyslových orgánů a ústní otvor. Dutá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mozková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část chrání mozek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590" y="626157"/>
            <a:ext cx="3605386" cy="333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475"/>
          <a:stretch/>
        </p:blipFill>
        <p:spPr bwMode="auto">
          <a:xfrm>
            <a:off x="294454" y="2294171"/>
            <a:ext cx="2864382" cy="418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239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620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páteř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843677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Páteří probíhá mícha. Je složena z řady obratlů. Na páteř je navázána lebka, pánev, hrudní koš nebo končetiny - toto se může u jednotlivých druhů lišit. Páteř je složena také z meziobratlových plotének. Páteř umožňuje člověku vzpřímenou chůzi a chrání míchu. Je dvojnásobně esovitě prohnutá, což zajišťuje její pružnost.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95749"/>
            <a:ext cx="3585964" cy="4539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94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Tedy žebra a hrudní kost chrání měkké orgány dutiny hrudní, jako jsou plíce a srdce. U člověka je tvořen 25 kostmi.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32655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Hrudní koš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25042"/>
            <a:ext cx="41529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92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10087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Kostra horní končetiny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301" y="1988840"/>
            <a:ext cx="46085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Pletenec - kost klíční a lopatka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předloktí - loketní, vřetení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Loketní ulna - vždy na malíkové straně, výběžek kosti loketní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ruky - 8 kostí zápěstních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záprstní - 5,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články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prstů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každý prst má 3 , palec má 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268" y="0"/>
            <a:ext cx="357473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7301" y="4020118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Horní končetiny nenesou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váhu těla.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61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39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Kostra dolní končetiny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052736"/>
            <a:ext cx="48245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Pletenec - tvořen kostí pánevní (kyčelní, sedací, stydká)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volné končetiny - připojena k pletenci kyčelním kloubem - ten je tvořen kostí stehenní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pánevní.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stehenní - největší, prohnutá dopředu Kosti bérce - kost holení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Kostra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nohy - zánártní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kosti + nártní kosti + články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prstů </a:t>
            </a:r>
            <a:r>
              <a:rPr lang="cs-CZ" dirty="0">
                <a:latin typeface="Arial" pitchFamily="34" charset="0"/>
                <a:cs typeface="Arial" pitchFamily="34" charset="0"/>
              </a:rPr>
              <a:t>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14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kostí (jako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 ruky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Kosti dolních končetin nesou spolu s páteří kostru těla.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348" y="1"/>
            <a:ext cx="2654653" cy="6850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46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3672408" cy="1224136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1616"/>
            <a:ext cx="1944216" cy="39703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Opora</a:t>
            </a:r>
          </a:p>
          <a:p>
            <a:endParaRPr lang="cs-CZ" b="1" dirty="0" smtClean="0"/>
          </a:p>
          <a:p>
            <a:r>
              <a:rPr lang="cs-CZ" b="1" dirty="0" smtClean="0"/>
              <a:t>Ochrana</a:t>
            </a:r>
          </a:p>
          <a:p>
            <a:endParaRPr lang="cs-CZ" b="1" dirty="0" smtClean="0"/>
          </a:p>
          <a:p>
            <a:r>
              <a:rPr lang="cs-CZ" b="1" dirty="0" smtClean="0"/>
              <a:t>Lebka </a:t>
            </a:r>
          </a:p>
          <a:p>
            <a:endParaRPr lang="cs-CZ" b="1" dirty="0" smtClean="0"/>
          </a:p>
          <a:p>
            <a:r>
              <a:rPr lang="cs-CZ" b="1" dirty="0" smtClean="0"/>
              <a:t>Páteř</a:t>
            </a:r>
          </a:p>
          <a:p>
            <a:endParaRPr lang="cs-CZ" b="1" dirty="0" smtClean="0"/>
          </a:p>
          <a:p>
            <a:r>
              <a:rPr lang="cs-CZ" b="1" dirty="0" smtClean="0"/>
              <a:t>Hrudní koš</a:t>
            </a:r>
          </a:p>
          <a:p>
            <a:endParaRPr lang="cs-CZ" b="1" dirty="0" smtClean="0"/>
          </a:p>
          <a:p>
            <a:r>
              <a:rPr lang="cs-CZ" b="1" dirty="0" smtClean="0"/>
              <a:t>Horní končetiny</a:t>
            </a:r>
          </a:p>
          <a:p>
            <a:endParaRPr lang="cs-CZ" b="1" dirty="0" smtClean="0"/>
          </a:p>
          <a:p>
            <a:r>
              <a:rPr lang="cs-CZ" b="1" dirty="0" smtClean="0"/>
              <a:t>Dolní končetiny </a:t>
            </a:r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514841"/>
            <a:ext cx="3960440" cy="39703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umožňuje člověku vzpřímenou chůzi 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cs typeface="Arial" pitchFamily="34" charset="0"/>
              </a:rPr>
              <a:t>chrání měkké orgány dutiny hrudní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Nese váhu těla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Nenese váhu těla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Kosti tělo podpírají</a:t>
            </a:r>
          </a:p>
          <a:p>
            <a:endParaRPr lang="cs-CZ" dirty="0"/>
          </a:p>
          <a:p>
            <a:r>
              <a:rPr lang="cs-CZ" dirty="0">
                <a:cs typeface="Arial" pitchFamily="34" charset="0"/>
              </a:rPr>
              <a:t>chrání mozek a smyslové orgány</a:t>
            </a:r>
            <a:endParaRPr lang="cs-CZ" dirty="0" smtClean="0"/>
          </a:p>
          <a:p>
            <a:endParaRPr lang="cs-CZ" dirty="0" smtClean="0">
              <a:cs typeface="Arial" pitchFamily="34" charset="0"/>
            </a:endParaRPr>
          </a:p>
          <a:p>
            <a:r>
              <a:rPr lang="cs-CZ" dirty="0" smtClean="0">
                <a:cs typeface="Arial" pitchFamily="34" charset="0"/>
              </a:rPr>
              <a:t>kosti </a:t>
            </a:r>
            <a:r>
              <a:rPr lang="cs-CZ" dirty="0">
                <a:cs typeface="Arial" pitchFamily="34" charset="0"/>
              </a:rPr>
              <a:t>tvořící lebku chrání mozek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83768" y="1700808"/>
            <a:ext cx="2448272" cy="2232248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2204864"/>
            <a:ext cx="2448272" cy="2736304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83768" y="3356992"/>
            <a:ext cx="2448272" cy="1152128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483768" y="2816932"/>
            <a:ext cx="2448272" cy="2268252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483768" y="1700808"/>
            <a:ext cx="2448272" cy="1584176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483768" y="2744924"/>
            <a:ext cx="2448272" cy="1620180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83768" y="2204864"/>
            <a:ext cx="2448272" cy="1728192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23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766248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121799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http://cs.wikipedia.org/wiki/Soubor:Gray188.png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551015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http://cs.wikipedia.org/wiki/Soubor:Gray190.png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9568" y="1920347"/>
            <a:ext cx="68987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http://cs.wikipedia.org/wiki/Soubor:Gray112.png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9568" y="2292096"/>
            <a:ext cx="873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http://snehovaprincezna.blog.cz/0803/prirodopis-kostra-cloveka (4 obrázky)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568" y="2661428"/>
            <a:ext cx="6394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z wikipedie.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166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člověk-kostra.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9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</TotalTime>
  <Words>523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8</cp:revision>
  <dcterms:created xsi:type="dcterms:W3CDTF">2012-06-02T07:51:46Z</dcterms:created>
  <dcterms:modified xsi:type="dcterms:W3CDTF">2012-06-03T14:48:37Z</dcterms:modified>
</cp:coreProperties>
</file>