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9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6E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FEAA5-7E71-42AF-8937-B5183EF1BA31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8A0AB-5C08-40EB-AFFD-C942FB759A9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i="1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algn="ctr"/>
            <a:r>
              <a:rPr lang="cs-CZ" sz="4700" dirty="0" smtClean="0"/>
              <a:t>Člověk-opakování těla</a:t>
            </a:r>
            <a:endParaRPr lang="cs-CZ" sz="4700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algn="ctr"/>
            <a:r>
              <a:rPr lang="cs-CZ" sz="3900" dirty="0" smtClean="0"/>
              <a:t>Autor:  </a:t>
            </a:r>
            <a:r>
              <a:rPr lang="cs-CZ" sz="3900" dirty="0" smtClean="0">
                <a:solidFill>
                  <a:srgbClr val="FF0000"/>
                </a:solidFill>
              </a:rPr>
              <a:t>Mgr. Iveta Váňová</a:t>
            </a:r>
          </a:p>
          <a:p>
            <a:endParaRPr lang="cs-CZ" dirty="0" smtClean="0"/>
          </a:p>
          <a:p>
            <a:pPr algn="ctr"/>
            <a:r>
              <a:rPr lang="cs-CZ" sz="3500" dirty="0" smtClean="0"/>
              <a:t>VY_32_INOVACE_16_</a:t>
            </a:r>
            <a:r>
              <a:rPr lang="cs-CZ" sz="3500" dirty="0">
                <a:solidFill>
                  <a:srgbClr val="FF0000"/>
                </a:solidFill>
              </a:rPr>
              <a:t>Č</a:t>
            </a:r>
            <a:r>
              <a:rPr lang="cs-CZ" sz="3500" dirty="0" smtClean="0">
                <a:solidFill>
                  <a:srgbClr val="FF0000"/>
                </a:solidFill>
              </a:rPr>
              <a:t>lověk-opakování </a:t>
            </a:r>
            <a:r>
              <a:rPr lang="cs-CZ" sz="3500" dirty="0" smtClean="0">
                <a:solidFill>
                  <a:srgbClr val="FF0000"/>
                </a:solidFill>
              </a:rPr>
              <a:t>těla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3000" dirty="0" smtClean="0"/>
              <a:t>Vytvořeno v rámci projektu „EU peníze školám“.</a:t>
            </a:r>
          </a:p>
          <a:p>
            <a:pPr algn="ctr"/>
            <a:r>
              <a:rPr lang="cs-CZ" sz="3000" dirty="0" smtClean="0"/>
              <a:t>OP VK oblast podpory 1.4 s názvem Zlepšení podmínek pro vzdělávání na základních školách.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254129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59832" y="116632"/>
            <a:ext cx="2376264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Přiřazuj!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8"/>
            <a:ext cx="3960440" cy="5600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52120" y="1132529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400" dirty="0"/>
              <a:t>č</a:t>
            </a:r>
            <a:r>
              <a:rPr lang="cs-CZ" sz="2400" dirty="0" smtClean="0"/>
              <a:t>elo</a:t>
            </a:r>
          </a:p>
          <a:p>
            <a:pPr marL="342900" indent="-342900">
              <a:buAutoNum type="arabicParenR"/>
            </a:pPr>
            <a:r>
              <a:rPr lang="cs-CZ" sz="2400" dirty="0"/>
              <a:t>k</a:t>
            </a:r>
            <a:r>
              <a:rPr lang="cs-CZ" sz="2400" dirty="0" smtClean="0"/>
              <a:t>rk</a:t>
            </a:r>
          </a:p>
          <a:p>
            <a:pPr marL="342900" indent="-342900">
              <a:buAutoNum type="arabicParenR"/>
            </a:pPr>
            <a:r>
              <a:rPr lang="cs-CZ" sz="2400" dirty="0"/>
              <a:t>r</a:t>
            </a:r>
            <a:r>
              <a:rPr lang="cs-CZ" sz="2400" dirty="0" smtClean="0"/>
              <a:t>uka</a:t>
            </a:r>
          </a:p>
          <a:p>
            <a:pPr marL="342900" indent="-342900">
              <a:buAutoNum type="arabicParenR"/>
            </a:pPr>
            <a:r>
              <a:rPr lang="cs-CZ" sz="2400" dirty="0"/>
              <a:t>b</a:t>
            </a:r>
            <a:r>
              <a:rPr lang="cs-CZ" sz="2400" dirty="0" smtClean="0"/>
              <a:t>řicho</a:t>
            </a:r>
          </a:p>
          <a:p>
            <a:pPr marL="342900" indent="-342900">
              <a:buAutoNum type="arabicParenR"/>
            </a:pPr>
            <a:r>
              <a:rPr lang="cs-CZ" sz="2400" dirty="0" smtClean="0"/>
              <a:t>noha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1967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r>
              <a:rPr lang="cs-CZ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015293" y="168652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494" y="241249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23047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39330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3324" y="5661247"/>
            <a:ext cx="30603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tělo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507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347864" y="116632"/>
            <a:ext cx="2016224" cy="74576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Popiš!</a:t>
            </a:r>
            <a:endParaRPr lang="cs-CZ" sz="3200" b="1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7272808" cy="5144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11327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vlasy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74912" y="181181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čelo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74912" y="253153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ucho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74912" y="335699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tvář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74912" y="41490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pusa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2582" y="113274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obočí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22582" y="1827094"/>
            <a:ext cx="12417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řasy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9400" y="254610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9400" y="3356992"/>
            <a:ext cx="1214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nos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49400" y="4149080"/>
            <a:ext cx="1214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brada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23828" y="5157192"/>
            <a:ext cx="42937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obličej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7402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666955" y="195313"/>
            <a:ext cx="1535620" cy="6413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b="1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Přiřazuj!</a:t>
            </a:r>
            <a:endParaRPr lang="cs-CZ" sz="2800" b="1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2" y="189454"/>
            <a:ext cx="1620180" cy="1327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68044" y="1645976"/>
            <a:ext cx="26642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/>
              <a:t>ř</a:t>
            </a:r>
            <a:r>
              <a:rPr lang="cs-CZ" sz="1500" dirty="0" smtClean="0"/>
              <a:t>ídí činnost celého těla i vnitřních orgánů</a:t>
            </a:r>
            <a:endParaRPr lang="cs-CZ" sz="15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45" y="2500076"/>
            <a:ext cx="1808331" cy="1808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30336" y="3618940"/>
            <a:ext cx="21602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00929" y="2475213"/>
            <a:ext cx="396044" cy="1754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96627" y="2626600"/>
            <a:ext cx="288032" cy="4671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812651" y="3044201"/>
            <a:ext cx="14401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7573" y="4178226"/>
            <a:ext cx="198022" cy="8600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43608" y="3776924"/>
            <a:ext cx="164057" cy="144016"/>
          </a:xfrm>
          <a:prstGeom prst="rect">
            <a:avLst/>
          </a:prstGeom>
          <a:solidFill>
            <a:srgbClr val="6B6EA1"/>
          </a:solidFill>
          <a:ln>
            <a:solidFill>
              <a:srgbClr val="6B6E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flipH="1" flipV="1">
            <a:off x="1342051" y="3645573"/>
            <a:ext cx="198187" cy="108012"/>
          </a:xfrm>
          <a:prstGeom prst="rect">
            <a:avLst/>
          </a:prstGeom>
          <a:solidFill>
            <a:srgbClr val="6B6EA1"/>
          </a:solidFill>
          <a:ln>
            <a:solidFill>
              <a:srgbClr val="6B6EA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95313"/>
            <a:ext cx="1773828" cy="1773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03" t="14912" r="45781" b="6732"/>
          <a:stretch/>
        </p:blipFill>
        <p:spPr bwMode="auto">
          <a:xfrm>
            <a:off x="168319" y="4925833"/>
            <a:ext cx="1534553" cy="1768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68319" y="5008305"/>
            <a:ext cx="324035" cy="115212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8319" y="4941168"/>
            <a:ext cx="1410607" cy="1440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370997" y="5114649"/>
            <a:ext cx="137310" cy="2160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619671" y="4925832"/>
            <a:ext cx="72008" cy="176883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59" y="262281"/>
            <a:ext cx="1544717" cy="1517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46" t="28145" r="21109" b="20856"/>
          <a:stretch/>
        </p:blipFill>
        <p:spPr bwMode="auto">
          <a:xfrm>
            <a:off x="3455766" y="4677360"/>
            <a:ext cx="2335434" cy="1978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Ovál 18"/>
          <p:cNvSpPr/>
          <p:nvPr/>
        </p:nvSpPr>
        <p:spPr>
          <a:xfrm>
            <a:off x="3751702" y="4941168"/>
            <a:ext cx="1640595" cy="13416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2" t="47348" r="17364" b="7656"/>
          <a:stretch/>
        </p:blipFill>
        <p:spPr bwMode="auto">
          <a:xfrm>
            <a:off x="7046644" y="4512915"/>
            <a:ext cx="1731819" cy="2142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087724" y="2107661"/>
            <a:ext cx="288032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/>
              <a:t>p</a:t>
            </a:r>
            <a:r>
              <a:rPr lang="cs-CZ" sz="1500" dirty="0" smtClean="0"/>
              <a:t>racuje jako pumpa a zajišťuje nepřetržitý průtok krve celým tělem</a:t>
            </a:r>
            <a:endParaRPr lang="cs-CZ" sz="15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37111" y="1618155"/>
            <a:ext cx="287538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/>
              <a:t>z</a:t>
            </a:r>
            <a:r>
              <a:rPr lang="cs-CZ" sz="1500" dirty="0" smtClean="0"/>
              <a:t>ahušťují se v něm zbytky</a:t>
            </a:r>
            <a:endParaRPr lang="cs-CZ" sz="15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60277" y="2285781"/>
            <a:ext cx="440802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/>
              <a:t>z</a:t>
            </a:r>
            <a:r>
              <a:rPr lang="cs-CZ" sz="1500" dirty="0" smtClean="0"/>
              <a:t>abezpečují dýchání</a:t>
            </a:r>
            <a:endParaRPr lang="cs-CZ" sz="15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00155" y="2634943"/>
            <a:ext cx="27854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/>
              <a:t>o</a:t>
            </a:r>
            <a:r>
              <a:rPr lang="cs-CZ" sz="1500" dirty="0" smtClean="0"/>
              <a:t>debírají z krve tekutiny a moč. trubicí je odvádí z těla</a:t>
            </a:r>
            <a:endParaRPr lang="cs-CZ" sz="15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12495" y="3208534"/>
            <a:ext cx="32405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/>
              <a:t>p</a:t>
            </a:r>
            <a:r>
              <a:rPr lang="cs-CZ" sz="1500" dirty="0" smtClean="0"/>
              <a:t>robíhá v něm štěpení látek a jeho stěnami se živiny vstřebají do krve</a:t>
            </a:r>
            <a:endParaRPr lang="cs-CZ" sz="15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35088" y="2868324"/>
            <a:ext cx="20882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/>
              <a:t>p</a:t>
            </a:r>
            <a:r>
              <a:rPr lang="cs-CZ" sz="1500" dirty="0" smtClean="0"/>
              <a:t>otrava se v něm štěpí na jednodušší složky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68749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C -0.00955 0.00324 -0.00729 0.00648 -0.01354 0.0162 C -0.01858 0.02407 -0.02448 0.02893 -0.03177 0.03217 C -0.04913 0.03981 -0.03229 0.03333 -0.05747 0.04236 C -0.06059 0.04352 -0.06667 0.04653 -0.06667 0.04653 C -0.09045 0.04491 -0.09254 0.04722 -0.10903 0.03842 C -0.11858 0.03333 -0.1165 0.03611 -0.12413 0.03032 C -0.1257 0.02916 -0.12882 0.02616 -0.12882 0.02616 " pathEditMode="relative" ptsTypes="fffffff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C 0.00417 0.02199 -0.00052 0.04514 0.00451 0.06667 C 0.00382 0.08843 0.00504 0.15 -0.01059 0.16968 C -0.01233 0.17847 -0.01337 0.18727 -0.01805 0.19398 C -0.0342 0.25648 -0.11042 0.23426 -0.1408 0.23426 " pathEditMode="relative" ptsTypes="ffffA">
                                      <p:cBhvr>
                                        <p:cTn id="1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59259E-6 C -0.00261 0.01111 -0.00209 0.02176 -0.00608 0.03218 C -0.01025 0.06042 -0.01233 0.08912 -0.01667 0.11713 C -0.01771 0.17778 -0.01788 0.21297 -0.03177 0.26667 C -0.03281 0.27732 -0.03299 0.2882 -0.03472 0.29884 C -0.03542 0.30301 -0.03733 0.30695 -0.03785 0.31111 C -0.03993 0.32732 -0.04184 0.34398 -0.05452 0.35139 " pathEditMode="relative" ptsTypes="ffffffA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78 -0.01227 -0.0033 -0.03102 -0.01059 -0.04028 C -0.01111 -0.04236 -0.01198 -0.04629 -0.01198 -0.04629 " pathEditMode="relative" ptsTypes="ff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0.00277 C 0.0184 0.00533 0.03732 -0.00347 0.05555 -0.00879 C 0.08524 -0.01736 0.11389 -0.02847 0.14357 -0.03657 C 0.146 -0.03865 0.14809 -0.04074 0.15052 -0.04259 C 0.1526 -0.04398 0.15746 -0.0456 0.15746 -0.04537 " pathEditMode="relative" rAng="0" ptsTypes="ffffA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-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597 -0.00023 C 0.17049 0.0037 0.17292 0.00764 0.17813 0.00972 C 0.18073 0.02037 0.18594 0.02662 0.19184 0.03402 C 0.19549 0.04953 0.19045 0.03148 0.19636 0.04421 C 0.19722 0.04606 0.19722 0.04838 0.19792 0.05023 C 0.19879 0.05231 0.19983 0.05416 0.20087 0.05625 C 0.20243 0.06412 0.20243 0.0706 0.20695 0.07639 C 0.2092 0.08518 0.21077 0.09398 0.21302 0.10277 C 0.21354 0.10486 0.21459 0.10879 0.21459 0.10879 C 0.21406 0.13449 0.21406 0.15995 0.21302 0.18565 C 0.21302 0.18773 0.21146 0.19166 0.21146 0.19166 " pathEditMode="relative" ptsTypes="ffffffffff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1.85185E-6 C -0.00209 0.0007 -0.00435 0.00047 -0.00608 0.00209 C -0.00904 0.0051 -0.01685 0.0257 -0.0198 0.03033 C -0.02848 0.04445 -0.03681 0.05093 -0.04862 0.05857 C -0.0514 0.0625 -0.05452 0.0676 -0.05765 0.07084 C -0.0606 0.07361 -0.06407 0.07524 -0.06667 0.07871 C -0.07518 0.09005 -0.06355 0.07524 -0.07431 0.08681 C -0.07535 0.08797 -0.07726 0.09098 -0.07726 0.09098 " pathEditMode="relative" ptsTypes="fffffffA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04700" y="188640"/>
            <a:ext cx="7534600" cy="197946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Zdroje textů a obrázků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395536" y="854655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http://ojarovi.blogspot.cz/2010/09/clovek-lidske-telo-piktogramy-ukoly.html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6248" y="1223987"/>
            <a:ext cx="81361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http://ojarovi.blogspot.cz/2010/09/clovek-lidske-telo-piktogramy-ukoly.html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96248" y="1609590"/>
            <a:ext cx="74881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http://cs.wikipedia.org/wiki/Soubor:Brain_090407.jpg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67544" y="1995193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http://cs.wikipedia.org/wiki/Soubor:Diagram_of_the_human_heart_(multilingual).svg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67544" y="2364525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http://cs.wikipedia.org/wiki/Soubor:Thorax_Lung_3d_from_ct_scans.jpg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92873" y="2733857"/>
            <a:ext cx="80395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http://cs.wikipedia.org/wiki/Soubor:Illu_stomach2.jpg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95966" y="3103189"/>
            <a:ext cx="82524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http://www.krebshilfe.net/images/kampagnen/dickdarm.gif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95966" y="3412730"/>
            <a:ext cx="8036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http://cs.wikipedia.org/wiki/Soubor:Magendarmkanal.JPG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67544" y="3740177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http://cs.wikipedia.org/wiki/Soubor:Urinary_tract_en.png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95966" y="4109509"/>
            <a:ext cx="73884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http://cs.wikipedia.org/wiki/Soubor:Urinary_tract_en.png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541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27584" y="477092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člověk-opakování těla.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886075"/>
      </p:ext>
    </p:extLst>
  </p:cSld>
  <p:clrMapOvr>
    <a:masterClrMapping/>
  </p:clrMapOvr>
</p:sld>
</file>

<file path=ppt/theme/theme1.xml><?xml version="1.0" encoding="utf-8"?>
<a:theme xmlns:a="http://schemas.openxmlformats.org/drawingml/2006/main" name="Tradeshow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79</TotalTime>
  <Words>214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Tradeshow</vt:lpstr>
      <vt:lpstr>Prezentace aplikace PowerPoint</vt:lpstr>
      <vt:lpstr>Prezentace aplikace PowerPoint</vt:lpstr>
      <vt:lpstr>    Popiš!</vt:lpstr>
      <vt:lpstr>Přiřazuj!</vt:lpstr>
      <vt:lpstr>Zdroje textů a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11</cp:revision>
  <dcterms:created xsi:type="dcterms:W3CDTF">2012-06-09T11:48:06Z</dcterms:created>
  <dcterms:modified xsi:type="dcterms:W3CDTF">2012-06-11T05:51:03Z</dcterms:modified>
</cp:coreProperties>
</file>