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708" r:id="rId2"/>
  </p:sldMasterIdLst>
  <p:sldIdLst>
    <p:sldId id="256" r:id="rId3"/>
    <p:sldId id="258" r:id="rId4"/>
    <p:sldId id="262" r:id="rId5"/>
    <p:sldId id="261" r:id="rId6"/>
    <p:sldId id="263" r:id="rId7"/>
    <p:sldId id="264" r:id="rId8"/>
    <p:sldId id="266" r:id="rId9"/>
    <p:sldId id="267" r:id="rId10"/>
    <p:sldId id="268" r:id="rId11"/>
    <p:sldId id="265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E9B628C-8D4F-4127-A467-2A1BC8D5E03A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D79BF69-4620-4F9C-951B-FB17B5DECCB8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B628C-8D4F-4127-A467-2A1BC8D5E03A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9BF69-4620-4F9C-951B-FB17B5DECC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CE9B628C-8D4F-4127-A467-2A1BC8D5E03A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CD79BF69-4620-4F9C-951B-FB17B5DECCB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B628C-8D4F-4127-A467-2A1BC8D5E03A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9BF69-4620-4F9C-951B-FB17B5DECC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B628C-8D4F-4127-A467-2A1BC8D5E03A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CD79BF69-4620-4F9C-951B-FB17B5DECC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B628C-8D4F-4127-A467-2A1BC8D5E03A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9BF69-4620-4F9C-951B-FB17B5DECC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B628C-8D4F-4127-A467-2A1BC8D5E03A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9BF69-4620-4F9C-951B-FB17B5DECC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B628C-8D4F-4127-A467-2A1BC8D5E03A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CD79BF69-4620-4F9C-951B-FB17B5DECC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B628C-8D4F-4127-A467-2A1BC8D5E03A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9BF69-4620-4F9C-951B-FB17B5DECC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B628C-8D4F-4127-A467-2A1BC8D5E03A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9BF69-4620-4F9C-951B-FB17B5DECC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B628C-8D4F-4127-A467-2A1BC8D5E03A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9BF69-4620-4F9C-951B-FB17B5DECC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AAD441F-CF43-4C37-822D-A486BD569FC0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21.11.2012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C9B4C9D-FB62-4772-8D0D-B82F0402F98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21.11.2012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21.11.2012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4C9B4C9D-FB62-4772-8D0D-B82F0402F98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21.11.2012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21.11.2012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21.11.2012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21.11.2012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21.11.2012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21.11.2012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21.11.2012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21.11.2012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CE9B628C-8D4F-4127-A467-2A1BC8D5E03A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CD79BF69-4620-4F9C-951B-FB17B5DECCB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CE9B628C-8D4F-4127-A467-2A1BC8D5E03A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CD79BF69-4620-4F9C-951B-FB17B5DECCB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zhola.com/praha/cz.php?st=katedralasvvita" TargetMode="External"/><Relationship Id="rId2" Type="http://schemas.openxmlformats.org/officeDocument/2006/relationships/hyperlink" Target="http://cs.wikipedia.org/wiki/Soubor:PRGintlairport.jpg" TargetMode="Externa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0972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19572" y="2698617"/>
            <a:ext cx="77048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Autor: Mgr. Iveta Váňová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0746" y="3578467"/>
            <a:ext cx="82809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VY_32_ INOVACE_38_Praha II.</a:t>
            </a:r>
            <a:endParaRPr lang="cs-CZ" sz="4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30632" y="2085078"/>
            <a:ext cx="61926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Praha II.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5701669"/>
            <a:ext cx="88862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Vytvořeno v rámci projektu „EU peníze školám“.</a:t>
            </a:r>
          </a:p>
          <a:p>
            <a:r>
              <a:rPr lang="cs-CZ" dirty="0" smtClean="0"/>
              <a:t>OP VK oblast podpory 1.4 s názvem Zlepšení podmínek pro vzdělávání na základních školách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866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2411760" y="0"/>
            <a:ext cx="51125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009DD9"/>
                </a:solidFill>
              </a:rPr>
              <a:t>Průmysl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836712"/>
            <a:ext cx="5472608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výroba kovodělných výrobků</a:t>
            </a:r>
          </a:p>
          <a:p>
            <a:pPr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výroba strojů a zařízení (</a:t>
            </a:r>
            <a:r>
              <a:rPr lang="cs-CZ" sz="1400" dirty="0">
                <a:solidFill>
                  <a:prstClr val="black"/>
                </a:solidFill>
              </a:rPr>
              <a:t>ČKD-českomoravská </a:t>
            </a:r>
            <a:r>
              <a:rPr lang="cs-CZ" sz="1400" dirty="0" err="1">
                <a:solidFill>
                  <a:prstClr val="black"/>
                </a:solidFill>
              </a:rPr>
              <a:t>Kolben</a:t>
            </a:r>
            <a:r>
              <a:rPr lang="cs-CZ" sz="1400" dirty="0">
                <a:solidFill>
                  <a:prstClr val="black"/>
                </a:solidFill>
              </a:rPr>
              <a:t> Daněk)</a:t>
            </a:r>
          </a:p>
          <a:p>
            <a:pPr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chemie a farmaceutický průmysl(</a:t>
            </a:r>
            <a:r>
              <a:rPr lang="cs-CZ" sz="1400" dirty="0">
                <a:solidFill>
                  <a:prstClr val="black"/>
                </a:solidFill>
              </a:rPr>
              <a:t>UGT-union  </a:t>
            </a:r>
            <a:r>
              <a:rPr lang="cs-CZ" sz="1400" dirty="0" err="1">
                <a:solidFill>
                  <a:prstClr val="black"/>
                </a:solidFill>
              </a:rPr>
              <a:t>gas</a:t>
            </a:r>
            <a:r>
              <a:rPr lang="cs-CZ" sz="1400" dirty="0">
                <a:solidFill>
                  <a:prstClr val="black"/>
                </a:solidFill>
              </a:rPr>
              <a:t>+technik)</a:t>
            </a:r>
          </a:p>
          <a:p>
            <a:pPr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výroba dopravních prostředků (mimo výroby automobilů), zde zejména kolejní soupravy, motocykly, lehká letadla a </a:t>
            </a:r>
            <a:r>
              <a:rPr lang="cs-CZ" sz="1600" dirty="0">
                <a:solidFill>
                  <a:prstClr val="black"/>
                </a:solidFill>
              </a:rPr>
              <a:t>jiné… (</a:t>
            </a:r>
            <a:r>
              <a:rPr lang="cs-CZ" sz="1400" dirty="0">
                <a:solidFill>
                  <a:prstClr val="black"/>
                </a:solidFill>
              </a:rPr>
              <a:t>L</a:t>
            </a:r>
            <a:r>
              <a:rPr lang="cs-CZ" sz="1600" dirty="0">
                <a:solidFill>
                  <a:prstClr val="black"/>
                </a:solidFill>
              </a:rPr>
              <a:t>om</a:t>
            </a:r>
            <a:r>
              <a:rPr lang="cs-CZ" sz="1400" dirty="0">
                <a:solidFill>
                  <a:prstClr val="black"/>
                </a:solidFill>
              </a:rPr>
              <a:t> Praha)</a:t>
            </a:r>
          </a:p>
          <a:p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6" name="Picture 2" descr="C:\Users\Asus\AppData\Local\Microsoft\Windows\Temporary Internet Files\Content.IE5\BIF1LFTM\MC90044174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154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sus\AppData\Local\Microsoft\Windows\Temporary Internet Files\Content.IE5\CYJ20275\MC90044170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65362">
            <a:off x="5607273" y="330396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sus\AppData\Local\Microsoft\Windows\Temporary Internet Files\Content.IE5\I07KMLO1\MC90044173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24505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9944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3648" y="188640"/>
            <a:ext cx="4536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2"/>
                </a:solidFill>
              </a:rPr>
              <a:t>Doprava</a:t>
            </a:r>
            <a:endParaRPr lang="cs-CZ" sz="4000" dirty="0">
              <a:solidFill>
                <a:schemeClr val="accent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1052736"/>
            <a:ext cx="47525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Cyklistická doprava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Letecká doprava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Metro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Tramvaje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Autobusy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Taxi</a:t>
            </a:r>
            <a:endParaRPr lang="cs-CZ" dirty="0"/>
          </a:p>
        </p:txBody>
      </p:sp>
      <p:pic>
        <p:nvPicPr>
          <p:cNvPr id="3074" name="Picture 2" descr="C:\Users\Asus\AppData\Local\Microsoft\Windows\Temporary Internet Files\Content.IE5\I07KMLO1\MP90018241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68662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sus\AppData\Local\Microsoft\Windows\Temporary Internet Files\Content.IE5\BIF1LFTM\MC90043389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807062"/>
            <a:ext cx="2785120" cy="2785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Asus\AppData\Local\Microsoft\Windows\Temporary Internet Files\Content.IE5\CYJ20275\MP9004033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735512"/>
            <a:ext cx="3657600" cy="2437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1630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83568" y="884307"/>
            <a:ext cx="51845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2"/>
                </a:solidFill>
              </a:rPr>
              <a:t>Libeňská  továrna</a:t>
            </a:r>
            <a:endParaRPr lang="cs-CZ" sz="4000" dirty="0">
              <a:solidFill>
                <a:schemeClr val="accent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2669169"/>
            <a:ext cx="727280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Strojírenská společnost založená v roce 1871 v Praze -Libni. Firma se od svých počátků orientovala na výrobu strojů a zařízení pro chemický a potravinářský průmysl - cukrovary a lihovary, dále výrobu ocelových konstrukcí budov a mostů, vodních a parních turbín, výrobu parních kotlů a strojů, průmyslového chlazení, výrobu jeřábů, lokomotiv, automobilů </a:t>
            </a:r>
            <a:r>
              <a:rPr lang="cs-CZ" dirty="0" err="1"/>
              <a:t>Praga</a:t>
            </a:r>
            <a:r>
              <a:rPr lang="cs-CZ" dirty="0"/>
              <a:t>, naftových motorů a výrobu zemědělských strojů.</a:t>
            </a:r>
          </a:p>
        </p:txBody>
      </p:sp>
      <p:pic>
        <p:nvPicPr>
          <p:cNvPr id="2" name="MS900075036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56376" y="476672"/>
            <a:ext cx="609600" cy="609600"/>
          </a:xfrm>
          <a:prstGeom prst="rect">
            <a:avLst/>
          </a:prstGeom>
        </p:spPr>
      </p:pic>
      <p:pic>
        <p:nvPicPr>
          <p:cNvPr id="2050" name="Picture 2" descr="C:\Users\Asus\AppData\Local\Microsoft\Windows\Temporary Internet Files\Content.IE5\CYJ20275\MC9004113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5482" y="447150"/>
            <a:ext cx="2414661" cy="193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sus\AppData\Local\Microsoft\Windows\Temporary Internet Files\Content.IE5\BIF1LFTM\MC90015614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0369" y="4833958"/>
            <a:ext cx="2286878" cy="1680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2582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5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692696"/>
            <a:ext cx="7344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2"/>
                </a:solidFill>
              </a:rPr>
              <a:t>Letiště Václava Havla Praha</a:t>
            </a:r>
            <a:endParaRPr lang="cs-CZ" sz="4000" dirty="0">
              <a:solidFill>
                <a:schemeClr val="accent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1700808"/>
            <a:ext cx="288032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Pražské Letiště </a:t>
            </a:r>
            <a:r>
              <a:rPr lang="cs-CZ" dirty="0" smtClean="0"/>
              <a:t>Václava Havla </a:t>
            </a:r>
            <a:r>
              <a:rPr lang="cs-CZ" dirty="0"/>
              <a:t>je od centra města vzdáleno přibližně 17 km, nachází se na severozápadním okraji Prahy</a:t>
            </a:r>
            <a:r>
              <a:rPr lang="cs-CZ" dirty="0" smtClean="0"/>
              <a:t>.</a:t>
            </a:r>
            <a:r>
              <a:rPr lang="cs-CZ" dirty="0"/>
              <a:t> Pražské mezinárodní letiště je rozděleno na tzv. dvě části, staré a nové letiště. Ve staré části se nachází terminál pro soukromé </a:t>
            </a:r>
            <a:r>
              <a:rPr lang="cs-CZ" dirty="0" smtClean="0"/>
              <a:t>lety.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51388">
            <a:off x="3986470" y="2230170"/>
            <a:ext cx="4607467" cy="308393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3068893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12876" y="244205"/>
            <a:ext cx="41764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3"/>
                </a:solidFill>
              </a:rPr>
              <a:t>Pražský hrad </a:t>
            </a:r>
            <a:endParaRPr lang="cs-CZ" sz="4000" dirty="0">
              <a:solidFill>
                <a:schemeClr val="accent3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5661248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Vladislavský sál představuje přechod od  gotiky k  renesanci. Renesanční </a:t>
            </a:r>
          </a:p>
          <a:p>
            <a:r>
              <a:rPr lang="cs-CZ" dirty="0" smtClean="0"/>
              <a:t>Letohrádek královny Anny najdeme v Královské zahradě.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95536" y="836711"/>
            <a:ext cx="840668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Pražský hrad byl založen jako sídlo  českých knížat a později králů. Najdeme zde stopy všech architektonických slohů a stylů. Bazilika Svatého Jiří a Starý královský palác zastupují dobu  románskou. V  gotice, za vlády  Karla IV., byl položen základní kámen katedrály Svatého Víta. Ze Svatováclavské kaple vede vstup do Korunní komory, kde jsou uloženy  české korunovační klenoty. 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654" y="2924944"/>
            <a:ext cx="3826338" cy="2496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7183" y="2924944"/>
            <a:ext cx="3820407" cy="2488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5275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332656"/>
            <a:ext cx="6840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3"/>
                </a:solidFill>
              </a:rPr>
              <a:t>Katedrála svatého Víta</a:t>
            </a:r>
            <a:endParaRPr lang="cs-CZ" sz="4000" dirty="0">
              <a:solidFill>
                <a:schemeClr val="accent3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130643"/>
            <a:ext cx="38884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Je dominantní stavba na Pražském hradě, trojlodní gotická katedrála se třemi věžemi a sídelní kostel arcibiskupa pražského.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283968" y="191683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Do roku 1997 se jmenovala </a:t>
            </a:r>
            <a:r>
              <a:rPr lang="cs-CZ" b="1" dirty="0" smtClean="0"/>
              <a:t>katedrála svatého Víta</a:t>
            </a:r>
            <a:r>
              <a:rPr lang="cs-CZ" dirty="0" smtClean="0"/>
              <a:t>, což je dosud její zažitý název.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140968"/>
            <a:ext cx="3697213" cy="33699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130" y="2924944"/>
            <a:ext cx="2498013" cy="3330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5577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07704" y="188640"/>
            <a:ext cx="540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cap="all" dirty="0">
                <a:ln w="9000" cmpd="sng">
                  <a:solidFill>
                    <a:srgbClr val="10CF9B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0BD0D9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Karlův most</a:t>
            </a:r>
          </a:p>
        </p:txBody>
      </p:sp>
      <p:sp>
        <p:nvSpPr>
          <p:cNvPr id="6" name="Obdélník 5"/>
          <p:cNvSpPr/>
          <p:nvPr/>
        </p:nvSpPr>
        <p:spPr>
          <a:xfrm>
            <a:off x="407724" y="889845"/>
            <a:ext cx="849694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>
                <a:ln w="1905">
                  <a:noFill/>
                </a:ln>
                <a:solidFill>
                  <a:prstClr val="black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Karlův most má ideální polohu pro optimální spojení Malé Strany </a:t>
            </a:r>
          </a:p>
          <a:p>
            <a:r>
              <a:rPr lang="cs-CZ" dirty="0">
                <a:ln w="1905">
                  <a:noFill/>
                </a:ln>
                <a:solidFill>
                  <a:prstClr val="black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 Starým Městem. Byl pojmenovaný na počest svého zakladatele </a:t>
            </a:r>
          </a:p>
          <a:p>
            <a:r>
              <a:rPr lang="cs-CZ" dirty="0">
                <a:ln w="1905">
                  <a:noFill/>
                </a:ln>
                <a:solidFill>
                  <a:prstClr val="black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Karla IV. Tvořil až do 19. století jedinou spojnici přes  řeku </a:t>
            </a:r>
          </a:p>
          <a:p>
            <a:r>
              <a:rPr lang="cs-CZ" dirty="0">
                <a:ln w="1905">
                  <a:noFill/>
                </a:ln>
                <a:solidFill>
                  <a:prstClr val="black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Vltavu. Je dlouhý 516 metrů a široký 9,5 metrů. Podpírá ho šestnáct mohutných pilířů. Na obou koncích ho korunují výstavné věže – Staroměstská mostecká věž a dvě Malostranské mostecké věže. Od počátku 18. století je </a:t>
            </a:r>
          </a:p>
          <a:p>
            <a:r>
              <a:rPr lang="cs-CZ" dirty="0">
                <a:ln w="1905">
                  <a:noFill/>
                </a:ln>
                <a:solidFill>
                  <a:prstClr val="black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Karlův most lemován sochami.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56992"/>
            <a:ext cx="7513209" cy="31739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0571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35696" y="260648"/>
            <a:ext cx="5328592" cy="132343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Staroměstská                 </a:t>
            </a:r>
          </a:p>
          <a:p>
            <a:r>
              <a:rPr lang="cs-CZ" sz="4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      radnice  </a:t>
            </a:r>
            <a:endParaRPr lang="cs-CZ" sz="4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1424817"/>
            <a:ext cx="734481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 Byla založena roku 1338 (jako první v Čechách) na základě privilegia uděleného staroměstským měšťanům králem Janem Lucemburským. Tvoří ji komplex několika domů přiléhajících ke Staroměstskému náměstí postupně připojovaných do jednoho celku pro potřeby správy Starého Města </a:t>
            </a:r>
          </a:p>
          <a:p>
            <a:r>
              <a:rPr lang="cs-CZ" dirty="0" smtClean="0"/>
              <a:t>pražského.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9688" y="2924944"/>
            <a:ext cx="2412307" cy="3618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179143"/>
            <a:ext cx="2253338" cy="3229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0092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87624" y="90872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u="sng" dirty="0" smtClean="0">
                <a:hlinkClick r:id="rId2"/>
              </a:rPr>
              <a:t>http://cs.wikipedia.org/wiki/Soubor:PRGintlairport.jpg</a:t>
            </a:r>
            <a:endParaRPr lang="cs-CZ" u="sng" dirty="0"/>
          </a:p>
        </p:txBody>
      </p:sp>
      <p:sp>
        <p:nvSpPr>
          <p:cNvPr id="5" name="Obdélník 4"/>
          <p:cNvSpPr/>
          <p:nvPr/>
        </p:nvSpPr>
        <p:spPr>
          <a:xfrm>
            <a:off x="1187624" y="170080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http://cs.wikipedia.org/wiki/Soubor:Hradschin_Prag.jpg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98921" y="248963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http://cs.wikipedia.org/wiki/Soubor:PragueCastleNight.jpg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198921" y="328498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3"/>
              </a:rPr>
              <a:t>http://zhola.com/praha/cz.php?st=katedralasvvita</a:t>
            </a:r>
            <a:r>
              <a:rPr lang="cs-CZ" dirty="0" smtClean="0"/>
              <a:t> – 2 obrázky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198921" y="407707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http://cs.wikipedia.org/wiki/Soubor:Karlsbruecke-bei-nacht-by-RalfR-3.jpg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178527" y="494116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http://cs.wikipedia.org/wiki/Soubor:Interier_lit_(1).jpg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169252" y="580526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http://cs.wikipedia.org/wiki/Soubor:Prag_Altstaedter_Ring_rathaus.jpg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79712" y="260648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Zdroje textů a obrázků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372200" y="1124744"/>
            <a:ext cx="22322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Text z wikipedie.</a:t>
            </a:r>
          </a:p>
          <a:p>
            <a:r>
              <a:rPr lang="cs-CZ" dirty="0" smtClean="0"/>
              <a:t>Obrázky </a:t>
            </a:r>
            <a:r>
              <a:rPr lang="cs-CZ" smtClean="0"/>
              <a:t>z galerie.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3876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313301"/>
            <a:ext cx="7488832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Vytvořeno jako DUM do předmětu vlastivěda na Základní škole a Mateřské škole Mladá Boleslav, 17.listopadu 1325, příspěvková organizace  pro </a:t>
            </a:r>
            <a:r>
              <a:rPr lang="cs-CZ" sz="2800" dirty="0" smtClean="0"/>
              <a:t>čtvrtý </a:t>
            </a:r>
            <a:r>
              <a:rPr lang="cs-CZ" sz="2800" dirty="0"/>
              <a:t>ročník základní školy.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 Materiál </a:t>
            </a:r>
            <a:r>
              <a:rPr lang="cs-CZ" sz="2800" dirty="0"/>
              <a:t>slouží k doplnění učiva o Praze 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Materiál doporučuji prezentovat pomocí interaktivní tabule.</a:t>
            </a:r>
          </a:p>
          <a:p>
            <a:endParaRPr lang="cs-CZ" sz="28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Materiál </a:t>
            </a:r>
            <a:r>
              <a:rPr lang="cs-CZ" sz="2800" dirty="0"/>
              <a:t>byl </a:t>
            </a:r>
            <a:r>
              <a:rPr lang="cs-CZ" sz="2800" dirty="0" smtClean="0"/>
              <a:t>vytvořen </a:t>
            </a:r>
            <a:r>
              <a:rPr lang="cs-CZ" sz="2800" dirty="0" smtClean="0"/>
              <a:t> a pilotován v </a:t>
            </a:r>
            <a:endParaRPr lang="cs-CZ" sz="2800" dirty="0"/>
          </a:p>
          <a:p>
            <a:r>
              <a:rPr lang="cs-CZ" sz="2800" dirty="0"/>
              <a:t>     </a:t>
            </a:r>
            <a:r>
              <a:rPr lang="cs-CZ" sz="2800" dirty="0" smtClean="0"/>
              <a:t>I</a:t>
            </a:r>
            <a:r>
              <a:rPr lang="cs-CZ" sz="2800" dirty="0"/>
              <a:t>. pololetí školního roku 2012/2013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917646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arnival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55</TotalTime>
  <Words>483</Words>
  <Application>Microsoft Office PowerPoint</Application>
  <PresentationFormat>Předvádění na obrazovce (4:3)</PresentationFormat>
  <Paragraphs>56</Paragraphs>
  <Slides>11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Carnival</vt:lpstr>
      <vt:lpstr>1_Carnival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Marie Prskavcová</cp:lastModifiedBy>
  <cp:revision>18</cp:revision>
  <dcterms:created xsi:type="dcterms:W3CDTF">2012-04-09T16:25:49Z</dcterms:created>
  <dcterms:modified xsi:type="dcterms:W3CDTF">2012-11-21T13:09:40Z</dcterms:modified>
</cp:coreProperties>
</file>