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8" r:id="rId2"/>
    <p:sldId id="256" r:id="rId3"/>
    <p:sldId id="257" r:id="rId4"/>
    <p:sldId id="258" r:id="rId5"/>
    <p:sldId id="259" r:id="rId6"/>
    <p:sldId id="261" r:id="rId7"/>
    <p:sldId id="262" r:id="rId8"/>
    <p:sldId id="264" r:id="rId9"/>
    <p:sldId id="265" r:id="rId10"/>
    <p:sldId id="266" r:id="rId11"/>
    <p:sldId id="260" r:id="rId12"/>
    <p:sldId id="263"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7" d="100"/>
          <a:sy n="77" d="100"/>
        </p:scale>
        <p:origin x="-30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Zástupný symbol pro datum 29"/>
          <p:cNvSpPr>
            <a:spLocks noGrp="1"/>
          </p:cNvSpPr>
          <p:nvPr>
            <p:ph type="dt" sz="half" idx="10"/>
          </p:nvPr>
        </p:nvSpPr>
        <p:spPr/>
        <p:txBody>
          <a:bodyPr/>
          <a:lstStyle/>
          <a:p>
            <a:fld id="{FD3B876F-ACBE-45C8-8C82-59B5ECC9D29F}" type="datetimeFigureOut">
              <a:rPr lang="cs-CZ" smtClean="0"/>
              <a:t>20.11.2012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953834C4-5D6D-447C-8BF6-4D6541B1CDEA}"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D3B876F-ACBE-45C8-8C82-59B5ECC9D29F}" type="datetimeFigureOut">
              <a:rPr lang="cs-CZ" smtClean="0"/>
              <a:t>20.11.2012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FD3B876F-ACBE-45C8-8C82-59B5ECC9D29F}" type="datetimeFigureOut">
              <a:rPr lang="cs-CZ" smtClean="0"/>
              <a:t>20.11.2012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3834C4-5D6D-447C-8BF6-4D6541B1CDEA}"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FD3B876F-ACBE-45C8-8C82-59B5ECC9D29F}" type="datetimeFigureOut">
              <a:rPr lang="cs-CZ" smtClean="0"/>
              <a:t>20.11.2012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FD3B876F-ACBE-45C8-8C82-59B5ECC9D29F}" type="datetimeFigureOut">
              <a:rPr lang="cs-CZ" smtClean="0"/>
              <a:t>20.11.2012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FD3B876F-ACBE-45C8-8C82-59B5ECC9D29F}" type="datetimeFigureOut">
              <a:rPr lang="cs-CZ" smtClean="0"/>
              <a:t>20.11.2012</a:t>
            </a:fld>
            <a:endParaRPr lang="cs-CZ"/>
          </a:p>
        </p:txBody>
      </p:sp>
      <p:sp>
        <p:nvSpPr>
          <p:cNvPr id="8" name="Zástupný symbol pro číslo snímku 7"/>
          <p:cNvSpPr>
            <a:spLocks noGrp="1"/>
          </p:cNvSpPr>
          <p:nvPr>
            <p:ph type="sldNum" sz="quarter" idx="11"/>
          </p:nvPr>
        </p:nvSpPr>
        <p:spPr/>
        <p:txBody>
          <a:bodyPr/>
          <a:lstStyle/>
          <a:p>
            <a:fld id="{953834C4-5D6D-447C-8BF6-4D6541B1CDEA}" type="slidenum">
              <a:rPr lang="cs-CZ" smtClean="0"/>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3B876F-ACBE-45C8-8C82-59B5ECC9D29F}" type="datetimeFigureOut">
              <a:rPr lang="cs-CZ" smtClean="0"/>
              <a:t>20.11.2012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FD3B876F-ACBE-45C8-8C82-59B5ECC9D29F}" type="datetimeFigureOut">
              <a:rPr lang="cs-CZ" smtClean="0"/>
              <a:t>20.11.2012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953834C4-5D6D-447C-8BF6-4D6541B1CDEA}"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FD3B876F-ACBE-45C8-8C82-59B5ECC9D29F}" type="datetimeFigureOut">
              <a:rPr lang="cs-CZ" smtClean="0"/>
              <a:t>20.11.2012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D3B876F-ACBE-45C8-8C82-59B5ECC9D29F}" type="datetimeFigureOut">
              <a:rPr lang="cs-CZ" smtClean="0"/>
              <a:t>20.11.2012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D3B876F-ACBE-45C8-8C82-59B5ECC9D29F}" type="datetimeFigureOut">
              <a:rPr lang="cs-CZ" smtClean="0"/>
              <a:t>20.11.2012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53834C4-5D6D-447C-8BF6-4D6541B1CDEA}"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FD3B876F-ACBE-45C8-8C82-59B5ECC9D29F}" type="datetimeFigureOut">
              <a:rPr lang="cs-CZ" smtClean="0"/>
              <a:t>20.11.2012</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953834C4-5D6D-447C-8BF6-4D6541B1CDEA}"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cs.wikipedia.org/wiki/Soubor:Peter_Stehlik_2011.07.29_A.jp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1493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ovéPole 6"/>
          <p:cNvSpPr txBox="1"/>
          <p:nvPr/>
        </p:nvSpPr>
        <p:spPr>
          <a:xfrm>
            <a:off x="1115616" y="2276872"/>
            <a:ext cx="7344816" cy="1446550"/>
          </a:xfrm>
          <a:prstGeom prst="rect">
            <a:avLst/>
          </a:prstGeom>
          <a:noFill/>
        </p:spPr>
        <p:txBody>
          <a:bodyPr wrap="square" rtlCol="0">
            <a:spAutoFit/>
          </a:bodyPr>
          <a:lstStyle/>
          <a:p>
            <a:r>
              <a:rPr lang="cs-CZ" sz="4400" dirty="0" smtClean="0"/>
              <a:t>               Praha III. </a:t>
            </a:r>
          </a:p>
          <a:p>
            <a:r>
              <a:rPr lang="cs-CZ" sz="4400" dirty="0" smtClean="0"/>
              <a:t>Autor: Mgr. Iveta Váňová</a:t>
            </a:r>
            <a:endParaRPr lang="cs-CZ" sz="4400" dirty="0"/>
          </a:p>
        </p:txBody>
      </p:sp>
      <p:sp>
        <p:nvSpPr>
          <p:cNvPr id="8" name="Obdélník 7"/>
          <p:cNvSpPr/>
          <p:nvPr/>
        </p:nvSpPr>
        <p:spPr>
          <a:xfrm>
            <a:off x="602421" y="4365104"/>
            <a:ext cx="8085675" cy="769441"/>
          </a:xfrm>
          <a:prstGeom prst="rect">
            <a:avLst/>
          </a:prstGeom>
        </p:spPr>
        <p:txBody>
          <a:bodyPr wrap="none">
            <a:spAutoFit/>
          </a:bodyPr>
          <a:lstStyle/>
          <a:p>
            <a:r>
              <a:rPr lang="cs-CZ" sz="4400" smtClean="0"/>
              <a:t>VY_32_INOVACE_39_Praha </a:t>
            </a:r>
            <a:r>
              <a:rPr lang="cs-CZ" sz="4400" dirty="0" smtClean="0"/>
              <a:t>III</a:t>
            </a:r>
            <a:endParaRPr lang="cs-CZ" sz="4400" dirty="0"/>
          </a:p>
        </p:txBody>
      </p:sp>
      <p:sp>
        <p:nvSpPr>
          <p:cNvPr id="9" name="Obdélník 8"/>
          <p:cNvSpPr/>
          <p:nvPr/>
        </p:nvSpPr>
        <p:spPr>
          <a:xfrm>
            <a:off x="359025" y="5930724"/>
            <a:ext cx="8784975" cy="923330"/>
          </a:xfrm>
          <a:prstGeom prst="rect">
            <a:avLst/>
          </a:prstGeom>
        </p:spPr>
        <p:txBody>
          <a:bodyPr wrap="square">
            <a:spAutoFit/>
          </a:bodyPr>
          <a:lstStyle/>
          <a:p>
            <a:r>
              <a:rPr lang="cs-CZ" dirty="0"/>
              <a:t>Vytvořeno v rámci projektu „EU peníze školám“.</a:t>
            </a:r>
          </a:p>
          <a:p>
            <a:r>
              <a:rPr lang="cs-CZ" dirty="0"/>
              <a:t>OP VK oblast podpory 1.4 s názvem Zlepšení podmínek pro vzdělávání na </a:t>
            </a:r>
            <a:endParaRPr lang="cs-CZ" dirty="0" smtClean="0"/>
          </a:p>
          <a:p>
            <a:r>
              <a:rPr lang="cs-CZ" dirty="0" smtClean="0"/>
              <a:t>základních </a:t>
            </a:r>
            <a:r>
              <a:rPr lang="cs-CZ" dirty="0"/>
              <a:t>školách.</a:t>
            </a:r>
          </a:p>
        </p:txBody>
      </p:sp>
    </p:spTree>
    <p:extLst>
      <p:ext uri="{BB962C8B-B14F-4D97-AF65-F5344CB8AC3E}">
        <p14:creationId xmlns:p14="http://schemas.microsoft.com/office/powerpoint/2010/main" val="6805981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3995936" y="2658057"/>
            <a:ext cx="4572000" cy="2246769"/>
          </a:xfrm>
          <a:prstGeom prst="rect">
            <a:avLst/>
          </a:prstGeom>
        </p:spPr>
        <p:txBody>
          <a:bodyPr>
            <a:spAutoFit/>
          </a:bodyPr>
          <a:lstStyle/>
          <a:p>
            <a:pPr>
              <a:buFont typeface="Wingdings" pitchFamily="2" charset="2"/>
              <a:buChar char="Ø"/>
            </a:pPr>
            <a:r>
              <a:rPr lang="cs-CZ" sz="2000" b="1" dirty="0" smtClean="0"/>
              <a:t>Na jižním boku věže Staroměstské radnice najdeme  orloj. Orloj </a:t>
            </a:r>
          </a:p>
          <a:p>
            <a:r>
              <a:rPr lang="cs-CZ" sz="2000" b="1" dirty="0" smtClean="0"/>
              <a:t>se v roce 1865 zastavil a hrozilo, že bude odstraněn. Naštěstí pražský </a:t>
            </a:r>
          </a:p>
          <a:p>
            <a:r>
              <a:rPr lang="cs-CZ" sz="2000" b="1" dirty="0" smtClean="0"/>
              <a:t>hodinář Ludvík </a:t>
            </a:r>
            <a:r>
              <a:rPr lang="cs-CZ" sz="2000" b="1" dirty="0" err="1" smtClean="0"/>
              <a:t>Hainz</a:t>
            </a:r>
            <a:r>
              <a:rPr lang="cs-CZ" sz="2000" b="1" dirty="0" smtClean="0"/>
              <a:t> mechanismus dokázal opravit. Orloj je jedinečná </a:t>
            </a:r>
          </a:p>
          <a:p>
            <a:r>
              <a:rPr lang="cs-CZ" sz="2000" b="1" dirty="0" smtClean="0"/>
              <a:t>a unikátní technická památka. </a:t>
            </a:r>
            <a:endParaRPr lang="cs-CZ" sz="2000" b="1" dirty="0"/>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116632"/>
            <a:ext cx="5286375" cy="207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576262"/>
            <a:ext cx="3048000" cy="570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491714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095328" y="188640"/>
            <a:ext cx="6048672" cy="707886"/>
          </a:xfrm>
          <a:prstGeom prst="rect">
            <a:avLst/>
          </a:prstGeom>
          <a:noFill/>
        </p:spPr>
        <p:txBody>
          <a:bodyPr wrap="square" rtlCol="0">
            <a:spAutoFit/>
          </a:bodyPr>
          <a:lstStyle/>
          <a:p>
            <a:r>
              <a:rPr lang="cs-CZ" sz="4000"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Pomník Jana Husa</a:t>
            </a:r>
          </a:p>
        </p:txBody>
      </p:sp>
      <p:sp>
        <p:nvSpPr>
          <p:cNvPr id="5" name="Obdélník 4"/>
          <p:cNvSpPr/>
          <p:nvPr/>
        </p:nvSpPr>
        <p:spPr>
          <a:xfrm>
            <a:off x="251520" y="1052736"/>
            <a:ext cx="8424936" cy="1938992"/>
          </a:xfrm>
          <a:prstGeom prst="rect">
            <a:avLst/>
          </a:prstGeom>
        </p:spPr>
        <p:txBody>
          <a:bodyPr wrap="square">
            <a:spAutoFit/>
          </a:bodyPr>
          <a:lstStyle/>
          <a:p>
            <a:pPr>
              <a:buFont typeface="Wingdings" pitchFamily="2" charset="2"/>
              <a:buChar char="Ø"/>
            </a:pPr>
            <a:r>
              <a:rPr lang="cs-CZ" sz="2000" b="1" dirty="0" smtClean="0"/>
              <a:t>Pomník  Jana Husa na Staroměstském náměstí vytvořil  v roce 1915 Ladislav </a:t>
            </a:r>
            <a:r>
              <a:rPr lang="cs-CZ" sz="2000" b="1" dirty="0" err="1" smtClean="0"/>
              <a:t>Šaloun</a:t>
            </a:r>
            <a:r>
              <a:rPr lang="cs-CZ" sz="2000" b="1" dirty="0" smtClean="0"/>
              <a:t>. Sousoší tvoří žulový podstavec, na kterém se střídá hladký a hrubý povrch,ve vystupující partii je nápis „Milujte se pravdy a každému ji přejte“, dále postava Jana </a:t>
            </a:r>
          </a:p>
          <a:p>
            <a:r>
              <a:rPr lang="cs-CZ" sz="2000" b="1" dirty="0" smtClean="0"/>
              <a:t>Husa, za nímž vpravo je šest  husitských bojovníků a pod nimi nápis „Kdož </a:t>
            </a:r>
            <a:r>
              <a:rPr lang="cs-CZ" sz="2000" b="1" dirty="0" err="1" smtClean="0"/>
              <a:t>sú</a:t>
            </a:r>
            <a:r>
              <a:rPr lang="cs-CZ" sz="2000" b="1" dirty="0" smtClean="0"/>
              <a:t> Boží bojovníci a Zákona Jeho“. </a:t>
            </a:r>
          </a:p>
        </p:txBody>
      </p:sp>
      <p:sp>
        <p:nvSpPr>
          <p:cNvPr id="7" name="Obdélník 6"/>
          <p:cNvSpPr/>
          <p:nvPr/>
        </p:nvSpPr>
        <p:spPr>
          <a:xfrm>
            <a:off x="5070051" y="3284984"/>
            <a:ext cx="4067944" cy="2246769"/>
          </a:xfrm>
          <a:prstGeom prst="rect">
            <a:avLst/>
          </a:prstGeom>
        </p:spPr>
        <p:txBody>
          <a:bodyPr wrap="square">
            <a:spAutoFit/>
          </a:bodyPr>
          <a:lstStyle/>
          <a:p>
            <a:r>
              <a:rPr lang="cs-CZ" sz="2000" b="1" dirty="0" smtClean="0"/>
              <a:t>Na zadní straně je skupinka rodiny znázorňující národní obrození a nápis „Živ buď národe posvěcený v Bohu neumírej“. Z boku je vytesán citát  Jana Ámose Komenského „Věřím, že vláda věcí Tvých k Tobě se zas navrátí, ó lide český“.</a:t>
            </a:r>
            <a:endParaRPr lang="cs-CZ" sz="2000" b="1" dirty="0"/>
          </a:p>
        </p:txBody>
      </p:sp>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821" y="3429000"/>
            <a:ext cx="4602088" cy="30661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6630961"/>
      </p:ext>
    </p:extLst>
  </p:cSld>
  <p:clrMapOvr>
    <a:masterClrMapping/>
  </p:clrMapOvr>
  <p:transition spd="slow">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979712" y="188640"/>
            <a:ext cx="5544616" cy="707886"/>
          </a:xfrm>
          <a:prstGeom prst="rect">
            <a:avLst/>
          </a:prstGeom>
          <a:noFill/>
        </p:spPr>
        <p:txBody>
          <a:bodyPr wrap="square" rtlCol="0">
            <a:spAutoFit/>
          </a:bodyPr>
          <a:lstStyle/>
          <a:p>
            <a:r>
              <a:rPr lang="cs-CZ" sz="4000" b="1" dirty="0" smtClean="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Prašná brána</a:t>
            </a:r>
            <a:endParaRPr lang="cs-CZ" sz="40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5" name="Obdélník 4"/>
          <p:cNvSpPr/>
          <p:nvPr/>
        </p:nvSpPr>
        <p:spPr>
          <a:xfrm>
            <a:off x="4593526" y="896526"/>
            <a:ext cx="4572000" cy="3231654"/>
          </a:xfrm>
          <a:prstGeom prst="rect">
            <a:avLst/>
          </a:prstGeom>
        </p:spPr>
        <p:txBody>
          <a:bodyPr>
            <a:spAutoFit/>
          </a:bodyPr>
          <a:lstStyle/>
          <a:p>
            <a:pPr>
              <a:buFont typeface="Wingdings" pitchFamily="2" charset="2"/>
              <a:buChar char="Ø"/>
            </a:pPr>
            <a:r>
              <a:rPr lang="cs-CZ" sz="2000" b="1" dirty="0" smtClean="0"/>
              <a:t>Prašnou branou vstupovala do  města jedna z hlavních silnic přicházející z východních Čech, zejména z Kutné Hory. </a:t>
            </a:r>
          </a:p>
          <a:p>
            <a:r>
              <a:rPr lang="cs-CZ" sz="2000" b="1" dirty="0" smtClean="0"/>
              <a:t>Tudy také vcházely na území města korunovační průvody českých králů. </a:t>
            </a:r>
          </a:p>
          <a:p>
            <a:r>
              <a:rPr lang="cs-CZ" sz="2000" b="1" dirty="0" smtClean="0"/>
              <a:t>Prašná brána tak zahajuje Korunovační  či Královskou cestu na  Pražský hrad</a:t>
            </a:r>
            <a:r>
              <a:rPr lang="cs-CZ" sz="2400" b="1" dirty="0" smtClean="0"/>
              <a:t>. </a:t>
            </a:r>
            <a:endParaRPr lang="cs-CZ" sz="2400" b="1" dirty="0"/>
          </a:p>
        </p:txBody>
      </p:sp>
      <p:sp>
        <p:nvSpPr>
          <p:cNvPr id="6" name="Obdélník 5"/>
          <p:cNvSpPr/>
          <p:nvPr/>
        </p:nvSpPr>
        <p:spPr>
          <a:xfrm>
            <a:off x="4211960" y="4394721"/>
            <a:ext cx="4572000" cy="1200329"/>
          </a:xfrm>
          <a:prstGeom prst="rect">
            <a:avLst/>
          </a:prstGeom>
        </p:spPr>
        <p:txBody>
          <a:bodyPr>
            <a:spAutoFit/>
          </a:bodyPr>
          <a:lstStyle/>
          <a:p>
            <a:pPr>
              <a:buFont typeface="Wingdings" pitchFamily="2" charset="2"/>
              <a:buChar char="Ø"/>
            </a:pPr>
            <a:r>
              <a:rPr lang="cs-CZ" b="1" dirty="0" smtClean="0">
                <a:solidFill>
                  <a:schemeClr val="bg1"/>
                </a:solidFill>
              </a:rPr>
              <a:t>Název Prašná (původně Nová) se používá od začátku 18. století, kdy brána </a:t>
            </a:r>
          </a:p>
          <a:p>
            <a:r>
              <a:rPr lang="cs-CZ" b="1" dirty="0" smtClean="0">
                <a:solidFill>
                  <a:schemeClr val="bg1"/>
                </a:solidFill>
              </a:rPr>
              <a:t>sloužila jako skladiště střelného prachu.</a:t>
            </a:r>
            <a:endParaRPr lang="cs-CZ" b="1" dirty="0">
              <a:solidFill>
                <a:schemeClr val="bg1"/>
              </a:solidFill>
            </a:endParaRPr>
          </a:p>
        </p:txBody>
      </p:sp>
      <p:sp>
        <p:nvSpPr>
          <p:cNvPr id="7" name="Obdélník 6"/>
          <p:cNvSpPr/>
          <p:nvPr/>
        </p:nvSpPr>
        <p:spPr>
          <a:xfrm>
            <a:off x="251520" y="6110831"/>
            <a:ext cx="4019049" cy="369332"/>
          </a:xfrm>
          <a:prstGeom prst="rect">
            <a:avLst/>
          </a:prstGeom>
        </p:spPr>
        <p:txBody>
          <a:bodyPr wrap="none">
            <a:spAutoFit/>
          </a:bodyPr>
          <a:lstStyle/>
          <a:p>
            <a:pPr>
              <a:buFont typeface="Wingdings" pitchFamily="2" charset="2"/>
              <a:buChar char="Ø"/>
            </a:pPr>
            <a:r>
              <a:rPr lang="cs-CZ" b="1" dirty="0" smtClean="0">
                <a:solidFill>
                  <a:schemeClr val="bg1"/>
                </a:solidFill>
              </a:rPr>
              <a:t>Prašná brána je vysoká 65 metrů. </a:t>
            </a:r>
            <a:endParaRPr lang="cs-CZ" b="1" dirty="0">
              <a:solidFill>
                <a:schemeClr val="bg1"/>
              </a:solidFill>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110" y="1131612"/>
            <a:ext cx="3235821" cy="38920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240084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691680" y="188640"/>
            <a:ext cx="5328592" cy="707886"/>
          </a:xfrm>
          <a:prstGeom prst="rect">
            <a:avLst/>
          </a:prstGeom>
          <a:noFill/>
        </p:spPr>
        <p:txBody>
          <a:bodyPr wrap="square" rtlCol="0">
            <a:spAutoFit/>
          </a:bodyPr>
          <a:lstStyle/>
          <a:p>
            <a:r>
              <a:rPr lang="cs-CZ" sz="4000" b="1" dirty="0" smtClean="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Národní divadlo</a:t>
            </a:r>
            <a:endParaRPr lang="cs-CZ" sz="40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endParaRPr>
          </a:p>
        </p:txBody>
      </p:sp>
      <p:sp>
        <p:nvSpPr>
          <p:cNvPr id="5" name="Obdélník 4"/>
          <p:cNvSpPr/>
          <p:nvPr/>
        </p:nvSpPr>
        <p:spPr>
          <a:xfrm>
            <a:off x="827584" y="1052736"/>
            <a:ext cx="7128792" cy="1754326"/>
          </a:xfrm>
          <a:prstGeom prst="rect">
            <a:avLst/>
          </a:prstGeom>
        </p:spPr>
        <p:txBody>
          <a:bodyPr wrap="square">
            <a:spAutoFit/>
          </a:bodyPr>
          <a:lstStyle/>
          <a:p>
            <a:pPr>
              <a:buFont typeface="Wingdings" pitchFamily="2" charset="2"/>
              <a:buChar char="Ø"/>
            </a:pPr>
            <a:r>
              <a:rPr lang="cs-CZ" b="1" dirty="0" smtClean="0"/>
              <a:t>Národní divadlo bylo postavené na břehu  řeky  Vltavy. Těsně před dokončením  budova vyhořela, napodruhé bylo Národní divadlo slavnostně otevřeno roku 1883 provedením opery Libuše od Bedřicha Smetany. Stavba divadla se financovala z veřejných sbírek celého národa. </a:t>
            </a:r>
          </a:p>
          <a:p>
            <a:r>
              <a:rPr lang="cs-CZ" b="1" dirty="0" smtClean="0"/>
              <a:t>To dokládá i zlatý nápis „Národ sobě“ na oponě divadla</a:t>
            </a:r>
            <a:r>
              <a:rPr lang="cs-CZ" dirty="0" smtClean="0"/>
              <a:t>.</a:t>
            </a:r>
            <a:endParaRPr lang="cs-CZ"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3789040"/>
            <a:ext cx="4314056" cy="2868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944" y="2807062"/>
            <a:ext cx="4386064" cy="3289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453309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123728" y="260648"/>
            <a:ext cx="5616624" cy="707886"/>
          </a:xfrm>
          <a:prstGeom prst="rect">
            <a:avLst/>
          </a:prstGeom>
          <a:noFill/>
        </p:spPr>
        <p:txBody>
          <a:bodyPr wrap="square" rtlCol="0">
            <a:spAutoFit/>
          </a:bodyPr>
          <a:lstStyle/>
          <a:p>
            <a:r>
              <a:rPr lang="cs-CZ" sz="4000" b="1"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Václavské náměstí</a:t>
            </a:r>
            <a:endParaRPr lang="cs-CZ" sz="40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5" name="Obdélník 4"/>
          <p:cNvSpPr/>
          <p:nvPr/>
        </p:nvSpPr>
        <p:spPr>
          <a:xfrm>
            <a:off x="1187624" y="1340768"/>
            <a:ext cx="6624736" cy="1754326"/>
          </a:xfrm>
          <a:prstGeom prst="rect">
            <a:avLst/>
          </a:prstGeom>
        </p:spPr>
        <p:txBody>
          <a:bodyPr wrap="square">
            <a:spAutoFit/>
          </a:bodyPr>
          <a:lstStyle/>
          <a:p>
            <a:pPr>
              <a:buFont typeface="Wingdings" pitchFamily="2" charset="2"/>
              <a:buChar char="Ø"/>
            </a:pPr>
            <a:r>
              <a:rPr lang="cs-CZ" dirty="0" smtClean="0"/>
              <a:t>Je dlouhé 750 metrů a široké 60 metrů. Slouží jako obchodní, kulturní a politické centrum Prahy. Václavské náměstí bylo </a:t>
            </a:r>
          </a:p>
          <a:p>
            <a:r>
              <a:rPr lang="cs-CZ" dirty="0" smtClean="0"/>
              <a:t>svědkem mnoha významných historických událostí. Je to tradiční </a:t>
            </a:r>
          </a:p>
          <a:p>
            <a:r>
              <a:rPr lang="cs-CZ" dirty="0" smtClean="0"/>
              <a:t>místo pro demonstrace,oslavy atd..</a:t>
            </a:r>
            <a:endParaRPr lang="cs-CZ"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924944"/>
            <a:ext cx="5466184" cy="36418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3487056"/>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260648"/>
            <a:ext cx="6984776" cy="707886"/>
          </a:xfrm>
          <a:prstGeom prst="rect">
            <a:avLst/>
          </a:prstGeom>
          <a:noFill/>
        </p:spPr>
        <p:txBody>
          <a:bodyPr wrap="square" rtlCol="0">
            <a:spAutoFit/>
          </a:bodyPr>
          <a:lstStyle/>
          <a:p>
            <a:r>
              <a:rPr lang="cs-CZ" sz="4000" dirty="0" smtClean="0">
                <a:solidFill>
                  <a:schemeClr val="accent3"/>
                </a:solidFill>
              </a:rPr>
              <a:t>Tančící dům</a:t>
            </a:r>
            <a:endParaRPr lang="cs-CZ" sz="4000" dirty="0">
              <a:solidFill>
                <a:schemeClr val="accent3"/>
              </a:solidFill>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555838"/>
            <a:ext cx="3800475" cy="570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Obdélník 5"/>
          <p:cNvSpPr/>
          <p:nvPr/>
        </p:nvSpPr>
        <p:spPr>
          <a:xfrm>
            <a:off x="261570" y="1196752"/>
            <a:ext cx="4572000" cy="1477328"/>
          </a:xfrm>
          <a:prstGeom prst="rect">
            <a:avLst/>
          </a:prstGeom>
        </p:spPr>
        <p:txBody>
          <a:bodyPr>
            <a:spAutoFit/>
          </a:bodyPr>
          <a:lstStyle/>
          <a:p>
            <a:pPr>
              <a:buFont typeface="Wingdings" pitchFamily="2" charset="2"/>
              <a:buChar char="Ø"/>
            </a:pPr>
            <a:r>
              <a:rPr lang="cs-CZ" dirty="0" smtClean="0"/>
              <a:t> Jedná se o první stavbu špičkových světových architektů, která byla v hlavním městě po sametové revoluci realizována. Pojmenován je podle tvaru svých dvou nárožních věží.</a:t>
            </a:r>
            <a:endParaRPr lang="cs-CZ"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026" y="3408575"/>
            <a:ext cx="3898891" cy="2729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1718677"/>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123393" y="67458"/>
            <a:ext cx="6048672" cy="707886"/>
          </a:xfrm>
          <a:prstGeom prst="rect">
            <a:avLst/>
          </a:prstGeom>
          <a:noFill/>
        </p:spPr>
        <p:txBody>
          <a:bodyPr wrap="squar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40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Národní muzeum</a:t>
            </a:r>
            <a:endParaRPr lang="cs-CZ" sz="40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5" name="Obdélník 4"/>
          <p:cNvSpPr/>
          <p:nvPr/>
        </p:nvSpPr>
        <p:spPr>
          <a:xfrm>
            <a:off x="683568" y="775344"/>
            <a:ext cx="7416824" cy="2862322"/>
          </a:xfrm>
          <a:prstGeom prst="rect">
            <a:avLst/>
          </a:prstGeom>
        </p:spPr>
        <p:txBody>
          <a:bodyPr wrap="square">
            <a:spAutoFit/>
          </a:bodyPr>
          <a:lstStyle/>
          <a:p>
            <a:pPr>
              <a:buFont typeface="Wingdings" pitchFamily="2" charset="2"/>
              <a:buChar char="Ø"/>
            </a:pPr>
            <a:r>
              <a:rPr lang="cs-CZ" dirty="0" smtClean="0"/>
              <a:t>Novorenesanční budova Národního muzea stojí nad horním </a:t>
            </a:r>
          </a:p>
          <a:p>
            <a:r>
              <a:rPr lang="cs-CZ" dirty="0" smtClean="0"/>
              <a:t>okrajem Václavského náměstí. Vznikla na konci 19. století, </a:t>
            </a:r>
          </a:p>
          <a:p>
            <a:r>
              <a:rPr lang="cs-CZ" dirty="0" smtClean="0"/>
              <a:t>výzdobu vytvořili umělci, kteří se podíleli na vytvoření </a:t>
            </a:r>
          </a:p>
          <a:p>
            <a:r>
              <a:rPr lang="cs-CZ" dirty="0" smtClean="0"/>
              <a:t>Národního divadla. Národní muzeum </a:t>
            </a:r>
          </a:p>
          <a:p>
            <a:r>
              <a:rPr lang="cs-CZ" dirty="0" smtClean="0"/>
              <a:t>má průčelí široké 100 metrů. . V budově</a:t>
            </a:r>
          </a:p>
          <a:p>
            <a:r>
              <a:rPr lang="cs-CZ" dirty="0" smtClean="0"/>
              <a:t>Národního muzea jsou instalovány sbírky soustřeďující </a:t>
            </a:r>
          </a:p>
          <a:p>
            <a:r>
              <a:rPr lang="cs-CZ" dirty="0" smtClean="0"/>
              <a:t>nejcennější kulturní dědictví našeho národa. V budově je umístěna muzejní knihovna a pořádají se </a:t>
            </a:r>
          </a:p>
          <a:p>
            <a:r>
              <a:rPr lang="cs-CZ" dirty="0" smtClean="0"/>
              <a:t>zde příležitostné výstavy, přednášky i další kulturní akce. V současné době prochází Národní muzeum rozsáhlou rekonstrukcí.</a:t>
            </a:r>
            <a:endParaRPr lang="cs-CZ"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3637666"/>
            <a:ext cx="6054004" cy="296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550776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547664" y="620688"/>
            <a:ext cx="6264696" cy="646331"/>
          </a:xfrm>
          <a:prstGeom prst="rect">
            <a:avLst/>
          </a:prstGeom>
          <a:noFill/>
        </p:spPr>
        <p:txBody>
          <a:bodyPr wrap="square" rtlCol="0">
            <a:spAutoFit/>
          </a:bodyPr>
          <a:lstStyle/>
          <a:p>
            <a:r>
              <a:rPr lang="cs-CZ" sz="3600" b="1" dirty="0" smtClean="0">
                <a:ln w="12700">
                  <a:solidFill>
                    <a:schemeClr val="tx2">
                      <a:satMod val="155000"/>
                    </a:schemeClr>
                  </a:solidFill>
                  <a:prstDash val="solid"/>
                </a:ln>
                <a:solidFill>
                  <a:schemeClr val="accent1">
                    <a:lumMod val="40000"/>
                    <a:lumOff val="60000"/>
                  </a:schemeClr>
                </a:solidFill>
                <a:effectLst>
                  <a:outerShdw blurRad="41275" dist="20320" dir="1800000" algn="tl" rotWithShape="0">
                    <a:srgbClr val="000000">
                      <a:alpha val="40000"/>
                    </a:srgbClr>
                  </a:outerShdw>
                </a:effectLst>
              </a:rPr>
              <a:t>Pomník svatého Václava</a:t>
            </a:r>
            <a:endParaRPr lang="cs-CZ" sz="3600" b="1" dirty="0">
              <a:ln w="12700">
                <a:solidFill>
                  <a:schemeClr val="tx2">
                    <a:satMod val="155000"/>
                  </a:schemeClr>
                </a:solidFill>
                <a:prstDash val="solid"/>
              </a:ln>
              <a:solidFill>
                <a:schemeClr val="accent1">
                  <a:lumMod val="40000"/>
                  <a:lumOff val="60000"/>
                </a:schemeClr>
              </a:solidFill>
              <a:effectLst>
                <a:outerShdw blurRad="41275" dist="20320" dir="1800000" algn="tl" rotWithShape="0">
                  <a:srgbClr val="000000">
                    <a:alpha val="40000"/>
                  </a:srgbClr>
                </a:outerShdw>
              </a:effectLst>
            </a:endParaRPr>
          </a:p>
        </p:txBody>
      </p:sp>
      <p:sp>
        <p:nvSpPr>
          <p:cNvPr id="5" name="Obdélník 4"/>
          <p:cNvSpPr/>
          <p:nvPr/>
        </p:nvSpPr>
        <p:spPr>
          <a:xfrm>
            <a:off x="467544" y="1556792"/>
            <a:ext cx="4896544" cy="3693319"/>
          </a:xfrm>
          <a:prstGeom prst="rect">
            <a:avLst/>
          </a:prstGeom>
        </p:spPr>
        <p:txBody>
          <a:bodyPr wrap="square">
            <a:spAutoFit/>
          </a:bodyPr>
          <a:lstStyle/>
          <a:p>
            <a:pPr>
              <a:buFont typeface="Wingdings" pitchFamily="2" charset="2"/>
              <a:buChar char="Ø"/>
            </a:pPr>
            <a:r>
              <a:rPr lang="cs-CZ" dirty="0" smtClean="0"/>
              <a:t>Pod budovou Národního muzea najdeme pomník svatého Václava – bronzovou jezdeckou sochu  knížete Václava, obklopenou sochami svatého Prokopa, Vojtěcha, Ludmily a Anežky. Jedná se </a:t>
            </a:r>
          </a:p>
          <a:p>
            <a:r>
              <a:rPr lang="cs-CZ" dirty="0" smtClean="0"/>
              <a:t>o dílo J. V. </a:t>
            </a:r>
            <a:r>
              <a:rPr lang="cs-CZ" dirty="0" err="1" smtClean="0"/>
              <a:t>Myslbeka</a:t>
            </a:r>
            <a:r>
              <a:rPr lang="cs-CZ" dirty="0" smtClean="0"/>
              <a:t> z počátku 20. století. Na podstavci najdeme </a:t>
            </a:r>
          </a:p>
          <a:p>
            <a:r>
              <a:rPr lang="cs-CZ" dirty="0" smtClean="0"/>
              <a:t>nápis: „Svatý Václave, vévodo  české země, kníže náš, nedej </a:t>
            </a:r>
          </a:p>
          <a:p>
            <a:r>
              <a:rPr lang="cs-CZ" dirty="0" err="1" smtClean="0"/>
              <a:t>zahynouti</a:t>
            </a:r>
            <a:r>
              <a:rPr lang="cs-CZ" dirty="0" smtClean="0"/>
              <a:t> nám ni budoucím.“ Sousoší je symbolem  české </a:t>
            </a:r>
          </a:p>
          <a:p>
            <a:r>
              <a:rPr lang="cs-CZ" dirty="0" smtClean="0"/>
              <a:t>státnosti. Je zhotoveno z bronzu a na výšku měří přes sedm metrů. </a:t>
            </a:r>
            <a:endParaRPr lang="cs-CZ"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1359234"/>
            <a:ext cx="2582467" cy="47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318792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275856" y="260648"/>
            <a:ext cx="5400600" cy="707886"/>
          </a:xfrm>
          <a:prstGeom prst="rect">
            <a:avLst/>
          </a:prstGeom>
          <a:noFill/>
        </p:spPr>
        <p:txBody>
          <a:bodyPr wrap="square" rtlCol="0">
            <a:spAutoFit/>
          </a:bodyPr>
          <a:lstStyle/>
          <a:p>
            <a:r>
              <a:rPr lang="cs-CZ" sz="4000" dirty="0" smtClean="0">
                <a:solidFill>
                  <a:schemeClr val="accent3"/>
                </a:solidFill>
              </a:rPr>
              <a:t>Letohrádek Hvězda</a:t>
            </a:r>
            <a:endParaRPr lang="cs-CZ" sz="4000" dirty="0">
              <a:solidFill>
                <a:schemeClr val="accent3"/>
              </a:solidFill>
            </a:endParaRPr>
          </a:p>
        </p:txBody>
      </p:sp>
      <p:sp>
        <p:nvSpPr>
          <p:cNvPr id="5" name="Obdélník 4"/>
          <p:cNvSpPr/>
          <p:nvPr/>
        </p:nvSpPr>
        <p:spPr>
          <a:xfrm>
            <a:off x="506907" y="999544"/>
            <a:ext cx="4572000" cy="1477328"/>
          </a:xfrm>
          <a:prstGeom prst="rect">
            <a:avLst/>
          </a:prstGeom>
        </p:spPr>
        <p:txBody>
          <a:bodyPr>
            <a:spAutoFit/>
          </a:bodyPr>
          <a:lstStyle/>
          <a:p>
            <a:pPr>
              <a:buFont typeface="Wingdings" pitchFamily="2" charset="2"/>
              <a:buChar char="Ø"/>
            </a:pPr>
            <a:r>
              <a:rPr lang="cs-CZ" dirty="0" smtClean="0"/>
              <a:t>V královské oboře na Bílé hoře nechal v 16. století arcivévoda </a:t>
            </a:r>
          </a:p>
          <a:p>
            <a:r>
              <a:rPr lang="cs-CZ" dirty="0" smtClean="0"/>
              <a:t>Ferdinand Tyrolský postavit lovecký letohrádek na půdorysu </a:t>
            </a:r>
          </a:p>
          <a:p>
            <a:r>
              <a:rPr lang="cs-CZ" dirty="0" smtClean="0"/>
              <a:t>šesticípé hvězdy.</a:t>
            </a:r>
            <a:endParaRPr lang="cs-CZ"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9739" y="1772310"/>
            <a:ext cx="3810000" cy="255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815" y="3212976"/>
            <a:ext cx="4896183" cy="3488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206799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75656" y="908720"/>
            <a:ext cx="4572000" cy="646331"/>
          </a:xfrm>
          <a:prstGeom prst="rect">
            <a:avLst/>
          </a:prstGeom>
        </p:spPr>
        <p:txBody>
          <a:bodyPr>
            <a:spAutoFit/>
          </a:bodyPr>
          <a:lstStyle/>
          <a:p>
            <a:r>
              <a:rPr lang="cs-CZ" dirty="0" smtClean="0"/>
              <a:t>http://cs.wikipedia.org/wiki/Soubor:Prag_Pulverturm.jpg</a:t>
            </a:r>
            <a:endParaRPr lang="cs-CZ" dirty="0"/>
          </a:p>
        </p:txBody>
      </p:sp>
      <p:sp>
        <p:nvSpPr>
          <p:cNvPr id="5" name="Obdélník 4"/>
          <p:cNvSpPr/>
          <p:nvPr/>
        </p:nvSpPr>
        <p:spPr>
          <a:xfrm>
            <a:off x="1475656" y="1772816"/>
            <a:ext cx="4572000" cy="646331"/>
          </a:xfrm>
          <a:prstGeom prst="rect">
            <a:avLst/>
          </a:prstGeom>
        </p:spPr>
        <p:txBody>
          <a:bodyPr>
            <a:spAutoFit/>
          </a:bodyPr>
          <a:lstStyle/>
          <a:p>
            <a:r>
              <a:rPr lang="cs-CZ" dirty="0" smtClean="0"/>
              <a:t>http://cs.wikipedia.org/wiki/Soubor:Prazsky_orloj_celkovy_pohled.jpg</a:t>
            </a:r>
            <a:endParaRPr lang="cs-CZ" dirty="0"/>
          </a:p>
        </p:txBody>
      </p:sp>
      <p:sp>
        <p:nvSpPr>
          <p:cNvPr id="6" name="Obdélník 5"/>
          <p:cNvSpPr/>
          <p:nvPr/>
        </p:nvSpPr>
        <p:spPr>
          <a:xfrm>
            <a:off x="1475656" y="2782669"/>
            <a:ext cx="4572000" cy="646331"/>
          </a:xfrm>
          <a:prstGeom prst="rect">
            <a:avLst/>
          </a:prstGeom>
        </p:spPr>
        <p:txBody>
          <a:bodyPr>
            <a:spAutoFit/>
          </a:bodyPr>
          <a:lstStyle/>
          <a:p>
            <a:r>
              <a:rPr lang="cs-CZ" dirty="0" smtClean="0"/>
              <a:t>http://cs.wikipedia.org/wiki/Soubor:Prague_hus_statue.jpg</a:t>
            </a:r>
            <a:endParaRPr lang="cs-CZ" dirty="0"/>
          </a:p>
        </p:txBody>
      </p:sp>
      <p:sp>
        <p:nvSpPr>
          <p:cNvPr id="7" name="Obdélník 6"/>
          <p:cNvSpPr/>
          <p:nvPr/>
        </p:nvSpPr>
        <p:spPr>
          <a:xfrm>
            <a:off x="1475656" y="3573016"/>
            <a:ext cx="4572000" cy="646331"/>
          </a:xfrm>
          <a:prstGeom prst="rect">
            <a:avLst/>
          </a:prstGeom>
        </p:spPr>
        <p:txBody>
          <a:bodyPr>
            <a:spAutoFit/>
          </a:bodyPr>
          <a:lstStyle/>
          <a:p>
            <a:r>
              <a:rPr lang="cs-CZ" dirty="0" smtClean="0"/>
              <a:t>http://cs.wikipedia.org/wiki/Soubor:NationalTheatrePrague.jpg</a:t>
            </a:r>
            <a:endParaRPr lang="cs-CZ" dirty="0"/>
          </a:p>
        </p:txBody>
      </p:sp>
      <p:sp>
        <p:nvSpPr>
          <p:cNvPr id="8" name="Obdélník 7"/>
          <p:cNvSpPr/>
          <p:nvPr/>
        </p:nvSpPr>
        <p:spPr>
          <a:xfrm>
            <a:off x="1477500" y="4221809"/>
            <a:ext cx="4572000" cy="923330"/>
          </a:xfrm>
          <a:prstGeom prst="rect">
            <a:avLst/>
          </a:prstGeom>
        </p:spPr>
        <p:txBody>
          <a:bodyPr>
            <a:spAutoFit/>
          </a:bodyPr>
          <a:lstStyle/>
          <a:p>
            <a:r>
              <a:rPr lang="cs-CZ" dirty="0" smtClean="0"/>
              <a:t>http://cs.wikipedia.org/wiki/Soubor:Praha_2005-09-20_n%C3%A1rodn%C3%AD_divadlo.jpg</a:t>
            </a:r>
            <a:endParaRPr lang="cs-CZ" dirty="0"/>
          </a:p>
        </p:txBody>
      </p:sp>
      <p:sp>
        <p:nvSpPr>
          <p:cNvPr id="9" name="Obdélník 8"/>
          <p:cNvSpPr/>
          <p:nvPr/>
        </p:nvSpPr>
        <p:spPr>
          <a:xfrm>
            <a:off x="1477500" y="5301208"/>
            <a:ext cx="4572000" cy="646331"/>
          </a:xfrm>
          <a:prstGeom prst="rect">
            <a:avLst/>
          </a:prstGeom>
        </p:spPr>
        <p:txBody>
          <a:bodyPr>
            <a:spAutoFit/>
          </a:bodyPr>
          <a:lstStyle/>
          <a:p>
            <a:r>
              <a:rPr lang="cs-CZ" dirty="0" smtClean="0">
                <a:hlinkClick r:id="rId2"/>
              </a:rPr>
              <a:t>http://</a:t>
            </a:r>
            <a:r>
              <a:rPr lang="cs-CZ" dirty="0" smtClean="0">
                <a:solidFill>
                  <a:schemeClr val="accent3">
                    <a:lumMod val="20000"/>
                    <a:lumOff val="80000"/>
                  </a:schemeClr>
                </a:solidFill>
                <a:hlinkClick r:id="rId2"/>
              </a:rPr>
              <a:t>cs.wikipedia.org/wiki/Soubor:Peter_Stehlik_2011.07.29_A.jpg</a:t>
            </a:r>
            <a:endParaRPr lang="cs-CZ" dirty="0" smtClean="0">
              <a:solidFill>
                <a:schemeClr val="accent3">
                  <a:lumMod val="20000"/>
                  <a:lumOff val="80000"/>
                </a:schemeClr>
              </a:solidFill>
            </a:endParaRPr>
          </a:p>
        </p:txBody>
      </p:sp>
      <p:sp>
        <p:nvSpPr>
          <p:cNvPr id="10" name="TextovéPole 9"/>
          <p:cNvSpPr txBox="1"/>
          <p:nvPr/>
        </p:nvSpPr>
        <p:spPr>
          <a:xfrm>
            <a:off x="1477500" y="0"/>
            <a:ext cx="5902812" cy="707886"/>
          </a:xfrm>
          <a:prstGeom prst="rect">
            <a:avLst/>
          </a:prstGeom>
          <a:noFill/>
        </p:spPr>
        <p:txBody>
          <a:bodyPr wrap="square" rtlCol="0">
            <a:spAutoFit/>
          </a:bodyPr>
          <a:lstStyle/>
          <a:p>
            <a:r>
              <a:rPr lang="cs-CZ" sz="4000" b="1" dirty="0" smtClean="0">
                <a:solidFill>
                  <a:srgbClr val="FF0000"/>
                </a:solidFill>
              </a:rPr>
              <a:t>Zdroje textů a obrázků</a:t>
            </a:r>
            <a:endParaRPr lang="cs-CZ" sz="4000" b="1" dirty="0">
              <a:solidFill>
                <a:srgbClr val="FF0000"/>
              </a:solidFill>
            </a:endParaRPr>
          </a:p>
        </p:txBody>
      </p:sp>
    </p:spTree>
    <p:extLst>
      <p:ext uri="{BB962C8B-B14F-4D97-AF65-F5344CB8AC3E}">
        <p14:creationId xmlns:p14="http://schemas.microsoft.com/office/powerpoint/2010/main" val="2479966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043608" y="548680"/>
            <a:ext cx="4572000" cy="1200329"/>
          </a:xfrm>
          <a:prstGeom prst="rect">
            <a:avLst/>
          </a:prstGeom>
        </p:spPr>
        <p:txBody>
          <a:bodyPr>
            <a:spAutoFit/>
          </a:bodyPr>
          <a:lstStyle/>
          <a:p>
            <a:r>
              <a:rPr lang="cs-CZ" dirty="0" smtClean="0"/>
              <a:t>http://cs.wikipedia.org/wiki/Soubor:Case_danzanti.jpg</a:t>
            </a:r>
          </a:p>
          <a:p>
            <a:endParaRPr lang="cs-CZ" dirty="0"/>
          </a:p>
          <a:p>
            <a:endParaRPr lang="cs-CZ" dirty="0" smtClean="0"/>
          </a:p>
        </p:txBody>
      </p:sp>
      <p:sp>
        <p:nvSpPr>
          <p:cNvPr id="5" name="Obdélník 4"/>
          <p:cNvSpPr/>
          <p:nvPr/>
        </p:nvSpPr>
        <p:spPr>
          <a:xfrm>
            <a:off x="1043608" y="1425843"/>
            <a:ext cx="4572000" cy="646331"/>
          </a:xfrm>
          <a:prstGeom prst="rect">
            <a:avLst/>
          </a:prstGeom>
        </p:spPr>
        <p:txBody>
          <a:bodyPr>
            <a:spAutoFit/>
          </a:bodyPr>
          <a:lstStyle/>
          <a:p>
            <a:r>
              <a:rPr lang="cs-CZ" dirty="0" smtClean="0"/>
              <a:t>http://cs.wikipedia.org/wiki/Soubor:Praha_Tancici_dum.jpg</a:t>
            </a:r>
            <a:endParaRPr lang="cs-CZ" dirty="0"/>
          </a:p>
        </p:txBody>
      </p:sp>
      <p:sp>
        <p:nvSpPr>
          <p:cNvPr id="6" name="Obdélník 5"/>
          <p:cNvSpPr/>
          <p:nvPr/>
        </p:nvSpPr>
        <p:spPr>
          <a:xfrm>
            <a:off x="1043608" y="2072174"/>
            <a:ext cx="4572000" cy="646331"/>
          </a:xfrm>
          <a:prstGeom prst="rect">
            <a:avLst/>
          </a:prstGeom>
        </p:spPr>
        <p:txBody>
          <a:bodyPr>
            <a:spAutoFit/>
          </a:bodyPr>
          <a:lstStyle/>
          <a:p>
            <a:r>
              <a:rPr lang="cs-CZ" dirty="0" smtClean="0"/>
              <a:t>http://cs.wikipedia.org/wiki/Soubor:Narodni_muzeum.jpg</a:t>
            </a:r>
            <a:endParaRPr lang="cs-CZ" dirty="0"/>
          </a:p>
        </p:txBody>
      </p:sp>
      <p:sp>
        <p:nvSpPr>
          <p:cNvPr id="7" name="Obdélník 6"/>
          <p:cNvSpPr/>
          <p:nvPr/>
        </p:nvSpPr>
        <p:spPr>
          <a:xfrm>
            <a:off x="1063468" y="2852936"/>
            <a:ext cx="4572000" cy="923330"/>
          </a:xfrm>
          <a:prstGeom prst="rect">
            <a:avLst/>
          </a:prstGeom>
        </p:spPr>
        <p:txBody>
          <a:bodyPr>
            <a:spAutoFit/>
          </a:bodyPr>
          <a:lstStyle/>
          <a:p>
            <a:r>
              <a:rPr lang="cs-CZ" dirty="0" smtClean="0"/>
              <a:t>http://cs.wikipedia.org/wiki/Soubor:Wenceslaus_I_Duke_of_Bohemia_equestrian_statue_in_Prague_3.jpg</a:t>
            </a:r>
            <a:endParaRPr lang="cs-CZ" dirty="0"/>
          </a:p>
        </p:txBody>
      </p:sp>
      <p:sp>
        <p:nvSpPr>
          <p:cNvPr id="8" name="Obdélník 7"/>
          <p:cNvSpPr/>
          <p:nvPr/>
        </p:nvSpPr>
        <p:spPr>
          <a:xfrm>
            <a:off x="1079167" y="3796146"/>
            <a:ext cx="4572000" cy="646331"/>
          </a:xfrm>
          <a:prstGeom prst="rect">
            <a:avLst/>
          </a:prstGeom>
        </p:spPr>
        <p:txBody>
          <a:bodyPr>
            <a:spAutoFit/>
          </a:bodyPr>
          <a:lstStyle/>
          <a:p>
            <a:r>
              <a:rPr lang="cs-CZ" dirty="0" smtClean="0"/>
              <a:t>http://cs.wikipedia.org/wiki/Soubor:LetohradekHvezda2.jpg</a:t>
            </a:r>
            <a:endParaRPr lang="cs-CZ" dirty="0"/>
          </a:p>
        </p:txBody>
      </p:sp>
      <p:sp>
        <p:nvSpPr>
          <p:cNvPr id="9" name="Obdélník 8"/>
          <p:cNvSpPr/>
          <p:nvPr/>
        </p:nvSpPr>
        <p:spPr>
          <a:xfrm>
            <a:off x="1079167" y="4444894"/>
            <a:ext cx="4572000" cy="1200329"/>
          </a:xfrm>
          <a:prstGeom prst="rect">
            <a:avLst/>
          </a:prstGeom>
        </p:spPr>
        <p:txBody>
          <a:bodyPr>
            <a:spAutoFit/>
          </a:bodyPr>
          <a:lstStyle/>
          <a:p>
            <a:r>
              <a:rPr lang="cs-CZ" dirty="0" smtClean="0"/>
              <a:t>http://cs.wikipedia.org/wiki/Soubor:LetohradekHvezda.jpg</a:t>
            </a:r>
          </a:p>
          <a:p>
            <a:endParaRPr lang="cs-CZ" dirty="0"/>
          </a:p>
          <a:p>
            <a:r>
              <a:rPr lang="cs-CZ" dirty="0" smtClean="0"/>
              <a:t>Text z wikipedie.</a:t>
            </a:r>
            <a:endParaRPr lang="cs-CZ" dirty="0"/>
          </a:p>
        </p:txBody>
      </p:sp>
    </p:spTree>
    <p:extLst>
      <p:ext uri="{BB962C8B-B14F-4D97-AF65-F5344CB8AC3E}">
        <p14:creationId xmlns:p14="http://schemas.microsoft.com/office/powerpoint/2010/main" val="1017045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115616" y="404664"/>
            <a:ext cx="6390456" cy="6001643"/>
          </a:xfrm>
          <a:prstGeom prst="rect">
            <a:avLst/>
          </a:prstGeom>
        </p:spPr>
        <p:txBody>
          <a:bodyPr wrap="square">
            <a:spAutoFit/>
          </a:bodyPr>
          <a:lstStyle/>
          <a:p>
            <a:pPr marL="457200" indent="-457200">
              <a:buFont typeface="Arial" pitchFamily="34" charset="0"/>
              <a:buChar char="•"/>
            </a:pPr>
            <a:r>
              <a:rPr lang="cs-CZ" sz="2400" dirty="0"/>
              <a:t>Vytvořeno jako DUM do předmětu vlastivěda na Základní škole a Mateřské škole Mladá Boleslav, 17.listopadu 1325, příspěvková organizace  pro </a:t>
            </a:r>
            <a:r>
              <a:rPr lang="cs-CZ" sz="2400" dirty="0" smtClean="0"/>
              <a:t>čtvrtý </a:t>
            </a:r>
            <a:r>
              <a:rPr lang="cs-CZ" sz="2400" dirty="0"/>
              <a:t>ročník základní školy.</a:t>
            </a:r>
          </a:p>
          <a:p>
            <a:pPr marL="457200" indent="-457200">
              <a:buFont typeface="Arial" pitchFamily="34" charset="0"/>
              <a:buChar char="•"/>
            </a:pPr>
            <a:endParaRPr lang="cs-CZ" sz="2400" dirty="0"/>
          </a:p>
          <a:p>
            <a:pPr marL="457200" indent="-457200">
              <a:buFont typeface="Arial" pitchFamily="34" charset="0"/>
              <a:buChar char="•"/>
            </a:pPr>
            <a:r>
              <a:rPr lang="cs-CZ" sz="2400" dirty="0"/>
              <a:t>Materiál slouží k doplnění učiva o Praze .</a:t>
            </a:r>
          </a:p>
          <a:p>
            <a:pPr marL="457200" indent="-457200">
              <a:buFont typeface="Arial" pitchFamily="34" charset="0"/>
              <a:buChar char="•"/>
            </a:pPr>
            <a:endParaRPr lang="cs-CZ" sz="2400" dirty="0"/>
          </a:p>
          <a:p>
            <a:pPr marL="457200" indent="-457200">
              <a:buFont typeface="Arial" pitchFamily="34" charset="0"/>
              <a:buChar char="•"/>
            </a:pPr>
            <a:r>
              <a:rPr lang="cs-CZ" sz="2400" dirty="0"/>
              <a:t>Materiál doporučuji prezentovat pomocí interaktivní tabule.</a:t>
            </a:r>
          </a:p>
          <a:p>
            <a:endParaRPr lang="cs-CZ" sz="2400" dirty="0"/>
          </a:p>
          <a:p>
            <a:pPr marL="457200" indent="-457200">
              <a:buFont typeface="Arial" pitchFamily="34" charset="0"/>
              <a:buChar char="•"/>
            </a:pPr>
            <a:r>
              <a:rPr lang="cs-CZ" sz="2400" dirty="0"/>
              <a:t>Materiál byl  </a:t>
            </a:r>
            <a:r>
              <a:rPr lang="cs-CZ" sz="2400" dirty="0" smtClean="0"/>
              <a:t>vytvořen a pilotován </a:t>
            </a:r>
            <a:r>
              <a:rPr lang="cs-CZ" sz="2400" dirty="0"/>
              <a:t>v </a:t>
            </a:r>
          </a:p>
          <a:p>
            <a:r>
              <a:rPr lang="cs-CZ" sz="2400" dirty="0"/>
              <a:t>      I. pololetí školního roku 2012/2013</a:t>
            </a:r>
          </a:p>
          <a:p>
            <a:endParaRPr lang="cs-CZ" dirty="0" smtClean="0"/>
          </a:p>
          <a:p>
            <a:endParaRPr lang="cs-CZ" dirty="0" smtClean="0"/>
          </a:p>
          <a:p>
            <a:pPr marL="457200" indent="-457200">
              <a:buFont typeface="Arial" pitchFamily="34" charset="0"/>
              <a:buChar char="•"/>
            </a:pPr>
            <a:endParaRPr lang="cs-CZ" dirty="0"/>
          </a:p>
          <a:p>
            <a:endParaRPr lang="cs-CZ" dirty="0"/>
          </a:p>
        </p:txBody>
      </p:sp>
    </p:spTree>
    <p:extLst>
      <p:ext uri="{BB962C8B-B14F-4D97-AF65-F5344CB8AC3E}">
        <p14:creationId xmlns:p14="http://schemas.microsoft.com/office/powerpoint/2010/main" val="3457910934"/>
      </p:ext>
    </p:extLst>
  </p:cSld>
  <p:clrMapOvr>
    <a:masterClrMapping/>
  </p:clrMapOvr>
</p:sld>
</file>

<file path=ppt/theme/theme1.xml><?xml version="1.0" encoding="utf-8"?>
<a:theme xmlns:a="http://schemas.openxmlformats.org/drawingml/2006/main" name="Technický">
  <a:themeElements>
    <a:clrScheme name="Technický">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56</TotalTime>
  <Words>644</Words>
  <Application>Microsoft Office PowerPoint</Application>
  <PresentationFormat>Předvádění na obrazovce (4:3)</PresentationFormat>
  <Paragraphs>74</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Technický</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Asus</dc:creator>
  <cp:lastModifiedBy>Marie Prskavcová</cp:lastModifiedBy>
  <cp:revision>17</cp:revision>
  <dcterms:created xsi:type="dcterms:W3CDTF">2012-04-18T17:29:48Z</dcterms:created>
  <dcterms:modified xsi:type="dcterms:W3CDTF">2012-11-20T14:25:55Z</dcterms:modified>
</cp:coreProperties>
</file>