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9" r:id="rId5"/>
    <p:sldId id="260" r:id="rId6"/>
    <p:sldId id="261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2000">
              <a:srgbClr val="5F5F5F"/>
            </a:gs>
            <a:gs pos="22000">
              <a:srgbClr val="5F5F5F"/>
            </a:gs>
            <a:gs pos="64000">
              <a:srgbClr val="FFFFFF"/>
            </a:gs>
            <a:gs pos="70000">
              <a:srgbClr val="B2B2B2"/>
            </a:gs>
            <a:gs pos="100000">
              <a:srgbClr val="292929"/>
            </a:gs>
            <a:gs pos="87000">
              <a:schemeClr val="bg1">
                <a:lumMod val="75000"/>
              </a:schemeClr>
            </a:gs>
            <a:gs pos="100000">
              <a:srgbClr val="EAEAE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9654CCB-72C6-48CF-B3FA-D2D05CB22E79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308CACF-5C63-40D9-8132-8C982A3C052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2276872"/>
            <a:ext cx="73448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          Praha IV. </a:t>
            </a:r>
          </a:p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602421" y="4365104"/>
            <a:ext cx="813306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smtClean="0"/>
              <a:t>VY_32_INOVACE_40_Praha </a:t>
            </a:r>
            <a:r>
              <a:rPr lang="cs-CZ" sz="4400" dirty="0" smtClean="0"/>
              <a:t>IV.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179512" y="5877272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  <p:extLst>
      <p:ext uri="{BB962C8B-B14F-4D97-AF65-F5344CB8AC3E}">
        <p14:creationId xmlns:p14="http://schemas.microsoft.com/office/powerpoint/2010/main" val="68983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534"/>
            <a:ext cx="2268537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354729" y="980728"/>
            <a:ext cx="45720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Stal se odpočinkovým místem Pražanů i tradičním dostaveníčkem milenců. Na jeho svazích byly vybudovány sady a parky. Na vrcholu Petřína byla v roce 1891 postavena železná rozhledna ve </a:t>
            </a:r>
          </a:p>
          <a:p>
            <a:r>
              <a:rPr lang="cs-CZ" sz="2400" b="1" dirty="0" smtClean="0"/>
              <a:t>stylu pařížské </a:t>
            </a:r>
            <a:r>
              <a:rPr lang="cs-CZ" sz="2400" b="1" dirty="0" err="1" smtClean="0"/>
              <a:t>Eiffelovy</a:t>
            </a:r>
            <a:r>
              <a:rPr lang="cs-CZ" sz="2400" b="1" dirty="0" smtClean="0"/>
              <a:t> věže. Je vysoká 60 metrů a na její vrchol vede 299 schodů. 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899592" y="605389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 Na Petřín se můžeme vyvézt lanovkou, která jezdí od roku 1891.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985" y="980728"/>
            <a:ext cx="2923883" cy="449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771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60648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3"/>
                </a:solidFill>
              </a:rPr>
              <a:t>Vyšehrad</a:t>
            </a:r>
            <a:endParaRPr lang="cs-CZ" sz="4000" dirty="0">
              <a:solidFill>
                <a:schemeClr val="accent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112474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Vyšehrad je podle  pověstí mytickým sídlem  kněžny Libuše</a:t>
            </a:r>
          </a:p>
          <a:p>
            <a:r>
              <a:rPr lang="cs-CZ" dirty="0" smtClean="0"/>
              <a:t>a prvních přemyslovských knížat.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198884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Původní hrad byl zničen </a:t>
            </a:r>
          </a:p>
          <a:p>
            <a:r>
              <a:rPr lang="cs-CZ" dirty="0" smtClean="0"/>
              <a:t>vlivem  času a pravděpodobně i v důsledku útoků husitských </a:t>
            </a:r>
          </a:p>
          <a:p>
            <a:r>
              <a:rPr lang="cs-CZ" dirty="0" smtClean="0"/>
              <a:t>vojsk. Dochovala se románská rotunda Svatého Martina a gotický</a:t>
            </a:r>
          </a:p>
          <a:p>
            <a:r>
              <a:rPr lang="cs-CZ" dirty="0" smtClean="0"/>
              <a:t>kostel Svatého Petra a Pavla.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140968"/>
            <a:ext cx="4602088" cy="3451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0535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260648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3"/>
                </a:solidFill>
              </a:rPr>
              <a:t>Zámek Trója</a:t>
            </a:r>
            <a:endParaRPr lang="cs-CZ" sz="4000" dirty="0">
              <a:solidFill>
                <a:schemeClr val="accent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1052736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Zámek Trója byl vystavěný na přelomu 17. a 18. století na </a:t>
            </a:r>
          </a:p>
          <a:p>
            <a:r>
              <a:rPr lang="cs-CZ" dirty="0" smtClean="0"/>
              <a:t>severním okraji Pražské kotliny, pod svahem osázeným vinicemi. </a:t>
            </a:r>
          </a:p>
          <a:p>
            <a:r>
              <a:rPr lang="cs-CZ" dirty="0" smtClean="0"/>
              <a:t>Patří k nejkrásnějším  barokním zámkům v  Čechách. Je tvořen </a:t>
            </a:r>
          </a:p>
          <a:p>
            <a:r>
              <a:rPr lang="cs-CZ" dirty="0" smtClean="0"/>
              <a:t>několika budovami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90918"/>
            <a:ext cx="5124400" cy="38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863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332656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3"/>
                </a:solidFill>
              </a:rPr>
              <a:t>Stromovka</a:t>
            </a:r>
            <a:endParaRPr lang="cs-CZ" sz="4000" dirty="0">
              <a:solidFill>
                <a:schemeClr val="accent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39952" y="836712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Stromovka je oblíbené loviště českých </a:t>
            </a:r>
          </a:p>
          <a:p>
            <a:r>
              <a:rPr lang="cs-CZ" dirty="0" smtClean="0"/>
              <a:t>panovníků. Koncem 18. století byla upravena do podoby parku </a:t>
            </a:r>
          </a:p>
          <a:p>
            <a:r>
              <a:rPr lang="cs-CZ" dirty="0" smtClean="0"/>
              <a:t>v anglickém stylu. V současnosti to je nejrozsáhlejší pražský park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73927"/>
            <a:ext cx="4602088" cy="3451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8124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260648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3"/>
                </a:solidFill>
              </a:rPr>
              <a:t>Zoologická zahrada</a:t>
            </a:r>
            <a:endParaRPr lang="cs-CZ" sz="4000" dirty="0">
              <a:solidFill>
                <a:schemeClr val="accent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5840" y="1340768"/>
            <a:ext cx="71642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Pražská zoologická zahrada je nejstarší zoologickou zahradou </a:t>
            </a:r>
          </a:p>
          <a:p>
            <a:r>
              <a:rPr lang="cs-CZ" dirty="0" smtClean="0"/>
              <a:t>v České republice. Byla otevřena v roce 1831 a je považována za </a:t>
            </a:r>
          </a:p>
          <a:p>
            <a:r>
              <a:rPr lang="cs-CZ" dirty="0" smtClean="0"/>
              <a:t>jednu z nejkrásnějších v Evropě. Chová se zde asi 2000 zvířat 350 druhů, z toho </a:t>
            </a:r>
          </a:p>
          <a:p>
            <a:r>
              <a:rPr lang="cs-CZ" dirty="0" smtClean="0"/>
              <a:t>91 patří k druhům, jimž hrozí vyhubení.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573016"/>
            <a:ext cx="3954016" cy="2871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00332"/>
            <a:ext cx="3954016" cy="2965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632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548680"/>
            <a:ext cx="7056784" cy="68018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Zdroje textů a obrázk</a:t>
            </a:r>
            <a:r>
              <a:rPr lang="cs-CZ" sz="4000" b="1" dirty="0"/>
              <a:t>ů</a:t>
            </a:r>
          </a:p>
          <a:p>
            <a:endParaRPr lang="cs-CZ" dirty="0" smtClean="0"/>
          </a:p>
          <a:p>
            <a:r>
              <a:rPr lang="cs-CZ" dirty="0" smtClean="0"/>
              <a:t>http://cs.wikipedia.org/wiki/Soubor:PetrinObservationTower.jpg</a:t>
            </a:r>
          </a:p>
          <a:p>
            <a:endParaRPr lang="cs-CZ" dirty="0"/>
          </a:p>
          <a:p>
            <a:r>
              <a:rPr lang="cs-CZ" dirty="0" smtClean="0"/>
              <a:t>http://cs.wikipedia.org/wiki/Soubor:Vy%C5%A1ehrad_z_%C5%BEelezni%C4%8Dn%C3%ADho_mostu.jpg</a:t>
            </a:r>
          </a:p>
          <a:p>
            <a:endParaRPr lang="cs-CZ" dirty="0"/>
          </a:p>
          <a:p>
            <a:r>
              <a:rPr lang="cs-CZ" dirty="0" smtClean="0"/>
              <a:t>http://cs.wikipedia.org/wiki/Soubor:P8211027.JPG</a:t>
            </a:r>
          </a:p>
          <a:p>
            <a:endParaRPr lang="cs-CZ" dirty="0"/>
          </a:p>
          <a:p>
            <a:r>
              <a:rPr lang="cs-CZ" dirty="0" smtClean="0"/>
              <a:t>http://cs.wikipedia.org/wiki/Soubor:Praha,_Bubene%C4%8D,_pohled_na_jez%C3%ADrko_ve_Stromovce.jpg</a:t>
            </a:r>
          </a:p>
          <a:p>
            <a:endParaRPr lang="cs-CZ" dirty="0"/>
          </a:p>
          <a:p>
            <a:r>
              <a:rPr lang="cs-CZ" dirty="0" smtClean="0"/>
              <a:t>http://cs.wikipedia.org/wiki/Soubor:Big_mammals_pavilion2,_Zoo_Prague.jpg</a:t>
            </a:r>
          </a:p>
          <a:p>
            <a:endParaRPr lang="cs-CZ" dirty="0"/>
          </a:p>
          <a:p>
            <a:r>
              <a:rPr lang="cs-CZ" dirty="0" smtClean="0"/>
              <a:t>http://cs.wikipedia.org/wiki/Soubor:Prague_Zoo_main_entrance.JPG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76886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94729" y="286893"/>
            <a:ext cx="639045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Vytvořeno jako DUM do předmětu vlastivěda na Základní škole a Mateřské škole Mladá Boleslav, 17.listopadu 1325, příspěvková organizace  pro </a:t>
            </a:r>
            <a:r>
              <a:rPr lang="cs-CZ" sz="2400" dirty="0" smtClean="0"/>
              <a:t>čtvrtý </a:t>
            </a:r>
            <a:r>
              <a:rPr lang="cs-CZ" sz="2400" dirty="0"/>
              <a:t>ročník základní školy.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Materiál slouží k doplnění učiva o Praze 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Materiál doporučuji prezentovat pomocí interaktivní tabule</a:t>
            </a:r>
            <a:r>
              <a:rPr lang="cs-CZ" sz="2400" dirty="0" smtClean="0"/>
              <a:t>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Materiál byl </a:t>
            </a:r>
            <a:r>
              <a:rPr lang="cs-CZ" sz="2400" dirty="0" smtClean="0"/>
              <a:t>vytvořen a pilotován v </a:t>
            </a:r>
            <a:r>
              <a:rPr lang="cs-CZ" sz="2400" dirty="0"/>
              <a:t>I. pololetí školního roku </a:t>
            </a:r>
            <a:r>
              <a:rPr lang="cs-CZ" sz="2400" dirty="0" smtClean="0"/>
              <a:t>2012/2013.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3792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</TotalTime>
  <Words>338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Učitel</cp:lastModifiedBy>
  <cp:revision>15</cp:revision>
  <dcterms:created xsi:type="dcterms:W3CDTF">2012-04-18T18:21:17Z</dcterms:created>
  <dcterms:modified xsi:type="dcterms:W3CDTF">2012-12-12T10:17:19Z</dcterms:modified>
</cp:coreProperties>
</file>