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23"/>
  </p:notesMasterIdLst>
  <p:handoutMasterIdLst>
    <p:handoutMasterId r:id="rId24"/>
  </p:handoutMasterIdLst>
  <p:sldIdLst>
    <p:sldId id="261" r:id="rId2"/>
    <p:sldId id="259" r:id="rId3"/>
    <p:sldId id="285" r:id="rId4"/>
    <p:sldId id="286" r:id="rId5"/>
    <p:sldId id="287" r:id="rId6"/>
    <p:sldId id="284" r:id="rId7"/>
    <p:sldId id="290" r:id="rId8"/>
    <p:sldId id="291" r:id="rId9"/>
    <p:sldId id="299" r:id="rId10"/>
    <p:sldId id="289" r:id="rId11"/>
    <p:sldId id="288" r:id="rId12"/>
    <p:sldId id="260" r:id="rId13"/>
    <p:sldId id="293" r:id="rId14"/>
    <p:sldId id="292" r:id="rId15"/>
    <p:sldId id="262" r:id="rId16"/>
    <p:sldId id="263" r:id="rId17"/>
    <p:sldId id="264" r:id="rId18"/>
    <p:sldId id="265" r:id="rId19"/>
    <p:sldId id="296" r:id="rId20"/>
    <p:sldId id="297" r:id="rId21"/>
    <p:sldId id="29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40573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95647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Přírodopis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osmý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nervová soustava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9.11.2010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Nervová soustava</a:t>
            </a:r>
            <a:endParaRPr lang="cs-CZ" sz="44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/>
              <a:t>Vzruchy jsou přenášeny </a:t>
            </a:r>
            <a:r>
              <a:rPr lang="cs-CZ" sz="2000" b="1" u="sng" dirty="0" smtClean="0"/>
              <a:t>dostředivými nervy </a:t>
            </a:r>
            <a:r>
              <a:rPr lang="cs-CZ" sz="2000" dirty="0" smtClean="0"/>
              <a:t>do míchy a mozku.Odpověď je vedena </a:t>
            </a:r>
            <a:r>
              <a:rPr lang="cs-CZ" sz="2000" b="1" u="sng" dirty="0" smtClean="0"/>
              <a:t>odstředivými nervy</a:t>
            </a:r>
            <a:r>
              <a:rPr lang="cs-CZ" sz="2000" dirty="0" smtClean="0"/>
              <a:t> k orgánu/svalu/.  Tak </a:t>
            </a:r>
            <a:r>
              <a:rPr lang="cs-CZ" sz="2000" dirty="0" err="1" smtClean="0"/>
              <a:t>vzn</a:t>
            </a:r>
            <a:r>
              <a:rPr lang="cs-CZ" sz="2000" dirty="0" smtClean="0"/>
              <a:t>. reflex-odpověď </a:t>
            </a:r>
            <a:r>
              <a:rPr lang="cs-CZ" sz="2000" dirty="0" smtClean="0"/>
              <a:t>na podnět.</a:t>
            </a:r>
          </a:p>
          <a:p>
            <a:r>
              <a:rPr lang="cs-CZ" sz="2000" dirty="0" smtClean="0"/>
              <a:t>Dělení reflexů:a/ </a:t>
            </a:r>
            <a:r>
              <a:rPr lang="cs-CZ" sz="2000" b="1" u="sng" dirty="0" smtClean="0"/>
              <a:t>nepodmíněné </a:t>
            </a:r>
            <a:r>
              <a:rPr lang="cs-CZ" sz="2000" dirty="0" smtClean="0"/>
              <a:t>–vrozené,stálé,neměnné (dýchací,polykací,sací,obranné-kýchání,mrkání)</a:t>
            </a:r>
          </a:p>
          <a:p>
            <a:r>
              <a:rPr lang="cs-CZ" sz="2000" dirty="0" smtClean="0"/>
              <a:t>-- čéškový reflex:míšní reflex-poklepem na podkolenní jamku</a:t>
            </a:r>
          </a:p>
          <a:p>
            <a:r>
              <a:rPr lang="cs-CZ" sz="2000" dirty="0" smtClean="0"/>
              <a:t>b/</a:t>
            </a:r>
            <a:r>
              <a:rPr lang="cs-CZ" sz="2000" b="1" u="sng" dirty="0" smtClean="0"/>
              <a:t>podmíněné</a:t>
            </a:r>
            <a:r>
              <a:rPr lang="cs-CZ" sz="2000" dirty="0" smtClean="0"/>
              <a:t> – tvoří se v průběhu života,reakce na opakující se podněty,podnětem je:vjem </a:t>
            </a:r>
            <a:r>
              <a:rPr lang="cs-CZ" sz="2000" u="sng" dirty="0" smtClean="0"/>
              <a:t>sluchový,zrakový,čichový</a:t>
            </a:r>
          </a:p>
          <a:p>
            <a:r>
              <a:rPr lang="cs-CZ" sz="2000" dirty="0" smtClean="0"/>
              <a:t>- pokud organismus přestane dostávat podněty reflex </a:t>
            </a:r>
            <a:r>
              <a:rPr lang="cs-CZ" sz="2000" b="1" u="sng" dirty="0" smtClean="0"/>
              <a:t>vyhasíná –zapomíná</a:t>
            </a:r>
            <a:endParaRPr lang="cs-CZ" sz="2000" dirty="0" smtClean="0"/>
          </a:p>
          <a:p>
            <a:r>
              <a:rPr lang="cs-CZ" sz="2000" b="1" u="sng" dirty="0" smtClean="0"/>
              <a:t>Vyšší nervová soustava:</a:t>
            </a:r>
            <a:r>
              <a:rPr lang="cs-CZ" sz="2000" dirty="0" smtClean="0"/>
              <a:t>  řeč, psaní a myšlení</a:t>
            </a:r>
          </a:p>
          <a:p>
            <a:r>
              <a:rPr lang="cs-CZ" sz="2000" dirty="0" smtClean="0"/>
              <a:t>Podnětem je mluvené, psané a myšlené slovo</a:t>
            </a:r>
          </a:p>
          <a:p>
            <a:endParaRPr lang="cs-CZ" sz="2000" b="1" u="sng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67480"/>
            <a:ext cx="3528392" cy="582233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63688" y="608981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http://cs.wikipedia.org/wiki/Soubor:Nervous_system_diagram.png</a:t>
            </a:r>
          </a:p>
        </p:txBody>
      </p:sp>
    </p:spTree>
    <p:extLst>
      <p:ext uri="{BB962C8B-B14F-4D97-AF65-F5344CB8AC3E}">
        <p14:creationId xmlns:p14="http://schemas.microsoft.com/office/powerpoint/2010/main" val="2909669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18483"/>
            <a:ext cx="3487638" cy="534276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699792" y="56612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http://cs.wikipedia.org/wiki/Soubor:Central_nervous_system.svg</a:t>
            </a:r>
          </a:p>
        </p:txBody>
      </p:sp>
    </p:spTree>
    <p:extLst>
      <p:ext uri="{BB962C8B-B14F-4D97-AF65-F5344CB8AC3E}">
        <p14:creationId xmlns:p14="http://schemas.microsoft.com/office/powerpoint/2010/main" val="4109949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/>
              <a:t>http://cs.wikipedia.org/wiki/Soubor:Myelinated_nerve_fibers,_Ranvier_nodes.jpg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67265"/>
            <a:ext cx="6448648" cy="51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425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I</a:t>
            </a:r>
            <a:r>
              <a:rPr lang="cs-CZ" dirty="0" smtClean="0"/>
              <a:t>.</a:t>
            </a:r>
            <a:r>
              <a:rPr lang="cs-CZ" dirty="0" err="1" smtClean="0"/>
              <a:t>P.Pavlov</a:t>
            </a:r>
            <a:r>
              <a:rPr lang="cs-CZ" dirty="0" smtClean="0"/>
              <a:t> – popsal podmíněný reflex</a:t>
            </a:r>
          </a:p>
          <a:p>
            <a:pPr lvl="3"/>
            <a:r>
              <a:rPr lang="cs-CZ" dirty="0" smtClean="0"/>
              <a:t>       1904 – Nobelova cena za fyziologii</a:t>
            </a:r>
          </a:p>
          <a:p>
            <a:pPr lvl="3"/>
            <a:endParaRPr lang="cs-CZ" dirty="0" smtClean="0"/>
          </a:p>
          <a:p>
            <a:pPr lvl="3"/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469457"/>
            <a:ext cx="2699792" cy="3599723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771800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http://cs.wikipedia.org/wiki/Soubor:NMoS_Fleming%27s_medals_02.jpg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32656"/>
            <a:ext cx="3781772" cy="534850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555776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http://cs.wikipedia.org/wiki/Soubor:Ivan_Pavlov_nobel.jpg</a:t>
            </a:r>
          </a:p>
        </p:txBody>
      </p:sp>
    </p:spTree>
    <p:extLst>
      <p:ext uri="{BB962C8B-B14F-4D97-AF65-F5344CB8AC3E}">
        <p14:creationId xmlns:p14="http://schemas.microsoft.com/office/powerpoint/2010/main" val="1303907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30234"/>
            <a:ext cx="4063141" cy="5417521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30016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http://cs.wikipedia.org/wiki/Soubor:Greifreflex.JPG</a:t>
            </a:r>
          </a:p>
        </p:txBody>
      </p:sp>
    </p:spTree>
    <p:extLst>
      <p:ext uri="{BB962C8B-B14F-4D97-AF65-F5344CB8AC3E}">
        <p14:creationId xmlns:p14="http://schemas.microsoft.com/office/powerpoint/2010/main" val="1399106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423810" cy="452779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83768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http://cs.wikipedia.org/wiki/Soubor:Neuron_Hand-tuned.svg</a:t>
            </a:r>
          </a:p>
        </p:txBody>
      </p:sp>
    </p:spTree>
    <p:extLst>
      <p:ext uri="{BB962C8B-B14F-4D97-AF65-F5344CB8AC3E}">
        <p14:creationId xmlns:p14="http://schemas.microsoft.com/office/powerpoint/2010/main" val="3032941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204912"/>
            <a:ext cx="7620000" cy="444817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123728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http://cs.wikipedia.org/wiki/Soubor:Spinal_nerve.svg</a:t>
            </a:r>
          </a:p>
        </p:txBody>
      </p:sp>
    </p:spTree>
    <p:extLst>
      <p:ext uri="{BB962C8B-B14F-4D97-AF65-F5344CB8AC3E}">
        <p14:creationId xmlns:p14="http://schemas.microsoft.com/office/powerpoint/2010/main" val="3598510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2700" y="1023937"/>
            <a:ext cx="4038600" cy="481012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28600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http://cs.wikipedia.org/wiki/Soubor:Brain_human_normal_inferior_view.svg</a:t>
            </a:r>
          </a:p>
        </p:txBody>
      </p:sp>
    </p:spTree>
    <p:extLst>
      <p:ext uri="{BB962C8B-B14F-4D97-AF65-F5344CB8AC3E}">
        <p14:creationId xmlns:p14="http://schemas.microsoft.com/office/powerpoint/2010/main" val="3289019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- v páteřním kanálu,dlouhá 40 -50 cm,dosahuje k 1.a 2.bedernímu obratli,horní mícha je prodloužená mícha</a:t>
            </a:r>
          </a:p>
          <a:p>
            <a:r>
              <a:rPr lang="cs-CZ" dirty="0" smtClean="0"/>
              <a:t>Na obvodu je </a:t>
            </a:r>
            <a:r>
              <a:rPr lang="cs-CZ" u="sng" dirty="0" smtClean="0"/>
              <a:t>bílá hmota</a:t>
            </a:r>
            <a:r>
              <a:rPr lang="cs-CZ" dirty="0" smtClean="0"/>
              <a:t>, uprostřed je </a:t>
            </a:r>
            <a:r>
              <a:rPr lang="cs-CZ" u="sng" dirty="0" smtClean="0"/>
              <a:t>šedá hmota </a:t>
            </a:r>
            <a:r>
              <a:rPr lang="cs-CZ" dirty="0" smtClean="0"/>
              <a:t>ve tvaru </a:t>
            </a:r>
            <a:r>
              <a:rPr lang="cs-CZ" u="sng" dirty="0" smtClean="0"/>
              <a:t>H</a:t>
            </a:r>
            <a:r>
              <a:rPr lang="cs-CZ" dirty="0" smtClean="0"/>
              <a:t>,rozčleněná na </a:t>
            </a:r>
            <a:r>
              <a:rPr lang="cs-CZ" b="1" u="sng" dirty="0" smtClean="0"/>
              <a:t>přední a zadní rohy míšní.</a:t>
            </a:r>
          </a:p>
          <a:p>
            <a:r>
              <a:rPr lang="cs-CZ" dirty="0" smtClean="0"/>
              <a:t>Uprostřed šedé hmoty je </a:t>
            </a:r>
            <a:r>
              <a:rPr lang="cs-CZ" u="sng" dirty="0" smtClean="0"/>
              <a:t>míšní kanálek </a:t>
            </a:r>
            <a:r>
              <a:rPr lang="cs-CZ" dirty="0" smtClean="0"/>
              <a:t>vyplněný </a:t>
            </a:r>
            <a:r>
              <a:rPr lang="cs-CZ" u="sng" dirty="0" smtClean="0"/>
              <a:t>tekutinou</a:t>
            </a:r>
            <a:r>
              <a:rPr lang="cs-CZ" dirty="0" smtClean="0"/>
              <a:t> a propojený s mozkovými komorami</a:t>
            </a:r>
          </a:p>
          <a:p>
            <a:r>
              <a:rPr lang="cs-CZ" dirty="0" smtClean="0"/>
              <a:t>Nervy vedou k orgánům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780" y="620688"/>
            <a:ext cx="8511438" cy="496855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320499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http://cs.wikipedia.org/wiki/Soubor:Medulla_spinalis_-_Section_-_English.svg</a:t>
            </a:r>
          </a:p>
        </p:txBody>
      </p:sp>
    </p:spTree>
    <p:extLst>
      <p:ext uri="{BB962C8B-B14F-4D97-AF65-F5344CB8AC3E}">
        <p14:creationId xmlns:p14="http://schemas.microsoft.com/office/powerpoint/2010/main" val="1472432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398" y="332656"/>
            <a:ext cx="3844675" cy="553596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195736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http://cs.wikipedia.org/wiki/Soubor:Vertebrate-brain-regions.png</a:t>
            </a:r>
          </a:p>
        </p:txBody>
      </p:sp>
    </p:spTree>
    <p:extLst>
      <p:ext uri="{BB962C8B-B14F-4D97-AF65-F5344CB8AC3E}">
        <p14:creationId xmlns:p14="http://schemas.microsoft.com/office/powerpoint/2010/main" val="201048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1560" y="1556792"/>
            <a:ext cx="777240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Přijímá informace z receptorů, zpracovává je a třídí</a:t>
            </a:r>
          </a:p>
          <a:p>
            <a:pPr>
              <a:buNone/>
            </a:pPr>
            <a:r>
              <a:rPr lang="cs-CZ" dirty="0" smtClean="0"/>
              <a:t>Důležité informace ukládá do paměti a zpět vysílá odpovědi</a:t>
            </a:r>
          </a:p>
          <a:p>
            <a:pPr>
              <a:buNone/>
            </a:pPr>
            <a:r>
              <a:rPr lang="cs-CZ" u="sng" dirty="0" smtClean="0"/>
              <a:t>Ochrana</a:t>
            </a:r>
            <a:r>
              <a:rPr lang="cs-CZ" dirty="0" smtClean="0"/>
              <a:t>:v lebce,3 </a:t>
            </a:r>
            <a:r>
              <a:rPr lang="cs-CZ" u="sng" dirty="0" smtClean="0"/>
              <a:t>mozkové pleny </a:t>
            </a:r>
            <a:r>
              <a:rPr lang="cs-CZ" dirty="0" smtClean="0"/>
              <a:t>– tvrdá plena a 2 měkké pleny – tvoří vak,</a:t>
            </a:r>
            <a:r>
              <a:rPr lang="cs-CZ" dirty="0" err="1" smtClean="0"/>
              <a:t>kt.je</a:t>
            </a:r>
            <a:r>
              <a:rPr lang="cs-CZ" dirty="0" smtClean="0"/>
              <a:t> vyplněný </a:t>
            </a:r>
            <a:r>
              <a:rPr lang="cs-CZ" u="sng" dirty="0" smtClean="0"/>
              <a:t>mozkomíšním mokem ,</a:t>
            </a:r>
          </a:p>
          <a:p>
            <a:pPr>
              <a:buFontTx/>
              <a:buChar char="-"/>
            </a:pPr>
            <a:r>
              <a:rPr lang="cs-CZ" dirty="0" smtClean="0"/>
              <a:t>Z mozku vychází 12 párů mozkových hlavových nervů</a:t>
            </a:r>
          </a:p>
          <a:p>
            <a:pPr>
              <a:buFontTx/>
              <a:buChar char="-"/>
            </a:pPr>
            <a:r>
              <a:rPr lang="cs-CZ" dirty="0" smtClean="0"/>
              <a:t>- přivádějí informace ze smyslů-čichový,bloudivý</a:t>
            </a:r>
          </a:p>
          <a:p>
            <a:pPr>
              <a:buFontTx/>
              <a:buChar char="-"/>
            </a:pPr>
            <a:r>
              <a:rPr lang="cs-CZ" b="1" dirty="0" smtClean="0"/>
              <a:t>1.Prodloužená mícha</a:t>
            </a:r>
          </a:p>
          <a:p>
            <a:r>
              <a:rPr lang="cs-CZ" dirty="0" smtClean="0"/>
              <a:t>Centrum nepodmíněných reflexů</a:t>
            </a:r>
          </a:p>
          <a:p>
            <a:r>
              <a:rPr lang="cs-CZ" dirty="0" smtClean="0"/>
              <a:t>Polykání,slinění,sání,srdeční,dýchání,zvracení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39552" y="188640"/>
            <a:ext cx="8147248" cy="5831160"/>
          </a:xfrm>
        </p:spPr>
        <p:txBody>
          <a:bodyPr/>
          <a:lstStyle/>
          <a:p>
            <a:r>
              <a:rPr lang="cs-CZ" dirty="0" smtClean="0"/>
              <a:t>2. Varolův most </a:t>
            </a:r>
          </a:p>
          <a:p>
            <a:r>
              <a:rPr lang="cs-CZ" dirty="0" smtClean="0"/>
              <a:t>Propojuje mozeček a míchu s ostatními částmi mozku</a:t>
            </a:r>
          </a:p>
          <a:p>
            <a:r>
              <a:rPr lang="cs-CZ" dirty="0" smtClean="0"/>
              <a:t>Vystupuje </a:t>
            </a:r>
            <a:r>
              <a:rPr lang="cs-CZ" dirty="0" err="1" smtClean="0"/>
              <a:t>trojklanný</a:t>
            </a:r>
            <a:r>
              <a:rPr lang="cs-CZ" dirty="0" smtClean="0"/>
              <a:t> nerv, kontroluje tvorbu slin a slz</a:t>
            </a:r>
          </a:p>
          <a:p>
            <a:r>
              <a:rPr lang="cs-CZ" dirty="0" smtClean="0"/>
              <a:t>3. Mozeček</a:t>
            </a:r>
          </a:p>
          <a:p>
            <a:r>
              <a:rPr lang="cs-CZ" dirty="0" smtClean="0"/>
              <a:t>Centrum koordinace pohybů a rovnováhy</a:t>
            </a:r>
          </a:p>
          <a:p>
            <a:r>
              <a:rPr lang="cs-CZ" dirty="0" smtClean="0"/>
              <a:t>4.Střední mozek</a:t>
            </a:r>
          </a:p>
          <a:p>
            <a:r>
              <a:rPr lang="cs-CZ" dirty="0" smtClean="0"/>
              <a:t>Nejmenší část,centrum pro vjemy zrakové a sluchové,pohyby očí</a:t>
            </a:r>
          </a:p>
          <a:p>
            <a:r>
              <a:rPr lang="cs-CZ" dirty="0" smtClean="0"/>
              <a:t>5. Mezimozek</a:t>
            </a:r>
          </a:p>
          <a:p>
            <a:r>
              <a:rPr lang="cs-CZ" dirty="0" smtClean="0"/>
              <a:t>Funkci vnitřních orgánů, řídí tělesnou teplotu, hospodaření s vodou, funkci pohlavních žláz</a:t>
            </a:r>
          </a:p>
          <a:p>
            <a:r>
              <a:rPr lang="cs-CZ" dirty="0" smtClean="0"/>
              <a:t>Řídí hypofýzu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363272" cy="57591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6. Koncový mozek</a:t>
            </a:r>
          </a:p>
          <a:p>
            <a:pPr>
              <a:buFontTx/>
              <a:buChar char="-"/>
            </a:pPr>
            <a:r>
              <a:rPr lang="cs-CZ" dirty="0" smtClean="0"/>
              <a:t>Dvě polokoule – hemisféry </a:t>
            </a:r>
          </a:p>
          <a:p>
            <a:pPr>
              <a:buFontTx/>
              <a:buChar char="-"/>
            </a:pPr>
            <a:r>
              <a:rPr lang="cs-CZ" dirty="0" smtClean="0"/>
              <a:t>Povrch tvoří 2-6 mm šedá kůra mozková, </a:t>
            </a:r>
            <a:r>
              <a:rPr lang="cs-CZ" dirty="0" smtClean="0"/>
              <a:t>které </a:t>
            </a:r>
            <a:r>
              <a:rPr lang="cs-CZ" dirty="0" err="1" smtClean="0"/>
              <a:t>obs.nervové</a:t>
            </a:r>
            <a:r>
              <a:rPr lang="cs-CZ" dirty="0" smtClean="0"/>
              <a:t> </a:t>
            </a:r>
            <a:r>
              <a:rPr lang="cs-CZ" dirty="0" smtClean="0"/>
              <a:t>buňky</a:t>
            </a:r>
          </a:p>
          <a:p>
            <a:pPr>
              <a:buFontTx/>
              <a:buChar char="-"/>
            </a:pPr>
            <a:r>
              <a:rPr lang="cs-CZ" dirty="0" smtClean="0"/>
              <a:t>Po narození se přestává tvořit,během života klesá</a:t>
            </a:r>
          </a:p>
          <a:p>
            <a:pPr>
              <a:buFontTx/>
              <a:buChar char="-"/>
            </a:pPr>
            <a:r>
              <a:rPr lang="cs-CZ" dirty="0" smtClean="0"/>
              <a:t>Kůra je zbrázděna rýhami, mezi nimiž jsou mozkové závity</a:t>
            </a:r>
          </a:p>
          <a:p>
            <a:pPr>
              <a:buFontTx/>
              <a:buChar char="-"/>
            </a:pPr>
            <a:r>
              <a:rPr lang="cs-CZ" dirty="0" smtClean="0"/>
              <a:t>Mozkové laloky:</a:t>
            </a:r>
          </a:p>
          <a:p>
            <a:pPr>
              <a:buFontTx/>
              <a:buChar char="-"/>
            </a:pPr>
            <a:r>
              <a:rPr lang="cs-CZ" dirty="0" smtClean="0"/>
              <a:t>Čelní – centrum motorické, řeči,chuťové, čichové</a:t>
            </a:r>
          </a:p>
          <a:p>
            <a:pPr>
              <a:buFontTx/>
              <a:buChar char="-"/>
            </a:pPr>
            <a:r>
              <a:rPr lang="cs-CZ" dirty="0" smtClean="0"/>
              <a:t>Temenní – kožní citlivost(teplo,chlad,tlak…)</a:t>
            </a:r>
          </a:p>
          <a:p>
            <a:pPr>
              <a:buFontTx/>
              <a:buChar char="-"/>
            </a:pPr>
            <a:r>
              <a:rPr lang="cs-CZ" dirty="0" smtClean="0"/>
              <a:t>Tylní – centrum zraku</a:t>
            </a:r>
          </a:p>
          <a:p>
            <a:pPr>
              <a:buFontTx/>
              <a:buChar char="-"/>
            </a:pPr>
            <a:r>
              <a:rPr lang="cs-CZ" dirty="0" smtClean="0"/>
              <a:t>Spánkový – centrum sluchové, rovnovážné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Nemoci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Otřes mozku</a:t>
            </a:r>
          </a:p>
          <a:p>
            <a:r>
              <a:rPr lang="cs-CZ" dirty="0" smtClean="0"/>
              <a:t>Mozková mrtvice</a:t>
            </a:r>
          </a:p>
          <a:p>
            <a:r>
              <a:rPr lang="cs-CZ" dirty="0" smtClean="0"/>
              <a:t>Záněty mozkových a míšních plen</a:t>
            </a:r>
          </a:p>
          <a:p>
            <a:r>
              <a:rPr lang="cs-CZ" dirty="0" smtClean="0"/>
              <a:t>Klíšťový zánět mozku </a:t>
            </a:r>
          </a:p>
          <a:p>
            <a:r>
              <a:rPr lang="cs-CZ" dirty="0" smtClean="0"/>
              <a:t>Vzteklina</a:t>
            </a:r>
          </a:p>
          <a:p>
            <a:r>
              <a:rPr lang="cs-CZ" dirty="0" smtClean="0"/>
              <a:t>Nádory</a:t>
            </a:r>
          </a:p>
          <a:p>
            <a:r>
              <a:rPr lang="cs-CZ" dirty="0" err="1" smtClean="0"/>
              <a:t>Lymeská</a:t>
            </a:r>
            <a:r>
              <a:rPr lang="cs-CZ" dirty="0" smtClean="0"/>
              <a:t> skleróza</a:t>
            </a:r>
          </a:p>
          <a:p>
            <a:r>
              <a:rPr lang="cs-CZ" dirty="0" smtClean="0"/>
              <a:t>Roztroušená skleróza</a:t>
            </a:r>
          </a:p>
          <a:p>
            <a:r>
              <a:rPr lang="cs-CZ" dirty="0" smtClean="0"/>
              <a:t>Epilepsie</a:t>
            </a:r>
          </a:p>
          <a:p>
            <a:r>
              <a:rPr lang="cs-CZ" dirty="0" smtClean="0"/>
              <a:t>Parkinsonova nemoc</a:t>
            </a:r>
          </a:p>
          <a:p>
            <a:r>
              <a:rPr lang="cs-CZ" dirty="0" smtClean="0"/>
              <a:t>Alzheimerova nemoc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Otřes mozku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8072" y="1447800"/>
            <a:ext cx="3885055" cy="4572000"/>
          </a:xfrm>
        </p:spPr>
      </p:pic>
      <p:sp>
        <p:nvSpPr>
          <p:cNvPr id="8" name="Obdélník 7"/>
          <p:cNvSpPr/>
          <p:nvPr/>
        </p:nvSpPr>
        <p:spPr>
          <a:xfrm>
            <a:off x="2483768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http://cs.wikipedia.org/w/index.php?title=Soubor:Concussion_mechanics.svg&amp;page=1</a:t>
            </a:r>
          </a:p>
        </p:txBody>
      </p:sp>
    </p:spTree>
    <p:extLst>
      <p:ext uri="{BB962C8B-B14F-4D97-AF65-F5344CB8AC3E}">
        <p14:creationId xmlns:p14="http://schemas.microsoft.com/office/powerpoint/2010/main" val="451624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Vzteklina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940" y="1556792"/>
            <a:ext cx="3246120" cy="4057650"/>
          </a:xfrm>
        </p:spPr>
      </p:pic>
      <p:sp>
        <p:nvSpPr>
          <p:cNvPr id="8" name="Obdélník 7"/>
          <p:cNvSpPr/>
          <p:nvPr/>
        </p:nvSpPr>
        <p:spPr>
          <a:xfrm>
            <a:off x="2286000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http://cs.wikipedia.org/wiki/Soubor:Dog_with_rabies.jpg</a:t>
            </a:r>
          </a:p>
        </p:txBody>
      </p:sp>
    </p:spTree>
    <p:extLst>
      <p:ext uri="{BB962C8B-B14F-4D97-AF65-F5344CB8AC3E}">
        <p14:creationId xmlns:p14="http://schemas.microsoft.com/office/powerpoint/2010/main" val="7121647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základní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4469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215</TotalTime>
  <Words>548</Words>
  <Application>Microsoft Office PowerPoint</Application>
  <PresentationFormat>Předvádění na obrazovce (4:3)</PresentationFormat>
  <Paragraphs>146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Základní škola a mateřská škola Staré Město   Interaktivní škola pro žáka 21.století</vt:lpstr>
      <vt:lpstr>Nervová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Mícha</vt:lpstr>
      <vt:lpstr>Prezentace aplikace PowerPoint</vt:lpstr>
      <vt:lpstr>Prezentace aplikace PowerPoint</vt:lpstr>
      <vt:lpstr>Mozek</vt:lpstr>
      <vt:lpstr>Prezentace aplikace PowerPoint</vt:lpstr>
      <vt:lpstr>Prezentace aplikace PowerPoint</vt:lpstr>
      <vt:lpstr>Nemoci</vt:lpstr>
      <vt:lpstr>Otřes mozku</vt:lpstr>
      <vt:lpstr>Vzteklina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22</cp:revision>
  <dcterms:created xsi:type="dcterms:W3CDTF">2010-07-04T09:26:34Z</dcterms:created>
  <dcterms:modified xsi:type="dcterms:W3CDTF">2012-12-12T18:47:56Z</dcterms:modified>
</cp:coreProperties>
</file>