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emf" ContentType="image/x-emf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25"/>
  </p:notesMasterIdLst>
  <p:sldIdLst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9" r:id="rId22"/>
    <p:sldId id="277" r:id="rId23"/>
    <p:sldId id="278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697C94-319D-47B6-9D0F-4B0CB188687D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E00DD0-C4F4-4E7B-9048-6AC59B2883E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120529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E00DD0-C4F4-4E7B-9048-6AC59B2883E7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901410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C17731-F0A4-4261-A20A-BAC5C099A900}" type="slidenum">
              <a:rPr lang="cs-CZ" smtClean="0"/>
              <a:pPr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56636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985B2-D7F2-4466-A6FD-94CB3FBEA1FE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024BB-0A9C-46A5-B58B-D2D55F422B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28214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985B2-D7F2-4466-A6FD-94CB3FBEA1FE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024BB-0A9C-46A5-B58B-D2D55F422B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76904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985B2-D7F2-4466-A6FD-94CB3FBEA1FE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024BB-0A9C-46A5-B58B-D2D55F422B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02754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985B2-D7F2-4466-A6FD-94CB3FBEA1FE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024BB-0A9C-46A5-B58B-D2D55F422B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82825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985B2-D7F2-4466-A6FD-94CB3FBEA1FE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024BB-0A9C-46A5-B58B-D2D55F422B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154361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985B2-D7F2-4466-A6FD-94CB3FBEA1FE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024BB-0A9C-46A5-B58B-D2D55F422B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18999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985B2-D7F2-4466-A6FD-94CB3FBEA1FE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024BB-0A9C-46A5-B58B-D2D55F422B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608105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985B2-D7F2-4466-A6FD-94CB3FBEA1FE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024BB-0A9C-46A5-B58B-D2D55F422B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23218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985B2-D7F2-4466-A6FD-94CB3FBEA1FE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024BB-0A9C-46A5-B58B-D2D55F422B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46508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985B2-D7F2-4466-A6FD-94CB3FBEA1FE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024BB-0A9C-46A5-B58B-D2D55F422B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933507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985B2-D7F2-4466-A6FD-94CB3FBEA1FE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024BB-0A9C-46A5-B58B-D2D55F422B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78412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7D985B2-D7F2-4466-A6FD-94CB3FBEA1FE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7EE024BB-0A9C-46A5-B58B-D2D55F422B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7D985B2-D7F2-4466-A6FD-94CB3FBEA1FE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EE024BB-0A9C-46A5-B58B-D2D55F422B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7D985B2-D7F2-4466-A6FD-94CB3FBEA1FE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7EE024BB-0A9C-46A5-B58B-D2D55F422B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985B2-D7F2-4466-A6FD-94CB3FBEA1FE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024BB-0A9C-46A5-B58B-D2D55F422B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985B2-D7F2-4466-A6FD-94CB3FBEA1FE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024BB-0A9C-46A5-B58B-D2D55F422B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7D985B2-D7F2-4466-A6FD-94CB3FBEA1FE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EE024BB-0A9C-46A5-B58B-D2D55F422B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985B2-D7F2-4466-A6FD-94CB3FBEA1FE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024BB-0A9C-46A5-B58B-D2D55F422B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7D985B2-D7F2-4466-A6FD-94CB3FBEA1FE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EE024BB-0A9C-46A5-B58B-D2D55F422B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7D985B2-D7F2-4466-A6FD-94CB3FBEA1FE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EE024BB-0A9C-46A5-B58B-D2D55F422B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985B2-D7F2-4466-A6FD-94CB3FBEA1FE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024BB-0A9C-46A5-B58B-D2D55F422B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985B2-D7F2-4466-A6FD-94CB3FBEA1FE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024BB-0A9C-46A5-B58B-D2D55F422B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D985B2-D7F2-4466-A6FD-94CB3FBEA1FE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E024BB-0A9C-46A5-B58B-D2D55F422B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831354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7D985B2-D7F2-4466-A6FD-94CB3FBEA1FE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7EE024BB-0A9C-46A5-B58B-D2D55F422B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a/ab/Cuboctahedron.gif/150px-Cuboctahedron.gif" TargetMode="External"/><Relationship Id="rId13" Type="http://schemas.openxmlformats.org/officeDocument/2006/relationships/hyperlink" Target="http://www.mlahanas.de/Greeks/images/EratosthenesMap.jpg" TargetMode="External"/><Relationship Id="rId3" Type="http://schemas.openxmlformats.org/officeDocument/2006/relationships/hyperlink" Target="http://cs.wikipedia.org/wiki/Soubor:Pythagorean_Proof_(3).PNG" TargetMode="External"/><Relationship Id="rId7" Type="http://schemas.openxmlformats.org/officeDocument/2006/relationships/hyperlink" Target="http://cs.wikipedia.org/wiki/Archim%C3%A9d%C5%AFv_%C5%A1roub" TargetMode="External"/><Relationship Id="rId12" Type="http://schemas.openxmlformats.org/officeDocument/2006/relationships/hyperlink" Target="http://www.conservapedia.com/images/b/bc/Eratosthenes.jpg" TargetMode="External"/><Relationship Id="rId2" Type="http://schemas.openxmlformats.org/officeDocument/2006/relationships/hyperlink" Target="http://upload.wikimedia.org/wikipedia/commons/1/1a/Kapitolinischer_Pythagoras_adjusted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seniortip.cz/portal/cz/seniortip/article/4464/Image/des.jpg" TargetMode="External"/><Relationship Id="rId11" Type="http://schemas.openxmlformats.org/officeDocument/2006/relationships/hyperlink" Target="http://www.google.cz/imgres?q=aristarchos+ze+samu&amp;hl=cs&amp;client=firefox-a&amp;sa=X&amp;rls=org.mozilla:cs:official&amp;channel=np&amp;biw=1366&amp;bih=664&amp;tbm=isch&amp;prmd=imvnso&amp;tbnid=rw4xPkMqrkNyWM:&amp;imgrefurl=http://www.aristarchos.com/&amp;docid=hhcVzyBZPGaO5M&amp;imgurl=http://www.aristarchos.com/images/Aristarchos_greek_astronomer.jpg&amp;w=122&amp;h=171&amp;ei=_n2rUI7DOpHb4QSYq4GQCw&amp;zoom=1&amp;iact=hc&amp;vpx=813&amp;vpy=359&amp;dur=1401&amp;hovh=136&amp;hovw=97&amp;tx=89&amp;ty=89&amp;sig=112104737216312992688&amp;page=1&amp;tbnh=136&amp;tbnw=97&amp;start=0&amp;ndsp=20&amp;ved=1t:429,r:11,s:0,i:102" TargetMode="External"/><Relationship Id="rId5" Type="http://schemas.openxmlformats.org/officeDocument/2006/relationships/hyperlink" Target="http://maths.cz/obrazky/239.png" TargetMode="External"/><Relationship Id="rId10" Type="http://schemas.openxmlformats.org/officeDocument/2006/relationships/hyperlink" Target="http://klapkova.ic.cz/OLATweb/obrazky/archimedes_eureka.jpg" TargetMode="External"/><Relationship Id="rId4" Type="http://schemas.openxmlformats.org/officeDocument/2006/relationships/hyperlink" Target="http://www.palba.cz/forumfoto/albums/userpics/12365/normal_378px-EuclidStatueOxford.jpg" TargetMode="External"/><Relationship Id="rId9" Type="http://schemas.openxmlformats.org/officeDocument/2006/relationships/hyperlink" Target="http://nd01.jxs.cz/821/419/bdd30f4996_28994189_o2.jpg" TargetMode="External"/><Relationship Id="rId1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71500" y="908721"/>
            <a:ext cx="7929563" cy="5449218"/>
          </a:xfrm>
        </p:spPr>
        <p:txBody>
          <a:bodyPr/>
          <a:lstStyle/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Autor:  Mgr. Lenka Kudrnová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Název: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VY_32_INOVACE_04_B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</a:rPr>
              <a:t>_07</a:t>
            </a:r>
            <a:r>
              <a:rPr lang="cs-CZ" sz="2800" dirty="0" smtClean="0">
                <a:latin typeface="Arial" charset="0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</a:rPr>
              <a:t>Osobnosti řecké vědy I. – matematika a fyzika, astronomie, zeměpis 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Téma: Dějepis 6. ročník 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- starověké Řecko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5490139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Osobnosti starověkého </a:t>
            </a:r>
            <a:r>
              <a:rPr lang="cs-CZ" dirty="0" err="1" smtClean="0">
                <a:solidFill>
                  <a:schemeClr val="tx2">
                    <a:lumMod val="10000"/>
                  </a:schemeClr>
                </a:solidFill>
              </a:rPr>
              <a:t>řecka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  I. – matematika, fyzika, astronomie, zeměpis</a:t>
            </a:r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Mgr. Lenka Kudrnová</a:t>
            </a:r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687286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matematika – </a:t>
            </a:r>
            <a:r>
              <a:rPr lang="cs-CZ" dirty="0" err="1" smtClean="0">
                <a:solidFill>
                  <a:schemeClr val="tx2">
                    <a:lumMod val="10000"/>
                  </a:schemeClr>
                </a:solidFill>
              </a:rPr>
              <a:t>pythagoras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/>
            </a:r>
            <a:br>
              <a:rPr lang="cs-CZ" dirty="0" smtClean="0">
                <a:solidFill>
                  <a:schemeClr val="tx2">
                    <a:lumMod val="10000"/>
                  </a:schemeClr>
                </a:solidFill>
              </a:rPr>
            </a:b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 ze samu</a:t>
            </a:r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legendární řecký matematik, filosof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 a astronom</a:t>
            </a:r>
          </a:p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přezdívaný také </a:t>
            </a:r>
            <a:r>
              <a:rPr lang="cs-CZ" dirty="0" smtClean="0">
                <a:solidFill>
                  <a:srgbClr val="C00000"/>
                </a:solidFill>
              </a:rPr>
              <a:t>otec čísel</a:t>
            </a:r>
          </a:p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jeho otec byl snad kupcem, v mládí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cestoval po Egyptě a Babylónii</a:t>
            </a:r>
          </a:p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ze Samu musel uprchnout před tyranem </a:t>
            </a:r>
            <a:r>
              <a:rPr lang="cs-CZ" dirty="0" err="1" smtClean="0">
                <a:solidFill>
                  <a:schemeClr val="tx2">
                    <a:lumMod val="10000"/>
                  </a:schemeClr>
                </a:solidFill>
              </a:rPr>
              <a:t>Polykratem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 do Kalábrie, kde okolo roku 530 př. n. l. zakládá filosofickou školu</a:t>
            </a:r>
          </a:p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získal značnou autoritu a vážnost, přesto když v roce 510 př. n. l. došlo k dobytí města a sporům o půdu, je obviněn a musí utíkat znovu, tentokrát do Tarentu, kde nakonec i umírá</a:t>
            </a:r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60648"/>
            <a:ext cx="2138363" cy="2852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827219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chemeClr val="tx2">
                    <a:lumMod val="10000"/>
                  </a:schemeClr>
                </a:solidFill>
              </a:rPr>
              <a:t>matematika – </a:t>
            </a:r>
            <a:r>
              <a:rPr lang="cs-CZ" dirty="0" err="1">
                <a:solidFill>
                  <a:schemeClr val="tx2">
                    <a:lumMod val="10000"/>
                  </a:schemeClr>
                </a:solidFill>
              </a:rPr>
              <a:t>pythagoras</a:t>
            </a:r>
            <a:r>
              <a:rPr lang="cs-CZ" dirty="0">
                <a:solidFill>
                  <a:schemeClr val="tx2">
                    <a:lumMod val="10000"/>
                  </a:schemeClr>
                </a:solidFill>
              </a:rPr>
              <a:t/>
            </a:r>
            <a:br>
              <a:rPr lang="cs-CZ" dirty="0">
                <a:solidFill>
                  <a:schemeClr val="tx2">
                    <a:lumMod val="10000"/>
                  </a:schemeClr>
                </a:solidFill>
              </a:rPr>
            </a:br>
            <a:r>
              <a:rPr lang="cs-CZ" dirty="0">
                <a:solidFill>
                  <a:schemeClr val="tx2">
                    <a:lumMod val="10000"/>
                  </a:schemeClr>
                </a:solidFill>
              </a:rPr>
              <a:t> ze samu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svědectví o něm se značně různí, je mu připisována i </a:t>
            </a:r>
            <a:r>
              <a:rPr lang="cs-CZ" dirty="0" smtClean="0">
                <a:solidFill>
                  <a:srgbClr val="C00000"/>
                </a:solidFill>
              </a:rPr>
              <a:t>báseň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 Posvátná řeč</a:t>
            </a:r>
          </a:p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do jeho učení se prolínají </a:t>
            </a:r>
            <a:r>
              <a:rPr lang="cs-CZ" dirty="0" smtClean="0">
                <a:solidFill>
                  <a:srgbClr val="C00000"/>
                </a:solidFill>
              </a:rPr>
              <a:t>náboženské a filosofické myšlenky i mystika čísel</a:t>
            </a:r>
          </a:p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připisuje se mu zavedení mnohých pojmů </a:t>
            </a:r>
            <a:r>
              <a:rPr lang="cs-CZ" dirty="0" smtClean="0">
                <a:solidFill>
                  <a:srgbClr val="C00000"/>
                </a:solidFill>
              </a:rPr>
              <a:t>filosofie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 (láska k moudrosti), </a:t>
            </a:r>
            <a:r>
              <a:rPr lang="cs-CZ" dirty="0" smtClean="0">
                <a:solidFill>
                  <a:srgbClr val="C00000"/>
                </a:solidFill>
              </a:rPr>
              <a:t>kosmos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 (řád vesmíru)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základem harmonie 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světa je </a:t>
            </a:r>
            <a:r>
              <a:rPr lang="cs-CZ" dirty="0" smtClean="0">
                <a:solidFill>
                  <a:srgbClr val="C00000"/>
                </a:solidFill>
              </a:rPr>
              <a:t>protiklad čísel 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lichých a sudých, nejdokonalejšími útvary jsou koule a kruh</a:t>
            </a:r>
          </a:p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čtverec se stal symbolem 4 živlů, položil také četné </a:t>
            </a:r>
            <a:r>
              <a:rPr lang="cs-CZ" dirty="0" smtClean="0">
                <a:solidFill>
                  <a:srgbClr val="C00000"/>
                </a:solidFill>
              </a:rPr>
              <a:t>hudební základy 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– jako první definoval vztah mezi výškou tónu a délkou struny</a:t>
            </a:r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193618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chemeClr val="tx2">
                    <a:lumMod val="10000"/>
                  </a:schemeClr>
                </a:solidFill>
              </a:rPr>
              <a:t>matematika – </a:t>
            </a:r>
            <a:r>
              <a:rPr lang="cs-CZ" dirty="0" err="1">
                <a:solidFill>
                  <a:schemeClr val="tx2">
                    <a:lumMod val="10000"/>
                  </a:schemeClr>
                </a:solidFill>
              </a:rPr>
              <a:t>pythagoras</a:t>
            </a:r>
            <a:r>
              <a:rPr lang="cs-CZ" dirty="0">
                <a:solidFill>
                  <a:schemeClr val="tx2">
                    <a:lumMod val="10000"/>
                  </a:schemeClr>
                </a:solidFill>
              </a:rPr>
              <a:t/>
            </a:r>
            <a:br>
              <a:rPr lang="cs-CZ" dirty="0">
                <a:solidFill>
                  <a:schemeClr val="tx2">
                    <a:lumMod val="10000"/>
                  </a:schemeClr>
                </a:solidFill>
              </a:rPr>
            </a:br>
            <a:r>
              <a:rPr lang="cs-CZ" dirty="0">
                <a:solidFill>
                  <a:schemeClr val="tx2">
                    <a:lumMod val="10000"/>
                  </a:schemeClr>
                </a:solidFill>
              </a:rPr>
              <a:t> ze samu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mimořádný význam má pro nás dodnes </a:t>
            </a:r>
            <a:r>
              <a:rPr lang="cs-CZ" dirty="0" smtClean="0">
                <a:solidFill>
                  <a:srgbClr val="C00000"/>
                </a:solidFill>
              </a:rPr>
              <a:t>Pythagorova věta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:</a:t>
            </a:r>
          </a:p>
          <a:p>
            <a:pPr marL="0" indent="0">
              <a:buNone/>
            </a:pPr>
            <a:endParaRPr lang="cs-CZ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rgbClr val="C00000"/>
                </a:solidFill>
              </a:rPr>
              <a:t>Součet čtverců nad odvěsnami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C00000"/>
                </a:solidFill>
              </a:rPr>
              <a:t> pravoúhlého trojúhelníka je roven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C00000"/>
                </a:solidFill>
              </a:rPr>
              <a:t> čtverci nad přeponou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.</a:t>
            </a:r>
          </a:p>
          <a:p>
            <a:pPr marL="0" indent="0" algn="ctr">
              <a:buNone/>
            </a:pPr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412776"/>
            <a:ext cx="2095500" cy="4067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95736" y="4847665"/>
            <a:ext cx="3847528" cy="646331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Důkaz Pythagorovy věty, všechny 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modré trojúhelníky jsou shodné.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52935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chemeClr val="tx2">
                    <a:lumMod val="10000"/>
                  </a:schemeClr>
                </a:solidFill>
              </a:rPr>
              <a:t>matematika – </a:t>
            </a:r>
            <a:r>
              <a:rPr lang="cs-CZ" dirty="0" err="1">
                <a:solidFill>
                  <a:schemeClr val="tx2">
                    <a:lumMod val="10000"/>
                  </a:schemeClr>
                </a:solidFill>
              </a:rPr>
              <a:t>pythagoras</a:t>
            </a:r>
            <a:r>
              <a:rPr lang="cs-CZ" dirty="0">
                <a:solidFill>
                  <a:schemeClr val="tx2">
                    <a:lumMod val="10000"/>
                  </a:schemeClr>
                </a:solidFill>
              </a:rPr>
              <a:t/>
            </a:r>
            <a:br>
              <a:rPr lang="cs-CZ" dirty="0">
                <a:solidFill>
                  <a:schemeClr val="tx2">
                    <a:lumMod val="10000"/>
                  </a:schemeClr>
                </a:solidFill>
              </a:rPr>
            </a:br>
            <a:r>
              <a:rPr lang="cs-CZ" dirty="0">
                <a:solidFill>
                  <a:schemeClr val="tx2">
                    <a:lumMod val="10000"/>
                  </a:schemeClr>
                </a:solidFill>
              </a:rPr>
              <a:t> ze samu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>
              <a:solidFill>
                <a:schemeClr val="tx2">
                  <a:lumMod val="10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Pythagoras ovlivnil i budoucnost řecké matematiky – na základě jeho učení vznikla vlivná škola tzv. </a:t>
            </a:r>
            <a:r>
              <a:rPr lang="cs-CZ" dirty="0" smtClean="0">
                <a:solidFill>
                  <a:srgbClr val="C00000"/>
                </a:solidFill>
              </a:rPr>
              <a:t>Pythagorejců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, která dále rozvíjela matematiku i geometrii</a:t>
            </a:r>
          </a:p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jeden z  jeho následovníků </a:t>
            </a:r>
            <a:r>
              <a:rPr lang="cs-CZ" dirty="0" err="1" smtClean="0">
                <a:solidFill>
                  <a:srgbClr val="C00000"/>
                </a:solidFill>
              </a:rPr>
              <a:t>Hippas</a:t>
            </a:r>
            <a:r>
              <a:rPr lang="cs-CZ" dirty="0" smtClean="0">
                <a:solidFill>
                  <a:srgbClr val="C00000"/>
                </a:solidFill>
              </a:rPr>
              <a:t> z </a:t>
            </a:r>
            <a:r>
              <a:rPr lang="cs-CZ" dirty="0" err="1" smtClean="0">
                <a:solidFill>
                  <a:srgbClr val="C00000"/>
                </a:solidFill>
              </a:rPr>
              <a:t>Metapontu</a:t>
            </a:r>
            <a:r>
              <a:rPr lang="cs-CZ" dirty="0" smtClean="0">
                <a:solidFill>
                  <a:srgbClr val="C00000"/>
                </a:solidFill>
              </a:rPr>
              <a:t> objevil iracionální čísla 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(taková čísla, která nelze vyjádřit zlomkem)</a:t>
            </a:r>
          </a:p>
          <a:p>
            <a:r>
              <a:rPr lang="cs-CZ" dirty="0" err="1" smtClean="0">
                <a:solidFill>
                  <a:schemeClr val="tx2">
                    <a:lumMod val="10000"/>
                  </a:schemeClr>
                </a:solidFill>
              </a:rPr>
              <a:t>Hippas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 svým objevem přivodil velkou krizi Pythagorejství,  protože otřásl vírou v racionální podstatu čísel</a:t>
            </a:r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504949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Matematika</a:t>
            </a:r>
            <a:br>
              <a:rPr lang="cs-CZ" dirty="0" smtClean="0">
                <a:solidFill>
                  <a:schemeClr val="tx2">
                    <a:lumMod val="10000"/>
                  </a:schemeClr>
                </a:solidFill>
              </a:rPr>
            </a:br>
            <a:r>
              <a:rPr lang="cs-CZ" dirty="0" err="1" smtClean="0">
                <a:solidFill>
                  <a:schemeClr val="tx2">
                    <a:lumMod val="10000"/>
                  </a:schemeClr>
                </a:solidFill>
              </a:rPr>
              <a:t>eukleidés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 z </a:t>
            </a:r>
            <a:r>
              <a:rPr lang="cs-CZ" dirty="0" err="1" smtClean="0">
                <a:solidFill>
                  <a:schemeClr val="tx2">
                    <a:lumMod val="10000"/>
                  </a:schemeClr>
                </a:solidFill>
              </a:rPr>
              <a:t>megary</a:t>
            </a:r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5069160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byl řecký </a:t>
            </a:r>
            <a:r>
              <a:rPr lang="cs-CZ" dirty="0" smtClean="0">
                <a:solidFill>
                  <a:srgbClr val="C00000"/>
                </a:solidFill>
              </a:rPr>
              <a:t>matematik a geometr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, žil ve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4. a 3. století př. n. l.</a:t>
            </a:r>
          </a:p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většinu života prožil v egyptské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Alexandrii, o jeho průběhu se nám nedochovalo mnoho informací</a:t>
            </a:r>
          </a:p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pro nepřátelství mezi </a:t>
            </a:r>
            <a:r>
              <a:rPr lang="cs-CZ" dirty="0" err="1" smtClean="0">
                <a:solidFill>
                  <a:schemeClr val="tx2">
                    <a:lumMod val="10000"/>
                  </a:schemeClr>
                </a:solidFill>
              </a:rPr>
              <a:t>Megarou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 a Athénami měl po celý život zakázán vstup do Athén</a:t>
            </a:r>
          </a:p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založil </a:t>
            </a:r>
            <a:r>
              <a:rPr lang="cs-CZ" dirty="0" err="1" smtClean="0">
                <a:solidFill>
                  <a:srgbClr val="C00000"/>
                </a:solidFill>
              </a:rPr>
              <a:t>megarskou</a:t>
            </a:r>
            <a:r>
              <a:rPr lang="cs-CZ" dirty="0" smtClean="0">
                <a:solidFill>
                  <a:srgbClr val="C00000"/>
                </a:solidFill>
              </a:rPr>
              <a:t> filosofickou školu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, která je známa svými paradoxy – nejznámější je </a:t>
            </a:r>
            <a:r>
              <a:rPr lang="cs-CZ" smtClean="0">
                <a:solidFill>
                  <a:schemeClr val="tx2">
                    <a:lumMod val="10000"/>
                  </a:schemeClr>
                </a:solidFill>
              </a:rPr>
              <a:t>paradox </a:t>
            </a:r>
            <a:r>
              <a:rPr lang="cs-CZ" smtClean="0">
                <a:solidFill>
                  <a:schemeClr val="tx2">
                    <a:lumMod val="10000"/>
                  </a:schemeClr>
                </a:solidFill>
              </a:rPr>
              <a:t>lháře: 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Když řeknu, že lžu, mluvím pravdu?</a:t>
            </a:r>
          </a:p>
          <a:p>
            <a:endParaRPr lang="cs-CZ" dirty="0" smtClean="0">
              <a:solidFill>
                <a:schemeClr val="tx2">
                  <a:lumMod val="10000"/>
                </a:schemeClr>
              </a:solidFill>
            </a:endParaRPr>
          </a:p>
          <a:p>
            <a:pPr lvl="2"/>
            <a:r>
              <a:rPr lang="cs-CZ" dirty="0" smtClean="0">
                <a:solidFill>
                  <a:srgbClr val="0070C0"/>
                </a:solidFill>
              </a:rPr>
              <a:t>Lže lhář, nebo nelže? Může vůbec lhář mluvit pravdu? Pokud mluví pravdu, nepřestává lhář být lhářem?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16632"/>
            <a:ext cx="1800225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8527" y="5517232"/>
            <a:ext cx="978114" cy="9781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22999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Matematika - </a:t>
            </a:r>
            <a:r>
              <a:rPr lang="cs-CZ" dirty="0" err="1" smtClean="0">
                <a:solidFill>
                  <a:schemeClr val="tx2">
                    <a:lumMod val="10000"/>
                  </a:schemeClr>
                </a:solidFill>
              </a:rPr>
              <a:t>eukleidés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dirty="0">
                <a:solidFill>
                  <a:schemeClr val="tx2">
                    <a:lumMod val="10000"/>
                  </a:schemeClr>
                </a:solidFill>
              </a:rPr>
              <a:t>z </a:t>
            </a:r>
            <a:r>
              <a:rPr lang="cs-CZ" dirty="0" err="1">
                <a:solidFill>
                  <a:schemeClr val="tx2">
                    <a:lumMod val="10000"/>
                  </a:schemeClr>
                </a:solidFill>
              </a:rPr>
              <a:t>megary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zabýval se také </a:t>
            </a:r>
            <a:r>
              <a:rPr lang="cs-CZ" dirty="0" smtClean="0">
                <a:solidFill>
                  <a:srgbClr val="C00000"/>
                </a:solidFill>
              </a:rPr>
              <a:t>etikou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, hledal vztah mezi Bohem a dobrem</a:t>
            </a:r>
          </a:p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mezi </a:t>
            </a:r>
            <a:r>
              <a:rPr lang="cs-CZ" dirty="0">
                <a:solidFill>
                  <a:schemeClr val="tx2">
                    <a:lumMod val="10000"/>
                  </a:schemeClr>
                </a:solidFill>
              </a:rPr>
              <a:t>jeho žáky patřil </a:t>
            </a:r>
            <a:r>
              <a:rPr lang="cs-CZ" dirty="0" err="1">
                <a:solidFill>
                  <a:schemeClr val="tx2">
                    <a:lumMod val="10000"/>
                  </a:schemeClr>
                </a:solidFill>
              </a:rPr>
              <a:t>Archimedés</a:t>
            </a:r>
            <a:r>
              <a:rPr lang="cs-CZ" dirty="0">
                <a:solidFill>
                  <a:schemeClr val="tx2">
                    <a:lumMod val="10000"/>
                  </a:schemeClr>
                </a:solidFill>
              </a:rPr>
              <a:t>, věnoval se geometrii, </a:t>
            </a:r>
            <a:r>
              <a:rPr lang="cs-CZ" dirty="0">
                <a:solidFill>
                  <a:srgbClr val="C00000"/>
                </a:solidFill>
              </a:rPr>
              <a:t>teorii čísel, kuželosečkám a perspektivě</a:t>
            </a:r>
          </a:p>
          <a:p>
            <a:r>
              <a:rPr lang="cs-CZ" dirty="0">
                <a:solidFill>
                  <a:schemeClr val="tx2">
                    <a:lumMod val="10000"/>
                  </a:schemeClr>
                </a:solidFill>
              </a:rPr>
              <a:t>byl také </a:t>
            </a:r>
            <a:r>
              <a:rPr lang="cs-CZ" dirty="0">
                <a:solidFill>
                  <a:srgbClr val="C00000"/>
                </a:solidFill>
              </a:rPr>
              <a:t>fyzikem</a:t>
            </a:r>
            <a:r>
              <a:rPr lang="cs-CZ" dirty="0">
                <a:solidFill>
                  <a:schemeClr val="tx2">
                    <a:lumMod val="10000"/>
                  </a:schemeClr>
                </a:solidFill>
              </a:rPr>
              <a:t>, dochoval se jeho spis o teorii zrcadel</a:t>
            </a:r>
          </a:p>
          <a:p>
            <a:r>
              <a:rPr lang="cs-CZ" dirty="0">
                <a:solidFill>
                  <a:schemeClr val="tx2">
                    <a:lumMod val="10000"/>
                  </a:schemeClr>
                </a:solidFill>
              </a:rPr>
              <a:t>jeho základním matematickým dílem jsou </a:t>
            </a:r>
            <a:r>
              <a:rPr lang="cs-CZ" dirty="0">
                <a:solidFill>
                  <a:srgbClr val="C00000"/>
                </a:solidFill>
              </a:rPr>
              <a:t>Základy</a:t>
            </a:r>
            <a:r>
              <a:rPr lang="cs-CZ" dirty="0">
                <a:solidFill>
                  <a:schemeClr val="tx2">
                    <a:lumMod val="10000"/>
                  </a:schemeClr>
                </a:solidFill>
              </a:rPr>
              <a:t>, jež ve 13 knihách shrnují a rozvíjejí všechno dosavadní matematické vědění</a:t>
            </a:r>
          </a:p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tato kniha je </a:t>
            </a:r>
            <a:r>
              <a:rPr lang="cs-CZ" dirty="0" smtClean="0">
                <a:solidFill>
                  <a:srgbClr val="C00000"/>
                </a:solidFill>
              </a:rPr>
              <a:t>nejdéle užívanou učebnicí 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matematiky (přes 2000 let)</a:t>
            </a:r>
          </a:p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do českého jazyka nebyla dosud celá přeložena</a:t>
            </a:r>
          </a:p>
          <a:p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943093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Euklidova věta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859216" cy="4873752"/>
          </a:xfrm>
        </p:spPr>
        <p:txBody>
          <a:bodyPr/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ve škole se setkáme zejména s Euklidovou větou o výšce (či o odvěsně) v pravoúhlém trojúhelníku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věta o výšce zní: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Obsah čtverce sestrojeného nad výškou pravoúhlého trojúhelníka je roven obsahu obdélníka sestrojeného z obou úseků přepony.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64" y="4293094"/>
            <a:ext cx="3900488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436096" y="4822692"/>
            <a:ext cx="2932213" cy="160043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Matematické vyjádření</a:t>
            </a:r>
          </a:p>
          <a:p>
            <a:endParaRPr lang="cs-CZ" sz="2000" dirty="0"/>
          </a:p>
          <a:p>
            <a:r>
              <a:rPr lang="cs-CZ" sz="2000" dirty="0" smtClean="0"/>
              <a:t>v</a:t>
            </a:r>
            <a:r>
              <a:rPr lang="cs-CZ" sz="2000" baseline="-25000" dirty="0" smtClean="0"/>
              <a:t>c</a:t>
            </a:r>
            <a:r>
              <a:rPr lang="cs-CZ" sz="2000" baseline="30000" dirty="0" smtClean="0"/>
              <a:t>2</a:t>
            </a:r>
            <a:r>
              <a:rPr lang="cs-CZ" sz="2000" dirty="0" smtClean="0"/>
              <a:t>= a</a:t>
            </a:r>
            <a:r>
              <a:rPr lang="cs-CZ" sz="2000" baseline="30000" dirty="0" smtClean="0"/>
              <a:t>2</a:t>
            </a:r>
            <a:r>
              <a:rPr lang="cs-CZ" sz="2000" dirty="0" smtClean="0"/>
              <a:t>-c</a:t>
            </a:r>
            <a:r>
              <a:rPr lang="cs-CZ" sz="2000" baseline="-25000" dirty="0" smtClean="0"/>
              <a:t>a</a:t>
            </a:r>
            <a:r>
              <a:rPr lang="cs-CZ" sz="2000" baseline="30000" dirty="0" smtClean="0"/>
              <a:t>2</a:t>
            </a:r>
          </a:p>
          <a:p>
            <a:r>
              <a:rPr lang="cs-CZ" sz="2000" dirty="0" smtClean="0"/>
              <a:t>v</a:t>
            </a:r>
            <a:r>
              <a:rPr lang="cs-CZ" sz="2000" baseline="-25000" dirty="0" smtClean="0"/>
              <a:t>c</a:t>
            </a:r>
            <a:r>
              <a:rPr lang="cs-CZ" sz="2000" baseline="30000" dirty="0" smtClean="0"/>
              <a:t>2</a:t>
            </a:r>
            <a:r>
              <a:rPr lang="cs-CZ" sz="2000" dirty="0" smtClean="0"/>
              <a:t>= b</a:t>
            </a:r>
            <a:r>
              <a:rPr lang="cs-CZ" sz="2000" baseline="30000" dirty="0" smtClean="0"/>
              <a:t>2</a:t>
            </a:r>
            <a:r>
              <a:rPr lang="cs-CZ" sz="2000" dirty="0" smtClean="0"/>
              <a:t>-c</a:t>
            </a:r>
            <a:r>
              <a:rPr lang="cs-CZ" sz="2000" baseline="-25000" dirty="0" smtClean="0"/>
              <a:t>b</a:t>
            </a:r>
            <a:r>
              <a:rPr lang="cs-CZ" sz="2000" baseline="30000" dirty="0" smtClean="0"/>
              <a:t>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113942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Fyzika – </a:t>
            </a:r>
            <a:br>
              <a:rPr lang="cs-CZ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</a:rPr>
              <a:t>Archimedés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 ze </a:t>
            </a:r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</a:rPr>
              <a:t>syrakús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řecký </a:t>
            </a:r>
            <a:r>
              <a:rPr lang="cs-CZ" dirty="0" smtClean="0">
                <a:solidFill>
                  <a:srgbClr val="C00000"/>
                </a:solidFill>
              </a:rPr>
              <a:t>matematik, fyzik, filosof,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vynálezce a astronom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je považován za jednoho z největších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 matematiků vůbec, je předchůdcem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 myšlenky integrálního počtu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zabýval se metodou výpočtu </a:t>
            </a:r>
            <a:r>
              <a:rPr lang="cs-CZ" dirty="0" smtClean="0">
                <a:solidFill>
                  <a:srgbClr val="C00000"/>
                </a:solidFill>
              </a:rPr>
              <a:t>délky kružnice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 a velmi přesně odhadl </a:t>
            </a:r>
            <a:r>
              <a:rPr lang="cs-CZ" dirty="0" smtClean="0">
                <a:solidFill>
                  <a:srgbClr val="C00000"/>
                </a:solidFill>
              </a:rPr>
              <a:t>číslo 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definoval spirálu nesoucí jeho jméno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věnoval se </a:t>
            </a:r>
            <a:r>
              <a:rPr lang="cs-CZ" dirty="0" smtClean="0">
                <a:solidFill>
                  <a:srgbClr val="C00000"/>
                </a:solidFill>
              </a:rPr>
              <a:t>výpočtu objemů těles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i ve fyzice jsou jeho objevy velmi významné – věnoval se statice (mechanická rovnováha, vysvětlení principu páky) 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777455"/>
            <a:ext cx="2205990" cy="29832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980408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Fyzika - </a:t>
            </a:r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</a:rPr>
              <a:t>Archimedés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ze </a:t>
            </a:r>
            <a:r>
              <a:rPr lang="cs-CZ" dirty="0" err="1">
                <a:solidFill>
                  <a:schemeClr val="bg2">
                    <a:lumMod val="10000"/>
                  </a:schemeClr>
                </a:solidFill>
              </a:rPr>
              <a:t>syrakús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definoval </a:t>
            </a:r>
            <a:r>
              <a:rPr lang="cs-CZ" dirty="0" smtClean="0">
                <a:solidFill>
                  <a:srgbClr val="C00000"/>
                </a:solidFill>
              </a:rPr>
              <a:t>těžiště,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 zabýval se </a:t>
            </a:r>
            <a:r>
              <a:rPr lang="cs-CZ" dirty="0" smtClean="0">
                <a:solidFill>
                  <a:srgbClr val="C00000"/>
                </a:solidFill>
              </a:rPr>
              <a:t>principy fungování jednoduchých strojů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 – páky, kladky, nakloněné roviny, klínu a ozubeného kola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věnoval se kapalinám a plynům – objevil </a:t>
            </a:r>
            <a:r>
              <a:rPr lang="cs-CZ" dirty="0" smtClean="0">
                <a:solidFill>
                  <a:srgbClr val="C00000"/>
                </a:solidFill>
              </a:rPr>
              <a:t>hustotu a hydrostatický vztlak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navrhl a sestrojil spoustu </a:t>
            </a:r>
            <a:r>
              <a:rPr lang="cs-CZ" dirty="0" smtClean="0">
                <a:solidFill>
                  <a:srgbClr val="C00000"/>
                </a:solidFill>
              </a:rPr>
              <a:t>vynálezů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 – šnekové čerpadlo, největší loď starověku </a:t>
            </a:r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</a:rPr>
              <a:t>Syrakúsia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 (byla schopna pojmout 600 lidí, nalézaly se na ní okrasné záhony, chrám i tělocvična)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jím navržené </a:t>
            </a:r>
            <a:r>
              <a:rPr lang="cs-CZ" dirty="0" smtClean="0">
                <a:solidFill>
                  <a:srgbClr val="C00000"/>
                </a:solidFill>
              </a:rPr>
              <a:t>obranné stroje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se staly legendami, historikové ověřili, že byli funkční</a:t>
            </a:r>
          </a:p>
          <a:p>
            <a:pPr marL="0" indent="0">
              <a:buNone/>
            </a:pP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982723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Fyzika - </a:t>
            </a:r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</a:rPr>
              <a:t>Archimedés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ze </a:t>
            </a:r>
            <a:r>
              <a:rPr lang="cs-CZ" dirty="0" err="1">
                <a:solidFill>
                  <a:schemeClr val="bg2">
                    <a:lumMod val="10000"/>
                  </a:schemeClr>
                </a:solidFill>
              </a:rPr>
              <a:t>syrakús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říká se, že zapaloval římské lodě za pomocí soustavy zrcadel, historikové se spíše kloní k názoru, že k jejich zapalování používal parní kanón, který vystřeloval hořlavé projektily</a:t>
            </a:r>
          </a:p>
          <a:p>
            <a:pPr marL="0" indent="0">
              <a:buNone/>
            </a:pP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3573011"/>
            <a:ext cx="2286000" cy="16687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579226"/>
            <a:ext cx="1757363" cy="175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5589238"/>
            <a:ext cx="33810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Archimedův šroub umožňující</a:t>
            </a:r>
          </a:p>
          <a:p>
            <a:r>
              <a:rPr lang="cs-CZ" dirty="0" smtClean="0"/>
              <a:t>účinnější čerpání vody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27188" y="5600567"/>
            <a:ext cx="30043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Příklad </a:t>
            </a:r>
            <a:r>
              <a:rPr lang="cs-CZ" dirty="0" err="1" smtClean="0"/>
              <a:t>Archimedovského</a:t>
            </a:r>
            <a:r>
              <a:rPr lang="cs-CZ" dirty="0" smtClean="0"/>
              <a:t> </a:t>
            </a:r>
          </a:p>
          <a:p>
            <a:r>
              <a:rPr lang="cs-CZ" dirty="0" smtClean="0"/>
              <a:t>tělesa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873253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Fyzika - </a:t>
            </a:r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</a:rPr>
              <a:t>Archimedés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ze </a:t>
            </a:r>
            <a:r>
              <a:rPr lang="cs-CZ" dirty="0" err="1">
                <a:solidFill>
                  <a:schemeClr val="bg2">
                    <a:lumMod val="10000"/>
                  </a:schemeClr>
                </a:solidFill>
              </a:rPr>
              <a:t>syrakús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o svých bádáních napsal mnoho spisů ve starořečtině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žil ve 3. století př. n. l., údajně zemřel v 75 letech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studoval v Alexandrii, po návratu pracoval pro </a:t>
            </a:r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</a:rPr>
              <a:t>syrakúského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 krále </a:t>
            </a:r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</a:rPr>
              <a:t>Hieróna</a:t>
            </a:r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pomohl vzdorovat Římanům v druhé punské válce (město se bránilo dlouhé 2 roky)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je známa historka o skonu Archiméda – byl </a:t>
            </a:r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</a:rPr>
              <a:t>proboden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 římským vojákem, jeho poslední věta údajně zněla „neruš mi mé kruhy“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legend o jeho skonu je několik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kde leží jeho hrob je záhadou – viděl jej jen Cicero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385508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Archimedův zákon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setkáte se s ním ve fyzice, zákon zní: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Těleso ponořené do kapaliny je nadlehčováno vztlakovou silou, rovnající se tíze kapaliny stejného objemu jako je ponořená část tělesa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.</a:t>
            </a:r>
          </a:p>
          <a:p>
            <a:pPr marL="0" indent="0">
              <a:buNone/>
            </a:pP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25317" y="3428994"/>
            <a:ext cx="5329238" cy="3286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63740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Archimedův zákon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690864" cy="4873752"/>
          </a:xfrm>
        </p:spPr>
        <p:txBody>
          <a:bodyPr/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je známá historka o objevení tohoto fyzikálního zákona, která udává, že poznání se Archimédovi dostalo v okamžiku, kdy vstoupil do vany až po okraj plné vody a chtěl se vykoupat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ke koupeli už však nedošlo – nadšený </a:t>
            </a:r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</a:rPr>
              <a:t>Archimedés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 běhal nahý po ulicích města a nadšeně všem oznamoval, že učinil velký objev 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988840"/>
            <a:ext cx="3810000" cy="4476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27277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Astronomie </a:t>
            </a:r>
            <a:br>
              <a:rPr lang="cs-CZ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</a:rPr>
              <a:t>Aristarchos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 ze Samu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o jeho životě máme málo údajů,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žil ve 3. století př. n. l.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byl astronomem, jeho dílo inspirovalo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Mikuláše Koperníka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dochovalo se jeho dílo </a:t>
            </a:r>
            <a:r>
              <a:rPr lang="cs-CZ" dirty="0" smtClean="0">
                <a:solidFill>
                  <a:srgbClr val="C00000"/>
                </a:solidFill>
              </a:rPr>
              <a:t>O velikosti a vzdálenosti Slunce a Měsíce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je mu připisován vynález speciálních kamenných slunečních hodin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proslul jako autor </a:t>
            </a:r>
            <a:r>
              <a:rPr lang="cs-CZ" dirty="0" smtClean="0">
                <a:solidFill>
                  <a:srgbClr val="C00000"/>
                </a:solidFill>
              </a:rPr>
              <a:t>heliocentrického systému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snažil se zjistit poměr mezi velikostí Slunce, Měsíce a Země, i změřit  vzdálenost Země od uvedených vesmírných těles</a:t>
            </a:r>
          </a:p>
          <a:p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76672"/>
            <a:ext cx="1847850" cy="2590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5225000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zeměpis</a:t>
            </a:r>
            <a:br>
              <a:rPr lang="cs-CZ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</a:rPr>
              <a:t>Erathostenés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 z </a:t>
            </a:r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</a:rPr>
              <a:t>kyrény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931224" cy="4873752"/>
          </a:xfrm>
        </p:spPr>
        <p:txBody>
          <a:bodyPr/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byl matematik, astronom a největší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geograf antického Řecka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působil jako správce alexandrijské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knihovny, byl činný také jako </a:t>
            </a:r>
            <a:r>
              <a:rPr lang="cs-CZ" dirty="0" smtClean="0">
                <a:solidFill>
                  <a:srgbClr val="C00000"/>
                </a:solidFill>
              </a:rPr>
              <a:t>básník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napsal třísvazkové pojednání Zeměpisné záznamy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zabývá se </a:t>
            </a:r>
            <a:r>
              <a:rPr lang="cs-CZ" dirty="0" smtClean="0">
                <a:solidFill>
                  <a:srgbClr val="C00000"/>
                </a:solidFill>
              </a:rPr>
              <a:t>kulatostí Země i změnami jejího povrchu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působením řek, moří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studuje také zemětřesení a vulkanické projevy, hledá příčiny mořských proudů, přílivu a odlivu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pokouší se o vytvoření co </a:t>
            </a:r>
            <a:r>
              <a:rPr lang="cs-CZ" dirty="0" smtClean="0">
                <a:solidFill>
                  <a:srgbClr val="C00000"/>
                </a:solidFill>
              </a:rPr>
              <a:t>nejpřesnější mapy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tehdy obývaného světa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60648"/>
            <a:ext cx="1869758" cy="247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224968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zeměpis - </a:t>
            </a:r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</a:rPr>
              <a:t>Erathostenés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z </a:t>
            </a:r>
            <a:r>
              <a:rPr lang="cs-CZ" dirty="0" err="1">
                <a:solidFill>
                  <a:schemeClr val="bg2">
                    <a:lumMod val="10000"/>
                  </a:schemeClr>
                </a:solidFill>
              </a:rPr>
              <a:t>kyrény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jako první začíná užívat slovo geografie, určuje </a:t>
            </a:r>
            <a:r>
              <a:rPr lang="cs-CZ" dirty="0" smtClean="0">
                <a:solidFill>
                  <a:srgbClr val="C00000"/>
                </a:solidFill>
              </a:rPr>
              <a:t>zeměpisnou šířku a délku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na základě úhlu dopadu slunečních paprsků v Alexandrii a </a:t>
            </a:r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</a:rPr>
              <a:t>Syéné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 a vzdálenosti mezi těmito místy jako první vypočítal </a:t>
            </a:r>
            <a:r>
              <a:rPr lang="cs-CZ" dirty="0" smtClean="0">
                <a:solidFill>
                  <a:srgbClr val="C00000"/>
                </a:solidFill>
              </a:rPr>
              <a:t>obvod Země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kolem poledníku na 252 000 stadií (40 000km)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jeho výpočet byl velmi přesný, tento obvod měří 40 007,86 km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Zemi členil na </a:t>
            </a:r>
            <a:r>
              <a:rPr lang="cs-CZ" dirty="0" smtClean="0">
                <a:solidFill>
                  <a:srgbClr val="C00000"/>
                </a:solidFill>
              </a:rPr>
              <a:t>3 světadíly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, udává jejich nejjednodušší popis (pasáty, bažiny)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je po něm pojmenováno tzv. </a:t>
            </a:r>
            <a:r>
              <a:rPr lang="cs-CZ" dirty="0" err="1" smtClean="0">
                <a:solidFill>
                  <a:srgbClr val="C00000"/>
                </a:solidFill>
              </a:rPr>
              <a:t>Eratosthenovo</a:t>
            </a:r>
            <a:r>
              <a:rPr lang="cs-CZ" dirty="0" smtClean="0">
                <a:solidFill>
                  <a:srgbClr val="C00000"/>
                </a:solidFill>
              </a:rPr>
              <a:t> síto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, což je matematický algoritmus pro vyhledání všech prvočísel menších než zadaná horní mez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1967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</a:rPr>
              <a:t>Eratosthenova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 mapa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056473"/>
            <a:ext cx="6206490" cy="39547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640001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OPAKOVACÍ OTÁZKY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457200" indent="-457200">
              <a:buAutoNum type="arabicPeriod"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Jak přezdívali Pythagorovi?</a:t>
            </a:r>
          </a:p>
          <a:p>
            <a:pPr marL="457200" indent="-457200">
              <a:buAutoNum type="arabicPeriod"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Na čem je založena harmonie světa? Jak vnímá Pythagoras čtverec?</a:t>
            </a:r>
          </a:p>
          <a:p>
            <a:pPr marL="457200" indent="-457200">
              <a:buAutoNum type="arabicPeriod"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 Čemu se věnoval </a:t>
            </a:r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</a:rPr>
              <a:t>Euklidés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?</a:t>
            </a:r>
          </a:p>
          <a:p>
            <a:pPr marL="457200" indent="-457200">
              <a:buAutoNum type="arabicPeriod"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Jakého geometrického obrazce se týká Euklidova věta?</a:t>
            </a:r>
          </a:p>
          <a:p>
            <a:pPr marL="457200" indent="-457200">
              <a:buAutoNum type="arabicPeriod"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Čím vším se proslavit </a:t>
            </a:r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</a:rPr>
              <a:t>Archimedés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?</a:t>
            </a:r>
          </a:p>
          <a:p>
            <a:pPr marL="457200" indent="-457200">
              <a:buAutoNum type="arabicPeriod"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Jakým způsobem umřel?</a:t>
            </a:r>
          </a:p>
          <a:p>
            <a:pPr marL="457200" indent="-457200">
              <a:buAutoNum type="arabicPeriod"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Jak zní Archimedův zákon? Jaká historka se k jeho objevení váže?</a:t>
            </a:r>
          </a:p>
          <a:p>
            <a:pPr marL="457200" indent="-457200">
              <a:buAutoNum type="arabicPeriod"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Kdo byl významným starořeckým zeměpiscem? Jmenuj alespoň jeden z jeho objevů.</a:t>
            </a:r>
          </a:p>
          <a:p>
            <a:pPr marL="457200" indent="-457200">
              <a:buAutoNum type="arabicPeriod"/>
            </a:pP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2656"/>
            <a:ext cx="978114" cy="9781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153781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52837857"/>
              </p:ext>
            </p:extLst>
          </p:nvPr>
        </p:nvGraphicFramePr>
        <p:xfrm>
          <a:off x="1187624" y="1556792"/>
          <a:ext cx="6834187" cy="3697605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Mgr. Lenka Kudrnová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20. 11.  2012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Člověk a společnost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Osobnosti řecké vědy I. – matematika a fyzika, astronomie, zeměpis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Dějepis 6. ročník –  starověké Řecko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Pythagoras ze Samu,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Eukleidés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z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Megary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Archimedés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ze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Syrakús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Aristarchos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ze Samu,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Eratosthenés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z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Kyrény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8948070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59854024"/>
              </p:ext>
            </p:extLst>
          </p:nvPr>
        </p:nvGraphicFramePr>
        <p:xfrm>
          <a:off x="827584" y="692696"/>
          <a:ext cx="7358063" cy="13714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30809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689" marB="45689"/>
                </a:tc>
              </a:tr>
              <a:tr h="84735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sz="1400" dirty="0" smtClean="0"/>
                        <a:t>Výkladový</a:t>
                      </a:r>
                      <a:r>
                        <a:rPr lang="cs-CZ" sz="1400" baseline="0" dirty="0" smtClean="0"/>
                        <a:t> materiál obsahově rozvíjející učebnici dějepisu pro 6. ročník. Časová dotace cca 35 min. Materiál obsahuje několik opakovacích otázek, které vyplývají z prezentace, proto není přiloženo řešení. </a:t>
                      </a:r>
                      <a:endParaRPr lang="cs-CZ" sz="1400" dirty="0" smtClean="0"/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</a:txBody>
                  <a:tcPr marL="91439" marR="91439" marT="45689" marB="45689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5414797"/>
              </p:ext>
            </p:extLst>
          </p:nvPr>
        </p:nvGraphicFramePr>
        <p:xfrm>
          <a:off x="827584" y="2060849"/>
          <a:ext cx="7358063" cy="38099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283608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POUŽITÉ  ZDROJE</a:t>
                      </a:r>
                      <a:endParaRPr lang="cs-CZ" sz="1800" dirty="0"/>
                    </a:p>
                  </a:txBody>
                  <a:tcPr marL="91439" marR="91439" marT="45698" marB="45698"/>
                </a:tc>
              </a:tr>
              <a:tr h="3028760">
                <a:tc>
                  <a:txBody>
                    <a:bodyPr/>
                    <a:lstStyle/>
                    <a:p>
                      <a:r>
                        <a:rPr lang="cs-CZ" sz="1100" baseline="0" dirty="0" smtClean="0"/>
                        <a:t>Vlastní tvorba.</a:t>
                      </a:r>
                      <a:endParaRPr lang="cs-CZ" sz="1100" dirty="0" smtClean="0"/>
                    </a:p>
                    <a:p>
                      <a:r>
                        <a:rPr lang="cs-CZ" sz="1100" dirty="0" smtClean="0"/>
                        <a:t>Zdroje obrazového materiálu: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"/>
                        </a:rPr>
                        <a:t>http://upload.wikimedia.org/wikipedia/commons/1/1a/Kapitolinischer_Pythagoras_adjusted.jpg</a:t>
                      </a:r>
                      <a:endParaRPr lang="cs-CZ" sz="11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3"/>
                        </a:rPr>
                        <a:t>http://cs.wikipedia.org/wiki/Soubor:Pythagorean_Proof_(3).PNG</a:t>
                      </a:r>
                      <a:endParaRPr lang="cs-CZ" sz="11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4"/>
                        </a:rPr>
                        <a:t>http://www.palba.cz/forumfoto/albums/userpics/12365/normal_378px-EuclidStatueOxford.jpg</a:t>
                      </a:r>
                      <a:endParaRPr lang="cs-CZ" sz="11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5"/>
                        </a:rPr>
                        <a:t>http://maths.cz/obrazky/239.png</a:t>
                      </a:r>
                      <a:endParaRPr lang="cs-CZ" sz="1100" u="sng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6"/>
                        </a:rPr>
                        <a:t>http://www.seniortip.cz/portal/cz/seniortip/article/4464/Image/des.jpg</a:t>
                      </a:r>
                      <a:endParaRPr lang="cs-CZ" sz="11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7"/>
                        </a:rPr>
                        <a:t>http://cs.wikipedia.org/wiki/Archim%C3%A9d%C5%AFv_%C5%A1roub</a:t>
                      </a:r>
                      <a:endParaRPr lang="cs-CZ" sz="11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8"/>
                        </a:rPr>
                        <a:t>http://upload.wikimedia.org/wikipedia/commons/thumb/a/ab/Cuboctahedron.gif/150px-Cuboctahedron.gif</a:t>
                      </a:r>
                      <a:endParaRPr lang="cs-CZ" sz="11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9"/>
                        </a:rPr>
                        <a:t>http://nd01.jxs.cz/821/419/bdd30f4996_28994189_o2.jpg</a:t>
                      </a:r>
                      <a:endParaRPr lang="cs-CZ" sz="11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0"/>
                        </a:rPr>
                        <a:t>http://klapkova.ic.cz/OLATweb/obrazky/archimedes_eureka.jpg</a:t>
                      </a:r>
                      <a:endParaRPr lang="cs-CZ" sz="11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1"/>
                        </a:rPr>
                        <a:t>http://www.google.cz/imgres?q=aristarchos+ze+samu&amp;hl=cs&amp;client=firefox-a&amp;sa=X&amp;rls=org.mozilla:cs:official&amp;channel=np&amp;biw=1366&amp;bih=664&amp;tbm=isch&amp;prmd=imvnso&amp;tbnid=rw4xPkMqrkNyWM:&amp;imgrefurl=http://www.aristarchos.com/&amp;docid=hhcVzyBZPGaO5M&amp;imgurl=http://www.aristarchos.com/images/Aristarchos_greek_astronomer.jpg&amp;w=122&amp;h=171&amp;ei=_n2rUI7DOpHb4QSYq4GQCw&amp;zoom=1&amp;iact=hc&amp;vpx=813&amp;vpy=359&amp;dur=1401&amp;hovh=136&amp;hovw=97&amp;tx=89&amp;ty=89&amp;sig=112104737216312992688&amp;page=1&amp;tbnh=136&amp;tbnw=97&amp;start=0&amp;ndsp=20&amp;ved=1t:429,r:11,s:0,i:102</a:t>
                      </a:r>
                      <a:endParaRPr lang="cs-CZ" sz="11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2"/>
                        </a:rPr>
                        <a:t>http://www.conservapedia.com/images/b/bc/Eratosthenes.jpg</a:t>
                      </a:r>
                      <a:endParaRPr lang="cs-CZ" sz="11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1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3"/>
                        </a:rPr>
                        <a:t>http://www.mlahanas.de/Greeks/images/EratosthenesMap.jpg</a:t>
                      </a:r>
                      <a:endParaRPr lang="cs-CZ" sz="11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baseline="0" dirty="0" smtClean="0"/>
                        <a:t>otevřená galerie </a:t>
                      </a:r>
                      <a:r>
                        <a:rPr lang="cs-CZ" sz="1100" baseline="0" dirty="0" smtClean="0">
                          <a:hlinkClick r:id="rId14"/>
                        </a:rPr>
                        <a:t>www.office.microsoft.com</a:t>
                      </a:r>
                      <a:endParaRPr lang="cs-CZ" sz="1100" dirty="0"/>
                    </a:p>
                  </a:txBody>
                  <a:tcPr marL="91439" marR="91439" marT="45698" marB="4569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7286989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rkýř">
  <a:themeElements>
    <a:clrScheme name="Vlastní 3">
      <a:dk1>
        <a:srgbClr val="000000"/>
      </a:dk1>
      <a:lt1>
        <a:srgbClr val="FFFFFF"/>
      </a:lt1>
      <a:dk2>
        <a:srgbClr val="DDEDFC"/>
      </a:dk2>
      <a:lt2>
        <a:srgbClr val="DBF5F9"/>
      </a:lt2>
      <a:accent1>
        <a:srgbClr val="90C6F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399</TotalTime>
  <Words>1407</Words>
  <Application>Microsoft Office PowerPoint</Application>
  <PresentationFormat>Předvádění na obrazovce (4:3)</PresentationFormat>
  <Paragraphs>165</Paragraphs>
  <Slides>22</Slides>
  <Notes>2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22</vt:i4>
      </vt:variant>
    </vt:vector>
  </HeadingPairs>
  <TitlesOfParts>
    <vt:vector size="24" baseType="lpstr">
      <vt:lpstr>Motiv systému Office</vt:lpstr>
      <vt:lpstr>Arkýř</vt:lpstr>
      <vt:lpstr>Snímek 1</vt:lpstr>
      <vt:lpstr>Osobnosti starověkého řecka  I. – matematika, fyzika, astronomie, zeměpis</vt:lpstr>
      <vt:lpstr>matematika – pythagoras  ze samu</vt:lpstr>
      <vt:lpstr>matematika – pythagoras  ze samu</vt:lpstr>
      <vt:lpstr>matematika – pythagoras  ze samu</vt:lpstr>
      <vt:lpstr>matematika – pythagoras  ze samu</vt:lpstr>
      <vt:lpstr>Matematika eukleidés z megary</vt:lpstr>
      <vt:lpstr>Matematika - eukleidés z megary</vt:lpstr>
      <vt:lpstr>Euklidova věta</vt:lpstr>
      <vt:lpstr>Fyzika –  Archimedés ze syrakús</vt:lpstr>
      <vt:lpstr>Fyzika - Archimedés ze syrakús</vt:lpstr>
      <vt:lpstr>Fyzika - Archimedés ze syrakús</vt:lpstr>
      <vt:lpstr>Fyzika - Archimedés ze syrakús</vt:lpstr>
      <vt:lpstr>Archimedův zákon</vt:lpstr>
      <vt:lpstr>Archimedův zákon</vt:lpstr>
      <vt:lpstr>Astronomie  Aristarchos ze Samu</vt:lpstr>
      <vt:lpstr>zeměpis Erathostenés z kyrény</vt:lpstr>
      <vt:lpstr>zeměpis - Erathostenés z kyrény</vt:lpstr>
      <vt:lpstr>Eratosthenova mapa</vt:lpstr>
      <vt:lpstr>OPAKOVACÍ OTÁZKY</vt:lpstr>
      <vt:lpstr>Snímek 21</vt:lpstr>
      <vt:lpstr>Snímek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U1</cp:lastModifiedBy>
  <cp:revision>41</cp:revision>
  <dcterms:created xsi:type="dcterms:W3CDTF">2012-11-20T08:42:50Z</dcterms:created>
  <dcterms:modified xsi:type="dcterms:W3CDTF">2012-12-16T13:38:27Z</dcterms:modified>
</cp:coreProperties>
</file>