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6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9" r:id="rId24"/>
    <p:sldId id="280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CB9593-318D-4348-851E-64EF6C39C311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2C3B01-D0E6-457C-9794-C227E5714D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680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17731-F0A4-4261-A20A-BAC5C099A900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663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7805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6282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963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46630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330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5308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9518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3440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672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2549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602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15202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54BACB9-45FE-4C80-8C34-00AC921431A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AFEB2FD-4AC5-4F72-8CAB-B099EE14A0E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8/8f/Demosthenes_orator_Louvre.jpg" TargetMode="External"/><Relationship Id="rId3" Type="http://schemas.openxmlformats.org/officeDocument/2006/relationships/hyperlink" Target="http://antika.avonet.cz/upload.cs/8/8b062a14_b_0_her_port.jpg" TargetMode="External"/><Relationship Id="rId7" Type="http://schemas.openxmlformats.org/officeDocument/2006/relationships/hyperlink" Target="http://upload.wikimedia.org/wikipedia/commons/thumb/a/a4/Aristoteles_Louvre.jpg/230px-Aristoteles_Louvre.jpg" TargetMode="External"/><Relationship Id="rId2" Type="http://schemas.openxmlformats.org/officeDocument/2006/relationships/hyperlink" Target="http://vitpokorny.files.wordpress.com/2009/10/thale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filosofia.laguia2000.com/wp-content/uploads/2007/03/platon.JPG" TargetMode="External"/><Relationship Id="rId5" Type="http://schemas.openxmlformats.org/officeDocument/2006/relationships/hyperlink" Target="http://upload.wikimedia.org/wikipedia/commons/thumb/a/a4/Socrates_Louvre.jpg/230px-Socrates_Louvre.jpg" TargetMode="External"/><Relationship Id="rId4" Type="http://schemas.openxmlformats.org/officeDocument/2006/relationships/hyperlink" Target="http://www.converter.cz/fyzici/images/demokritos.jpg" TargetMode="External"/><Relationship Id="rId9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VY_32_INOVACE_04_B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_10</a:t>
            </a:r>
            <a:r>
              <a:rPr lang="cs-CZ" sz="2800" dirty="0" smtClean="0">
                <a:latin typeface="Arial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Osobnosti řecké vědy III. – filosofie, řečnictví 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6. ročník 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- starověké Řecko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0263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Osobnosti řecké vědy III.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Lenka Kudrnová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1542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Filosofie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její název je složen ze dvou řeckých slov </a:t>
            </a:r>
            <a:r>
              <a:rPr lang="cs-CZ" sz="2400" dirty="0" err="1" smtClean="0">
                <a:solidFill>
                  <a:srgbClr val="C00000"/>
                </a:solidFill>
              </a:rPr>
              <a:t>filein</a:t>
            </a:r>
            <a:r>
              <a:rPr lang="cs-CZ" sz="2400" dirty="0" smtClean="0">
                <a:solidFill>
                  <a:srgbClr val="C00000"/>
                </a:solidFill>
              </a:rPr>
              <a:t> (milovat) a </a:t>
            </a:r>
            <a:r>
              <a:rPr lang="cs-CZ" sz="2400" dirty="0" err="1" smtClean="0">
                <a:solidFill>
                  <a:srgbClr val="C00000"/>
                </a:solidFill>
              </a:rPr>
              <a:t>sofia</a:t>
            </a:r>
            <a:r>
              <a:rPr lang="cs-CZ" sz="2400" dirty="0" smtClean="0">
                <a:solidFill>
                  <a:srgbClr val="C00000"/>
                </a:solidFill>
              </a:rPr>
              <a:t> (moudrost)</a:t>
            </a:r>
          </a:p>
          <a:p>
            <a:r>
              <a:rPr lang="cs-CZ" sz="2400" dirty="0" smtClean="0"/>
              <a:t>filosofové jsou tedy ti, jež se snaží najít pravdivé odpovědi na základní lidské otázky – kdo jsem? jak a z čeho vznikl svět? mohu svět poznat? co je dobro? apod.</a:t>
            </a:r>
          </a:p>
          <a:p>
            <a:r>
              <a:rPr lang="cs-CZ" sz="2400" dirty="0" smtClean="0"/>
              <a:t>filosofie se zrodila tam, kde přestávají platit mýty</a:t>
            </a:r>
          </a:p>
          <a:p>
            <a:r>
              <a:rPr lang="cs-CZ" sz="2400" dirty="0" smtClean="0"/>
              <a:t>opírá se o </a:t>
            </a:r>
            <a:r>
              <a:rPr lang="cs-CZ" sz="2400" dirty="0" smtClean="0">
                <a:solidFill>
                  <a:srgbClr val="C00000"/>
                </a:solidFill>
              </a:rPr>
              <a:t>rozumovou úvahu a logické argumenty</a:t>
            </a:r>
          </a:p>
          <a:p>
            <a:r>
              <a:rPr lang="cs-CZ" sz="2400" dirty="0" smtClean="0"/>
              <a:t>řecká filosofie dává základ i </a:t>
            </a:r>
            <a:r>
              <a:rPr lang="cs-CZ" sz="2400" dirty="0" smtClean="0">
                <a:solidFill>
                  <a:srgbClr val="C00000"/>
                </a:solidFill>
              </a:rPr>
              <a:t>metodu poznání </a:t>
            </a:r>
            <a:r>
              <a:rPr lang="cs-CZ" sz="2400" dirty="0" smtClean="0"/>
              <a:t>všem vědám, všechny se od ní postupně oddělují</a:t>
            </a:r>
          </a:p>
          <a:p>
            <a:r>
              <a:rPr lang="cs-CZ" sz="2400" dirty="0" smtClean="0"/>
              <a:t>už ve starověku se vyděluje astronomie, matematika a geometrie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84518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Milétská škola -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Thálés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byl jedním ze sedmi mudrců</a:t>
            </a:r>
          </a:p>
          <a:p>
            <a:r>
              <a:rPr lang="cs-CZ" sz="2400" dirty="0" smtClean="0"/>
              <a:t>je považován za </a:t>
            </a:r>
            <a:r>
              <a:rPr lang="cs-CZ" sz="2400" dirty="0" smtClean="0">
                <a:solidFill>
                  <a:srgbClr val="C00000"/>
                </a:solidFill>
              </a:rPr>
              <a:t>zakladatele filosofie</a:t>
            </a:r>
          </a:p>
          <a:p>
            <a:r>
              <a:rPr lang="cs-CZ" sz="2400" dirty="0" smtClean="0"/>
              <a:t>byl výborným matematikem, vynikal</a:t>
            </a:r>
          </a:p>
          <a:p>
            <a:pPr marL="137160" indent="0">
              <a:buNone/>
            </a:pPr>
            <a:r>
              <a:rPr lang="cs-CZ" sz="2400" dirty="0" smtClean="0"/>
              <a:t>i v geometrii</a:t>
            </a:r>
          </a:p>
          <a:p>
            <a:r>
              <a:rPr lang="cs-CZ" sz="2400" dirty="0" smtClean="0"/>
              <a:t>připisuje se mu řada objevů v geometrii ( Thaletova věta) i v astronomii</a:t>
            </a:r>
          </a:p>
          <a:p>
            <a:r>
              <a:rPr lang="cs-CZ" sz="2400" dirty="0" smtClean="0"/>
              <a:t>o jeho životě máme pouze kusé a rozcházející se zprávy</a:t>
            </a:r>
          </a:p>
          <a:p>
            <a:r>
              <a:rPr lang="cs-CZ" sz="2400" dirty="0" smtClean="0"/>
              <a:t>dožil se vysokého věku, studoval v Egyptě, uměl skvěle deklamovat, předpověděl zatmění Slunce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196752"/>
            <a:ext cx="24479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7311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Milétská škola -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Thálés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prapočátek vidí ve vodě</a:t>
            </a:r>
            <a:r>
              <a:rPr lang="cs-CZ" sz="2400" dirty="0" smtClean="0"/>
              <a:t>, ze které všechno vzniklo</a:t>
            </a:r>
          </a:p>
          <a:p>
            <a:r>
              <a:rPr lang="cs-CZ" sz="2400" dirty="0" smtClean="0"/>
              <a:t>zemi si představuje jako plochou desku, jenž pluje po vodách oceánu</a:t>
            </a:r>
          </a:p>
          <a:p>
            <a:r>
              <a:rPr lang="cs-CZ" sz="2400" dirty="0" smtClean="0"/>
              <a:t>stále se nemůže zcela oprostit od mýtu – všude vidí bohy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bohové mohou za život na zemi</a:t>
            </a:r>
          </a:p>
          <a:p>
            <a:r>
              <a:rPr lang="cs-CZ" sz="2400" dirty="0" smtClean="0"/>
              <a:t>jako první ale přichází s myšlenkou, že lidská duše je nesmrtelná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hlavní úkolem člověka je poznávat</a:t>
            </a:r>
            <a:r>
              <a:rPr lang="cs-CZ" sz="2400" dirty="0" smtClean="0"/>
              <a:t>, a to nejen svět, ale také sám sebe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73995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Milétská škola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řadíme do ní ještě další 2 filosofy, které s </a:t>
            </a:r>
            <a:r>
              <a:rPr lang="cs-CZ" sz="2400" dirty="0" err="1" smtClean="0"/>
              <a:t>Tháletem</a:t>
            </a:r>
            <a:r>
              <a:rPr lang="cs-CZ" sz="2400" dirty="0" smtClean="0"/>
              <a:t> spojuje město </a:t>
            </a:r>
            <a:r>
              <a:rPr lang="cs-CZ" sz="2400" dirty="0" err="1" smtClean="0"/>
              <a:t>Milétos</a:t>
            </a:r>
            <a:endParaRPr lang="cs-CZ" sz="2400" dirty="0" smtClean="0"/>
          </a:p>
          <a:p>
            <a:r>
              <a:rPr lang="cs-CZ" sz="2400" dirty="0" err="1" smtClean="0">
                <a:solidFill>
                  <a:srgbClr val="C00000"/>
                </a:solidFill>
              </a:rPr>
              <a:t>Anaximandros</a:t>
            </a:r>
            <a:r>
              <a:rPr lang="cs-CZ" sz="2400" dirty="0" smtClean="0"/>
              <a:t> – přichází se zajímavou myšlenkovou konstrukcí – svět vznikl vydělováním z látky zvané </a:t>
            </a:r>
            <a:r>
              <a:rPr lang="cs-CZ" sz="2400" dirty="0" err="1" smtClean="0">
                <a:solidFill>
                  <a:srgbClr val="C00000"/>
                </a:solidFill>
              </a:rPr>
              <a:t>apeiron</a:t>
            </a:r>
            <a:r>
              <a:rPr lang="cs-CZ" sz="2400" dirty="0" smtClean="0">
                <a:solidFill>
                  <a:srgbClr val="C00000"/>
                </a:solidFill>
              </a:rPr>
              <a:t> (božské neomezeno), </a:t>
            </a:r>
            <a:r>
              <a:rPr lang="cs-CZ" sz="2400" dirty="0" smtClean="0"/>
              <a:t>která je neomezená a věčná a je stále v pohybu. Jako první se z ní vydělily 4 živly a pak vše ostatní. Byl také </a:t>
            </a:r>
            <a:r>
              <a:rPr lang="cs-CZ" sz="2400" dirty="0" smtClean="0">
                <a:solidFill>
                  <a:srgbClr val="C00000"/>
                </a:solidFill>
              </a:rPr>
              <a:t>astronomem</a:t>
            </a:r>
            <a:r>
              <a:rPr lang="cs-CZ" sz="2400" dirty="0" smtClean="0"/>
              <a:t>, sestrojil model oblohy, kde byla středem Země a mechanicky </a:t>
            </a:r>
            <a:r>
              <a:rPr lang="cs-CZ" sz="2400" dirty="0" smtClean="0">
                <a:solidFill>
                  <a:srgbClr val="C00000"/>
                </a:solidFill>
              </a:rPr>
              <a:t>vysvětlil oběh hvězd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>
                <a:solidFill>
                  <a:srgbClr val="C00000"/>
                </a:solidFill>
              </a:rPr>
              <a:t>Anaximenés</a:t>
            </a:r>
            <a:r>
              <a:rPr lang="cs-CZ" sz="2400" dirty="0" smtClean="0"/>
              <a:t> – za počátek všeho klade </a:t>
            </a:r>
            <a:r>
              <a:rPr lang="cs-CZ" sz="2400" dirty="0" smtClean="0">
                <a:solidFill>
                  <a:srgbClr val="C00000"/>
                </a:solidFill>
              </a:rPr>
              <a:t>vzduch</a:t>
            </a:r>
            <a:r>
              <a:rPr lang="cs-CZ" sz="2400" dirty="0" smtClean="0"/>
              <a:t>, jehož zhušťováním vzniká vítr, oblaka, země a ostatní předměty. Zřeďováním pak vzniká oheň.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807878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Hérakleitos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z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Efesu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pocházel z vysoké aristokracie, snad</a:t>
            </a:r>
          </a:p>
          <a:p>
            <a:pPr marL="137160" indent="0">
              <a:buNone/>
            </a:pPr>
            <a:r>
              <a:rPr lang="cs-CZ" sz="2400" dirty="0" smtClean="0"/>
              <a:t> přímo z královské rodiny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byl politicky činný </a:t>
            </a:r>
            <a:r>
              <a:rPr lang="cs-CZ" sz="2400" dirty="0" smtClean="0"/>
              <a:t>– bojoval proti nadvládě Peršanů</a:t>
            </a:r>
          </a:p>
          <a:p>
            <a:r>
              <a:rPr lang="cs-CZ" sz="2400" dirty="0" smtClean="0"/>
              <a:t>nesnášel demokracii a dav</a:t>
            </a:r>
          </a:p>
          <a:p>
            <a:r>
              <a:rPr lang="cs-CZ" sz="2400" dirty="0" smtClean="0"/>
              <a:t>některé zdroje tvrdí, že se stal prvním poustevníkem (s největší pravděpodobností nejsou pravdivé) </a:t>
            </a:r>
          </a:p>
          <a:p>
            <a:r>
              <a:rPr lang="cs-CZ" sz="2400" dirty="0" smtClean="0"/>
              <a:t>o jeho životě je známa spousta anekdot</a:t>
            </a:r>
          </a:p>
          <a:p>
            <a:r>
              <a:rPr lang="cs-CZ" sz="2400" dirty="0" smtClean="0"/>
              <a:t>napsal </a:t>
            </a:r>
            <a:r>
              <a:rPr lang="cs-CZ" sz="2400" dirty="0" smtClean="0">
                <a:solidFill>
                  <a:srgbClr val="C00000"/>
                </a:solidFill>
              </a:rPr>
              <a:t>O přirozenosti</a:t>
            </a:r>
            <a:r>
              <a:rPr lang="cs-CZ" sz="2400" dirty="0" smtClean="0"/>
              <a:t>, tato kniha se nám však nedochovala</a:t>
            </a:r>
          </a:p>
          <a:p>
            <a:r>
              <a:rPr lang="cs-CZ" sz="2400" dirty="0" smtClean="0"/>
              <a:t>je nazýván </a:t>
            </a:r>
            <a:r>
              <a:rPr lang="cs-CZ" sz="2400" dirty="0" smtClean="0">
                <a:solidFill>
                  <a:srgbClr val="C00000"/>
                </a:solidFill>
              </a:rPr>
              <a:t>temným</a:t>
            </a:r>
            <a:r>
              <a:rPr lang="cs-CZ" sz="2400" dirty="0" smtClean="0"/>
              <a:t> (lze jej pouze obtížně pochopit) či </a:t>
            </a:r>
            <a:r>
              <a:rPr lang="cs-CZ" sz="2400" dirty="0" smtClean="0">
                <a:solidFill>
                  <a:srgbClr val="C00000"/>
                </a:solidFill>
              </a:rPr>
              <a:t>plačícím filosofem </a:t>
            </a:r>
            <a:r>
              <a:rPr lang="cs-CZ" sz="2400" dirty="0" smtClean="0"/>
              <a:t>(byl melancholický a údajně nenáviděl lidi)</a:t>
            </a:r>
          </a:p>
          <a:p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71450"/>
            <a:ext cx="2324100" cy="217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3017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chemeClr val="tx2">
                    <a:lumMod val="50000"/>
                  </a:schemeClr>
                </a:solidFill>
              </a:rPr>
              <a:t>Hérakleitos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 z </a:t>
            </a:r>
            <a:r>
              <a:rPr lang="cs-CZ" dirty="0" err="1">
                <a:solidFill>
                  <a:schemeClr val="tx2">
                    <a:lumMod val="50000"/>
                  </a:schemeClr>
                </a:solidFill>
              </a:rPr>
              <a:t>Efesu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za základ všeho považuje </a:t>
            </a:r>
            <a:r>
              <a:rPr lang="cs-CZ" sz="2400" dirty="0" smtClean="0">
                <a:solidFill>
                  <a:srgbClr val="C00000"/>
                </a:solidFill>
              </a:rPr>
              <a:t>oheň</a:t>
            </a:r>
            <a:r>
              <a:rPr lang="cs-CZ" sz="2400" dirty="0" smtClean="0"/>
              <a:t>, ten se však nedá chápat jako pralátka, ale spíše </a:t>
            </a:r>
            <a:r>
              <a:rPr lang="cs-CZ" sz="2400" dirty="0" smtClean="0">
                <a:solidFill>
                  <a:srgbClr val="C00000"/>
                </a:solidFill>
              </a:rPr>
              <a:t>jako princip </a:t>
            </a:r>
            <a:r>
              <a:rPr lang="cs-CZ" sz="2400" dirty="0" smtClean="0"/>
              <a:t>– tedy spíše jako energie, která je aktivní a věčná. Jejím pohasínáním vznikají protiklady a planutím dochází ke sjednocování protikladů a nastolení harmonie.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svět řídí logos </a:t>
            </a:r>
            <a:r>
              <a:rPr lang="cs-CZ" sz="2400" dirty="0" smtClean="0"/>
              <a:t>– princip, rozumná síla, jež je přítomna ve světě a zároveň ho řídí v neustálém zápasu a </a:t>
            </a:r>
            <a:r>
              <a:rPr lang="cs-CZ" sz="2400" dirty="0" smtClean="0">
                <a:solidFill>
                  <a:srgbClr val="C00000"/>
                </a:solidFill>
              </a:rPr>
              <a:t>boji protikladů k nastolení harmonie mezi nimi.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80588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23728" y="5089620"/>
            <a:ext cx="59025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7030A0"/>
                </a:solidFill>
              </a:rPr>
              <a:t>Zkus vysvětlit </a:t>
            </a:r>
            <a:r>
              <a:rPr lang="cs-CZ" sz="2000" dirty="0" err="1" smtClean="0">
                <a:solidFill>
                  <a:srgbClr val="7030A0"/>
                </a:solidFill>
              </a:rPr>
              <a:t>Hérakleitův</a:t>
            </a:r>
            <a:r>
              <a:rPr lang="cs-CZ" sz="2000" dirty="0" smtClean="0">
                <a:solidFill>
                  <a:srgbClr val="7030A0"/>
                </a:solidFill>
              </a:rPr>
              <a:t> výrok – Nelze dvakrát 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vstoupit do téže řeky. </a:t>
            </a:r>
            <a:endParaRPr lang="cs-CZ" sz="2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235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Démokritos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údajně byl nejplodnějším filosofem</a:t>
            </a:r>
          </a:p>
          <a:p>
            <a:pPr marL="137160" indent="0">
              <a:buNone/>
            </a:pPr>
            <a:r>
              <a:rPr lang="cs-CZ" sz="2400" dirty="0" smtClean="0"/>
              <a:t> starověkého Řecka, z jeho díla se však zachovalo pouze několik zlomků, protože </a:t>
            </a:r>
            <a:r>
              <a:rPr lang="cs-CZ" sz="2400" dirty="0" smtClean="0">
                <a:solidFill>
                  <a:srgbClr val="C00000"/>
                </a:solidFill>
              </a:rPr>
              <a:t>jeho názory vyvolaly značnou nevoli</a:t>
            </a:r>
            <a:r>
              <a:rPr lang="cs-CZ" sz="2400" dirty="0" smtClean="0"/>
              <a:t> nejprve u Platóna, pak i u křesťanů, a tak byly jeho práce systematicky likvidovány</a:t>
            </a:r>
          </a:p>
          <a:p>
            <a:r>
              <a:rPr lang="cs-CZ" sz="2400" dirty="0" smtClean="0"/>
              <a:t>i jeho zajímá z čeho vznikl svět, je však přesvědčen, že vše na světě tvoří </a:t>
            </a:r>
            <a:r>
              <a:rPr lang="cs-CZ" sz="2400" dirty="0" smtClean="0">
                <a:solidFill>
                  <a:srgbClr val="C00000"/>
                </a:solidFill>
              </a:rPr>
              <a:t>atomy</a:t>
            </a:r>
          </a:p>
          <a:p>
            <a:r>
              <a:rPr lang="cs-CZ" sz="2400" dirty="0" err="1" smtClean="0"/>
              <a:t>Démokritovy</a:t>
            </a:r>
            <a:r>
              <a:rPr lang="cs-CZ" sz="2400" dirty="0" smtClean="0"/>
              <a:t> atomy jsou pouhou </a:t>
            </a:r>
            <a:r>
              <a:rPr lang="cs-CZ" sz="2400" dirty="0" smtClean="0">
                <a:solidFill>
                  <a:srgbClr val="C00000"/>
                </a:solidFill>
              </a:rPr>
              <a:t>myšlenkovou konstrukcí</a:t>
            </a:r>
            <a:r>
              <a:rPr lang="cs-CZ" sz="2400" dirty="0" smtClean="0"/>
              <a:t>, teprve mnohem později byla jejich existence dokázána</a:t>
            </a:r>
          </a:p>
          <a:p>
            <a:r>
              <a:rPr lang="cs-CZ" sz="2400" dirty="0" err="1" smtClean="0"/>
              <a:t>atomos</a:t>
            </a:r>
            <a:r>
              <a:rPr lang="cs-CZ" sz="2400" dirty="0" smtClean="0"/>
              <a:t> (řecky nedělitelný) je pro </a:t>
            </a:r>
            <a:r>
              <a:rPr lang="cs-CZ" sz="2400" dirty="0" err="1" smtClean="0"/>
              <a:t>Démokrita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nejmenší částečka tvořící všechny předměty</a:t>
            </a:r>
            <a:r>
              <a:rPr lang="cs-CZ" sz="2400" dirty="0" smtClean="0"/>
              <a:t>. Nevznikají, jsou neviditelné, neměnné a nezničitelné. </a:t>
            </a:r>
            <a:r>
              <a:rPr lang="cs-CZ" sz="2400" dirty="0" smtClean="0">
                <a:solidFill>
                  <a:srgbClr val="C00000"/>
                </a:solidFill>
              </a:rPr>
              <a:t>I bohové </a:t>
            </a:r>
            <a:r>
              <a:rPr lang="cs-CZ" sz="2400" dirty="0" smtClean="0"/>
              <a:t>jsou tvořeni atomy.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0"/>
            <a:ext cx="1428750" cy="2071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7414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Démokritos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atomy se pohybují díky </a:t>
            </a:r>
            <a:r>
              <a:rPr lang="cs-CZ" sz="2400" dirty="0" smtClean="0">
                <a:solidFill>
                  <a:srgbClr val="C00000"/>
                </a:solidFill>
              </a:rPr>
              <a:t>vzájemnému střetávání se</a:t>
            </a:r>
          </a:p>
          <a:p>
            <a:r>
              <a:rPr lang="cs-CZ" sz="2400" dirty="0" smtClean="0"/>
              <a:t>pokud si atomy vzájemně vyhovují, </a:t>
            </a:r>
            <a:r>
              <a:rPr lang="cs-CZ" sz="2400" dirty="0" smtClean="0">
                <a:solidFill>
                  <a:srgbClr val="C00000"/>
                </a:solidFill>
              </a:rPr>
              <a:t>spojí se </a:t>
            </a:r>
            <a:r>
              <a:rPr lang="cs-CZ" sz="2400" dirty="0" smtClean="0"/>
              <a:t>a vznikají věci</a:t>
            </a:r>
          </a:p>
          <a:p>
            <a:r>
              <a:rPr lang="cs-CZ" sz="2400" dirty="0" smtClean="0"/>
              <a:t>protože se spojují atomy různé a různě, proto i věci mají rozličné podoby</a:t>
            </a:r>
          </a:p>
          <a:p>
            <a:r>
              <a:rPr lang="cs-CZ" sz="2400" dirty="0" smtClean="0"/>
              <a:t>pokud má cokoli </a:t>
            </a:r>
            <a:r>
              <a:rPr lang="cs-CZ" sz="2400" dirty="0" smtClean="0">
                <a:solidFill>
                  <a:srgbClr val="C00000"/>
                </a:solidFill>
              </a:rPr>
              <a:t>zaniknout, musí zapůsobit vnější síla, </a:t>
            </a:r>
            <a:r>
              <a:rPr lang="cs-CZ" sz="2400" dirty="0" smtClean="0"/>
              <a:t>která atomy rozdělí</a:t>
            </a:r>
          </a:p>
          <a:p>
            <a:r>
              <a:rPr lang="cs-CZ" sz="2400" dirty="0" smtClean="0"/>
              <a:t>je </a:t>
            </a:r>
            <a:r>
              <a:rPr lang="cs-CZ" sz="2400" dirty="0" smtClean="0">
                <a:solidFill>
                  <a:srgbClr val="C00000"/>
                </a:solidFill>
              </a:rPr>
              <a:t>materialistou </a:t>
            </a:r>
            <a:r>
              <a:rPr lang="cs-CZ" sz="2400" dirty="0" smtClean="0"/>
              <a:t>– vše je tvořeno hmotou (atomy)</a:t>
            </a:r>
          </a:p>
          <a:p>
            <a:r>
              <a:rPr lang="cs-CZ" sz="2400" dirty="0" smtClean="0"/>
              <a:t>dělí naše poznání na pravé (rozumové) a temné (smyslové)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41752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Sókratés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byl athénský filosof, Platónův učitel</a:t>
            </a:r>
          </a:p>
          <a:p>
            <a:r>
              <a:rPr lang="cs-CZ" sz="2400" dirty="0" smtClean="0"/>
              <a:t>nepátrá po pralátce, ale klade svůj zájem</a:t>
            </a:r>
          </a:p>
          <a:p>
            <a:pPr marL="137160" indent="0">
              <a:buNone/>
            </a:pP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na člověka a společnost</a:t>
            </a:r>
          </a:p>
          <a:p>
            <a:r>
              <a:rPr lang="cs-CZ" sz="2400" dirty="0" smtClean="0"/>
              <a:t>nezanechal </a:t>
            </a:r>
            <a:r>
              <a:rPr lang="cs-CZ" sz="2400" dirty="0" smtClean="0">
                <a:solidFill>
                  <a:srgbClr val="C00000"/>
                </a:solidFill>
              </a:rPr>
              <a:t>žádné spisy</a:t>
            </a:r>
            <a:r>
              <a:rPr lang="cs-CZ" sz="2400" dirty="0" smtClean="0"/>
              <a:t>, známe jej pouze z komedie Aristofana Oblaka a ze spisů jeho žáků</a:t>
            </a:r>
          </a:p>
          <a:p>
            <a:r>
              <a:rPr lang="cs-CZ" sz="2400" dirty="0" smtClean="0"/>
              <a:t>pocházel z aristokratických kruhů, dostalo se mu skvělého vzdělání, oženil se s </a:t>
            </a:r>
            <a:r>
              <a:rPr lang="cs-CZ" sz="2400" dirty="0" smtClean="0">
                <a:solidFill>
                  <a:srgbClr val="C00000"/>
                </a:solidFill>
              </a:rPr>
              <a:t>Xantipou</a:t>
            </a:r>
            <a:r>
              <a:rPr lang="cs-CZ" sz="2400" dirty="0" smtClean="0"/>
              <a:t> – velmi panovačnou, nesnášenlivou a hysterickou ženou</a:t>
            </a:r>
          </a:p>
          <a:p>
            <a:r>
              <a:rPr lang="cs-CZ" sz="2400" dirty="0" smtClean="0"/>
              <a:t>mezi jeho nejoblíbenější zábavu patřila návštěva symposií – hostin a pitek, na nichž se filosoficky diskutovalo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16632"/>
            <a:ext cx="2190750" cy="292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38356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Sókratés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účastnil se několika bitev Peloponéské války, byl dokonce vyznamenán za statečnost</a:t>
            </a:r>
          </a:p>
          <a:p>
            <a:r>
              <a:rPr lang="cs-CZ" sz="2400" dirty="0" smtClean="0"/>
              <a:t>v roce 422 př. n.  l. se v Athénách mění společenské zřízení, moc uchvátilo 30 tyranů a </a:t>
            </a:r>
            <a:r>
              <a:rPr lang="cs-CZ" sz="2400" dirty="0" err="1" smtClean="0"/>
              <a:t>Sókratés</a:t>
            </a:r>
            <a:r>
              <a:rPr lang="cs-CZ" sz="2400" dirty="0" smtClean="0"/>
              <a:t> je </a:t>
            </a:r>
            <a:r>
              <a:rPr lang="cs-CZ" sz="2400" dirty="0" smtClean="0">
                <a:solidFill>
                  <a:srgbClr val="C00000"/>
                </a:solidFill>
              </a:rPr>
              <a:t>obžalován z bezbožnosti a kažení athénské mládeže</a:t>
            </a:r>
          </a:p>
          <a:p>
            <a:r>
              <a:rPr lang="cs-CZ" sz="2400" dirty="0" err="1" smtClean="0"/>
              <a:t>Sókratés</a:t>
            </a:r>
            <a:r>
              <a:rPr lang="cs-CZ" sz="2400" dirty="0" smtClean="0"/>
              <a:t> se na obhajobu nepřipravil, </a:t>
            </a:r>
            <a:r>
              <a:rPr lang="cs-CZ" sz="2400" dirty="0" smtClean="0"/>
              <a:t> </a:t>
            </a:r>
            <a:r>
              <a:rPr lang="cs-CZ" sz="2400" dirty="0" smtClean="0"/>
              <a:t>jeho řeč byla jednou z nejlepších v dějinách soudnictví</a:t>
            </a:r>
          </a:p>
          <a:p>
            <a:r>
              <a:rPr lang="cs-CZ" sz="2400" dirty="0" smtClean="0"/>
              <a:t>přesto byl </a:t>
            </a:r>
            <a:r>
              <a:rPr lang="cs-CZ" sz="2400" dirty="0" smtClean="0">
                <a:solidFill>
                  <a:srgbClr val="C00000"/>
                </a:solidFill>
              </a:rPr>
              <a:t>shledán vinným a odsouzen k vypití číše bolehlavu </a:t>
            </a:r>
          </a:p>
          <a:p>
            <a:r>
              <a:rPr lang="cs-CZ" sz="2400" dirty="0" smtClean="0"/>
              <a:t>je přesvědčen, že lidé chybují, protože nesprávně využívají svůj rozum a jednají podle domněnek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86171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Sókratés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jeho největším přínosem je tzv</a:t>
            </a:r>
            <a:r>
              <a:rPr lang="cs-CZ" sz="2400" dirty="0" smtClean="0">
                <a:solidFill>
                  <a:srgbClr val="C00000"/>
                </a:solidFill>
              </a:rPr>
              <a:t>. </a:t>
            </a:r>
            <a:r>
              <a:rPr lang="cs-CZ" sz="2400" dirty="0" err="1" smtClean="0">
                <a:solidFill>
                  <a:srgbClr val="C00000"/>
                </a:solidFill>
              </a:rPr>
              <a:t>sókratovská</a:t>
            </a:r>
            <a:r>
              <a:rPr lang="cs-CZ" sz="2400" dirty="0" smtClean="0">
                <a:solidFill>
                  <a:srgbClr val="C00000"/>
                </a:solidFill>
              </a:rPr>
              <a:t> metoda dialogu</a:t>
            </a:r>
            <a:r>
              <a:rPr lang="cs-CZ" sz="2400" dirty="0" smtClean="0"/>
              <a:t> – je založena na vylučování negativních hypotéz (těch, které vedou ke sporu), čímž člověk dospívá k tvrzením, jež jsou pravdivá</a:t>
            </a:r>
          </a:p>
          <a:p>
            <a:pPr marL="137160" indent="0">
              <a:buNone/>
            </a:pPr>
            <a:endParaRPr lang="cs-CZ" sz="2400" dirty="0"/>
          </a:p>
          <a:p>
            <a:pPr marL="137160" indent="0">
              <a:buNone/>
            </a:pP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645024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67744" y="4587344"/>
            <a:ext cx="607730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Sókratovi</a:t>
            </a:r>
            <a:r>
              <a:rPr lang="cs-CZ" sz="2400" dirty="0" smtClean="0">
                <a:solidFill>
                  <a:schemeClr val="bg1"/>
                </a:solidFill>
              </a:rPr>
              <a:t> je přisuzováno tvrzení: Vím, že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nic nevím. Pokus se vysvětlit, jak tuto větu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asi myslel.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0165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Platón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byl řecký </a:t>
            </a:r>
            <a:r>
              <a:rPr lang="cs-CZ" sz="2400" dirty="0" smtClean="0">
                <a:solidFill>
                  <a:srgbClr val="C00000"/>
                </a:solidFill>
              </a:rPr>
              <a:t>filosof, pedagog a matematik </a:t>
            </a:r>
          </a:p>
          <a:p>
            <a:r>
              <a:rPr lang="cs-CZ" sz="2400" dirty="0" smtClean="0"/>
              <a:t>je považován za jednoho z </a:t>
            </a:r>
          </a:p>
          <a:p>
            <a:pPr marL="137160" indent="0">
              <a:buNone/>
            </a:pPr>
            <a:r>
              <a:rPr lang="cs-CZ" sz="2400" dirty="0" smtClean="0"/>
              <a:t>nejvlivnějších myslitelů vůbec, založil </a:t>
            </a:r>
          </a:p>
          <a:p>
            <a:pPr marL="137160" indent="0">
              <a:buNone/>
            </a:pPr>
            <a:r>
              <a:rPr lang="cs-CZ" sz="2400" dirty="0" smtClean="0"/>
              <a:t>athénskou </a:t>
            </a:r>
            <a:r>
              <a:rPr lang="cs-CZ" sz="2400" dirty="0" smtClean="0">
                <a:solidFill>
                  <a:srgbClr val="C00000"/>
                </a:solidFill>
              </a:rPr>
              <a:t>Akademii</a:t>
            </a:r>
            <a:r>
              <a:rPr lang="cs-CZ" sz="2400" dirty="0" smtClean="0"/>
              <a:t>, která se stala vzorem universitám i vědeckým institucím</a:t>
            </a:r>
          </a:p>
          <a:p>
            <a:r>
              <a:rPr lang="cs-CZ" sz="2400" dirty="0" smtClean="0"/>
              <a:t>narodil se do jedné z nejlepších athénských rodin, členové jeho rodiny vystupují v mnohých dialozích, které napsal</a:t>
            </a:r>
          </a:p>
          <a:p>
            <a:r>
              <a:rPr lang="cs-CZ" sz="2400" dirty="0" smtClean="0"/>
              <a:t>po smrti svého učitele </a:t>
            </a:r>
            <a:r>
              <a:rPr lang="cs-CZ" sz="2400" dirty="0" err="1" smtClean="0"/>
              <a:t>Sókrata</a:t>
            </a:r>
            <a:r>
              <a:rPr lang="cs-CZ" sz="2400" dirty="0" smtClean="0"/>
              <a:t> se vydává na cesty</a:t>
            </a:r>
          </a:p>
          <a:p>
            <a:r>
              <a:rPr lang="cs-CZ" sz="2400" dirty="0" smtClean="0"/>
              <a:t>téměř celé jeho dílo tvoří </a:t>
            </a:r>
            <a:r>
              <a:rPr lang="cs-CZ" sz="2400" dirty="0" smtClean="0">
                <a:solidFill>
                  <a:srgbClr val="C00000"/>
                </a:solidFill>
              </a:rPr>
              <a:t>Dialogy</a:t>
            </a:r>
            <a:r>
              <a:rPr lang="cs-CZ" sz="2400" dirty="0" smtClean="0"/>
              <a:t>, ve všech vystupuje jako </a:t>
            </a:r>
            <a:r>
              <a:rPr lang="cs-CZ" sz="2400" dirty="0" smtClean="0">
                <a:solidFill>
                  <a:srgbClr val="C00000"/>
                </a:solidFill>
              </a:rPr>
              <a:t>hlavní postava </a:t>
            </a:r>
            <a:r>
              <a:rPr lang="cs-CZ" sz="2400" dirty="0" err="1" smtClean="0">
                <a:solidFill>
                  <a:srgbClr val="C00000"/>
                </a:solidFill>
              </a:rPr>
              <a:t>Sókratés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/>
              <a:t>(jedinou výjimkou jsou Platónovy listy)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-17334"/>
            <a:ext cx="2167890" cy="2868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12804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Platón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i pro Platóna stojí v popředí člověk a lidská společnost</a:t>
            </a:r>
          </a:p>
          <a:p>
            <a:r>
              <a:rPr lang="cs-CZ" sz="2400" dirty="0" smtClean="0"/>
              <a:t>snaží se nalézt </a:t>
            </a:r>
            <a:r>
              <a:rPr lang="cs-CZ" sz="2400" dirty="0" smtClean="0">
                <a:solidFill>
                  <a:srgbClr val="C00000"/>
                </a:solidFill>
              </a:rPr>
              <a:t>rozdíl mezi poznáním a míněním</a:t>
            </a:r>
            <a:r>
              <a:rPr lang="cs-CZ" sz="2400" dirty="0" smtClean="0"/>
              <a:t>, hledá </a:t>
            </a:r>
            <a:r>
              <a:rPr lang="cs-CZ" sz="2400" dirty="0" smtClean="0">
                <a:solidFill>
                  <a:srgbClr val="C00000"/>
                </a:solidFill>
              </a:rPr>
              <a:t>základní lidské ctnosti </a:t>
            </a:r>
            <a:r>
              <a:rPr lang="cs-CZ" sz="2400" dirty="0" smtClean="0"/>
              <a:t>a způsob, jak k nim člověka vychovat</a:t>
            </a:r>
          </a:p>
          <a:p>
            <a:r>
              <a:rPr lang="cs-CZ" sz="2400" dirty="0" smtClean="0"/>
              <a:t>cílem člověka i společnosti má být </a:t>
            </a:r>
            <a:r>
              <a:rPr lang="cs-CZ" sz="2400" dirty="0" smtClean="0">
                <a:solidFill>
                  <a:srgbClr val="C00000"/>
                </a:solidFill>
              </a:rPr>
              <a:t>konání dobra</a:t>
            </a:r>
          </a:p>
          <a:p>
            <a:r>
              <a:rPr lang="cs-CZ" sz="2400" dirty="0" smtClean="0"/>
              <a:t>je </a:t>
            </a:r>
            <a:r>
              <a:rPr lang="cs-CZ" sz="2400" dirty="0" smtClean="0">
                <a:solidFill>
                  <a:srgbClr val="C00000"/>
                </a:solidFill>
              </a:rPr>
              <a:t>idealistou</a:t>
            </a:r>
            <a:r>
              <a:rPr lang="cs-CZ" sz="2400" dirty="0" smtClean="0"/>
              <a:t>, neboť tvrdí, že poznání člověka spočívá v pochopení neměnných (věčných a na člověku nezávislých) idejí(např. pravda, krása, spravedlnost, dobro apod.)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54258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Aristotelés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je považován za </a:t>
            </a:r>
            <a:r>
              <a:rPr lang="cs-CZ" sz="2400" dirty="0" smtClean="0">
                <a:solidFill>
                  <a:srgbClr val="C00000"/>
                </a:solidFill>
              </a:rPr>
              <a:t>nejvýznamnějšího</a:t>
            </a:r>
          </a:p>
          <a:p>
            <a:pPr marL="13716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 myslitele starověku</a:t>
            </a:r>
            <a:r>
              <a:rPr lang="cs-CZ" sz="2400" dirty="0" smtClean="0"/>
              <a:t>, čerpá z něj veškerá </a:t>
            </a:r>
          </a:p>
          <a:p>
            <a:pPr marL="137160" indent="0">
              <a:buNone/>
            </a:pPr>
            <a:r>
              <a:rPr lang="cs-CZ" sz="2400" dirty="0" smtClean="0"/>
              <a:t>středověká filosofie</a:t>
            </a:r>
          </a:p>
          <a:p>
            <a:r>
              <a:rPr lang="cs-CZ" sz="2400" dirty="0" smtClean="0"/>
              <a:t>jeho otec </a:t>
            </a:r>
            <a:r>
              <a:rPr lang="cs-CZ" sz="2400" dirty="0" err="1" smtClean="0"/>
              <a:t>Nikomachos</a:t>
            </a:r>
            <a:r>
              <a:rPr lang="cs-CZ" sz="2400" dirty="0" smtClean="0"/>
              <a:t> byl lékařem</a:t>
            </a:r>
          </a:p>
          <a:p>
            <a:pPr marL="137160" indent="0">
              <a:buNone/>
            </a:pPr>
            <a:r>
              <a:rPr lang="cs-CZ" sz="2400" dirty="0" smtClean="0"/>
              <a:t> Filipa II. makedonského, on sám byl vychovatelem Alexandra Velikého</a:t>
            </a:r>
          </a:p>
          <a:p>
            <a:r>
              <a:rPr lang="cs-CZ" sz="2400" dirty="0" smtClean="0"/>
              <a:t>byl žákem Platónovým a učitelem na Akademii v Athénách</a:t>
            </a:r>
          </a:p>
          <a:p>
            <a:r>
              <a:rPr lang="cs-CZ" sz="2400" dirty="0" smtClean="0"/>
              <a:t>335 př. n. l. založil v Athénách vlastní školu </a:t>
            </a:r>
            <a:r>
              <a:rPr lang="cs-CZ" sz="2400" dirty="0" err="1" smtClean="0">
                <a:solidFill>
                  <a:srgbClr val="C00000"/>
                </a:solidFill>
              </a:rPr>
              <a:t>Lykeion</a:t>
            </a:r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/>
              <a:t>po smrti Alexandra Velikého byl obviněn z rouhání bohům a odsouzen, a proto </a:t>
            </a:r>
            <a:r>
              <a:rPr lang="cs-CZ" sz="2400" dirty="0" smtClean="0">
                <a:solidFill>
                  <a:srgbClr val="C00000"/>
                </a:solidFill>
              </a:rPr>
              <a:t>odchází do vyhnanství </a:t>
            </a:r>
            <a:r>
              <a:rPr lang="cs-CZ" sz="2400" dirty="0" smtClean="0"/>
              <a:t>do Chalkidy</a:t>
            </a:r>
            <a:endParaRPr lang="cs-CZ" sz="2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60648"/>
            <a:ext cx="2190750" cy="292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5265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Aristotelés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snaží se </a:t>
            </a:r>
            <a:r>
              <a:rPr lang="cs-CZ" sz="2400" dirty="0" smtClean="0">
                <a:solidFill>
                  <a:srgbClr val="C00000"/>
                </a:solidFill>
              </a:rPr>
              <a:t>obsáhnout a uspořádat </a:t>
            </a:r>
            <a:r>
              <a:rPr lang="cs-CZ" sz="2400" dirty="0" smtClean="0"/>
              <a:t>všechno do té doby objevené vědění a obohatit je o výsledky vlastních pozorování</a:t>
            </a:r>
          </a:p>
          <a:p>
            <a:r>
              <a:rPr lang="cs-CZ" sz="2400" dirty="0" smtClean="0"/>
              <a:t>zpočátku se pokusil napsat několik dialogů, ale téměř celé jeho dílo má podobu </a:t>
            </a:r>
            <a:r>
              <a:rPr lang="cs-CZ" sz="2400" dirty="0" smtClean="0">
                <a:solidFill>
                  <a:srgbClr val="C00000"/>
                </a:solidFill>
              </a:rPr>
              <a:t>traktátů </a:t>
            </a:r>
            <a:r>
              <a:rPr lang="cs-CZ" sz="2400" dirty="0" smtClean="0"/>
              <a:t>(soustavná pojednání), které obsahují </a:t>
            </a:r>
            <a:r>
              <a:rPr lang="cs-CZ" sz="2400" dirty="0" smtClean="0">
                <a:solidFill>
                  <a:srgbClr val="C00000"/>
                </a:solidFill>
              </a:rPr>
              <a:t>logicky přesnou argumentaci</a:t>
            </a:r>
          </a:p>
          <a:p>
            <a:r>
              <a:rPr lang="cs-CZ" sz="2400" dirty="0" smtClean="0"/>
              <a:t>základem filosofie je </a:t>
            </a:r>
            <a:r>
              <a:rPr lang="cs-CZ" sz="2400" dirty="0" smtClean="0">
                <a:solidFill>
                  <a:srgbClr val="C00000"/>
                </a:solidFill>
              </a:rPr>
              <a:t>porozumět tomu, co existuje</a:t>
            </a:r>
          </a:p>
          <a:p>
            <a:r>
              <a:rPr lang="cs-CZ" sz="2400" dirty="0" smtClean="0"/>
              <a:t>jeho členění je systematické, dělí vše na rody a druhy, pokouší se o přesné definice (podobně jako přírodovědné názvosloví)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67012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Aristotelés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v </a:t>
            </a:r>
            <a:r>
              <a:rPr lang="cs-CZ" sz="2400" dirty="0" smtClean="0">
                <a:solidFill>
                  <a:srgbClr val="C00000"/>
                </a:solidFill>
              </a:rPr>
              <a:t>Metafyzice</a:t>
            </a:r>
            <a:r>
              <a:rPr lang="cs-CZ" sz="2400" dirty="0" smtClean="0"/>
              <a:t> (oblast filosofie) jasně rozlišuje jsoucí a nejsoucí, tvrdí, že </a:t>
            </a:r>
            <a:r>
              <a:rPr lang="cs-CZ" sz="2400" dirty="0" smtClean="0">
                <a:solidFill>
                  <a:srgbClr val="C00000"/>
                </a:solidFill>
              </a:rPr>
              <a:t>vše má svou příčinu</a:t>
            </a:r>
          </a:p>
          <a:p>
            <a:r>
              <a:rPr lang="cs-CZ" sz="2400" dirty="0" smtClean="0"/>
              <a:t>rozlišuje 4 druhy příčin – látkovou, tvarovou, účinnou a účelovou</a:t>
            </a:r>
          </a:p>
          <a:p>
            <a:r>
              <a:rPr lang="cs-CZ" sz="2400" dirty="0" smtClean="0"/>
              <a:t>jeho řetězec příčin končí u nutného </a:t>
            </a:r>
            <a:r>
              <a:rPr lang="cs-CZ" sz="2400" dirty="0" smtClean="0">
                <a:solidFill>
                  <a:srgbClr val="C00000"/>
                </a:solidFill>
              </a:rPr>
              <a:t>prvního hybatele</a:t>
            </a:r>
            <a:r>
              <a:rPr lang="cs-CZ" sz="2400" dirty="0" smtClean="0"/>
              <a:t>, který pohyb vyvolal – křesťanská filosofie si jej ztotožnila s Bohem</a:t>
            </a:r>
          </a:p>
          <a:p>
            <a:r>
              <a:rPr lang="cs-CZ" sz="2400" dirty="0" smtClean="0"/>
              <a:t>věnuje se také </a:t>
            </a:r>
            <a:r>
              <a:rPr lang="cs-CZ" sz="2400" dirty="0" smtClean="0">
                <a:solidFill>
                  <a:srgbClr val="C00000"/>
                </a:solidFill>
              </a:rPr>
              <a:t>pravidlům správného myšlení a argumentace</a:t>
            </a:r>
          </a:p>
          <a:p>
            <a:r>
              <a:rPr lang="cs-CZ" sz="2400" dirty="0" smtClean="0"/>
              <a:t>všechno dosavadní vědecké zkoumání je obsaženo v knize </a:t>
            </a:r>
            <a:r>
              <a:rPr lang="cs-CZ" sz="2400" dirty="0" smtClean="0">
                <a:solidFill>
                  <a:srgbClr val="C00000"/>
                </a:solidFill>
              </a:rPr>
              <a:t>Fyzika</a:t>
            </a:r>
          </a:p>
          <a:p>
            <a:r>
              <a:rPr lang="cs-CZ" sz="2400" dirty="0" err="1" smtClean="0"/>
              <a:t>Aristotelés</a:t>
            </a:r>
            <a:r>
              <a:rPr lang="cs-CZ" sz="2400" dirty="0" smtClean="0"/>
              <a:t> se věnoval matematice, geografii, přírodním vědám, politice, etice, výchově i umění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6913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Řečnictví -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Démosthenés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umění krásné mluvy, bylo jedním z nejstarších jazykových disciplín</a:t>
            </a:r>
          </a:p>
          <a:p>
            <a:r>
              <a:rPr lang="cs-CZ" sz="2400" dirty="0" err="1" smtClean="0"/>
              <a:t>Démosthénes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je </a:t>
            </a:r>
            <a:r>
              <a:rPr lang="cs-CZ" sz="2400" dirty="0" smtClean="0">
                <a:solidFill>
                  <a:srgbClr val="C00000"/>
                </a:solidFill>
              </a:rPr>
              <a:t>nejslavnějším </a:t>
            </a:r>
            <a:r>
              <a:rPr lang="cs-CZ" sz="2400" dirty="0" smtClean="0">
                <a:solidFill>
                  <a:srgbClr val="C00000"/>
                </a:solidFill>
              </a:rPr>
              <a:t>řeckým řečníkem</a:t>
            </a:r>
          </a:p>
          <a:p>
            <a:r>
              <a:rPr lang="cs-CZ" sz="2400" dirty="0" smtClean="0"/>
              <a:t>byl také athénským </a:t>
            </a:r>
            <a:r>
              <a:rPr lang="cs-CZ" sz="2400" dirty="0" smtClean="0">
                <a:solidFill>
                  <a:srgbClr val="C00000"/>
                </a:solidFill>
              </a:rPr>
              <a:t>politikem a právníkem</a:t>
            </a:r>
          </a:p>
          <a:p>
            <a:r>
              <a:rPr lang="cs-CZ" sz="2400" dirty="0" smtClean="0"/>
              <a:t>proslavily ho jeho projevy, které poukazovaly na nebezpečí, jež hrozilo Athénám ze strany Filipa Makedonského tzv. </a:t>
            </a:r>
            <a:r>
              <a:rPr lang="cs-CZ" sz="2400" dirty="0" smtClean="0">
                <a:solidFill>
                  <a:srgbClr val="C00000"/>
                </a:solidFill>
              </a:rPr>
              <a:t>filipiky</a:t>
            </a:r>
          </a:p>
          <a:p>
            <a:r>
              <a:rPr lang="cs-CZ" sz="2400" dirty="0" smtClean="0"/>
              <a:t>k řečnictví neměl předpoklady – jeho hlas byl velmi slabý a trpěl výraznou vadou řeči – koktal</a:t>
            </a:r>
          </a:p>
        </p:txBody>
      </p:sp>
    </p:spTree>
    <p:extLst>
      <p:ext uri="{BB962C8B-B14F-4D97-AF65-F5344CB8AC3E}">
        <p14:creationId xmlns:p14="http://schemas.microsoft.com/office/powerpoint/2010/main" val="3426046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Démosthenés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690864" cy="4709160"/>
          </a:xfrm>
        </p:spPr>
        <p:txBody>
          <a:bodyPr>
            <a:normAutofit lnSpcReduction="10000"/>
          </a:bodyPr>
          <a:lstStyle/>
          <a:p>
            <a:r>
              <a:rPr lang="cs-CZ" sz="2400" dirty="0"/>
              <a:t>se svými nedokonalostmi ale cíleně bojoval, trénoval u moře, jehož příboj se snažil překřičet, do úst si vkládal kamínky, které pomohly k odstranění </a:t>
            </a:r>
            <a:r>
              <a:rPr lang="cs-CZ" sz="2400" dirty="0" smtClean="0"/>
              <a:t>vady</a:t>
            </a:r>
          </a:p>
          <a:p>
            <a:r>
              <a:rPr lang="cs-CZ" sz="2400" dirty="0" smtClean="0"/>
              <a:t>aby odstranil škubání v rameni, přivazoval si na něj ostrý meč</a:t>
            </a:r>
          </a:p>
          <a:p>
            <a:r>
              <a:rPr lang="cs-CZ" sz="2400" dirty="0" smtClean="0"/>
              <a:t>byl </a:t>
            </a:r>
            <a:r>
              <a:rPr lang="cs-CZ" sz="2400" dirty="0" smtClean="0">
                <a:solidFill>
                  <a:srgbClr val="C00000"/>
                </a:solidFill>
              </a:rPr>
              <a:t>odsouzen k trestu smrti </a:t>
            </a:r>
            <a:r>
              <a:rPr lang="cs-CZ" sz="2400" dirty="0" smtClean="0"/>
              <a:t>a nucen uprchnout na ostrov Poros, kde </a:t>
            </a:r>
            <a:r>
              <a:rPr lang="cs-CZ" sz="2400" dirty="0" smtClean="0">
                <a:solidFill>
                  <a:srgbClr val="C00000"/>
                </a:solidFill>
              </a:rPr>
              <a:t>spáchal sebevraždu</a:t>
            </a:r>
            <a:endParaRPr lang="cs-CZ" sz="2400" dirty="0">
              <a:solidFill>
                <a:srgbClr val="C00000"/>
              </a:solidFill>
            </a:endParaRPr>
          </a:p>
          <a:p>
            <a:endParaRPr lang="cs-CZ" sz="2400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71500"/>
            <a:ext cx="381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72202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Opakovací otázky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94360" indent="-457200">
              <a:buFont typeface="+mj-lt"/>
              <a:buAutoNum type="arabicPeriod"/>
            </a:pPr>
            <a:r>
              <a:rPr lang="cs-CZ" sz="2400" dirty="0" smtClean="0"/>
              <a:t>Vysvětli význam slova filosofie.</a:t>
            </a:r>
          </a:p>
          <a:p>
            <a:pPr marL="594360" indent="-457200">
              <a:buFont typeface="+mj-lt"/>
              <a:buAutoNum type="arabicPeriod"/>
            </a:pPr>
            <a:r>
              <a:rPr lang="cs-CZ" sz="2400" dirty="0" smtClean="0"/>
              <a:t>Čím se liší materialismus a idealismus? Přiřaď vždy jednoho filosofa.</a:t>
            </a:r>
          </a:p>
          <a:p>
            <a:pPr marL="594360" indent="-457200">
              <a:buFont typeface="+mj-lt"/>
              <a:buAutoNum type="arabicPeriod"/>
            </a:pPr>
            <a:r>
              <a:rPr lang="cs-CZ" sz="2400" dirty="0" smtClean="0"/>
              <a:t>Co spojovalo </a:t>
            </a:r>
            <a:r>
              <a:rPr lang="cs-CZ" sz="2400" dirty="0" err="1" smtClean="0"/>
              <a:t>Tháleta</a:t>
            </a:r>
            <a:r>
              <a:rPr lang="cs-CZ" sz="2400" dirty="0" smtClean="0"/>
              <a:t>, </a:t>
            </a:r>
            <a:r>
              <a:rPr lang="cs-CZ" sz="2400" dirty="0" err="1" smtClean="0"/>
              <a:t>Anaximandra</a:t>
            </a:r>
            <a:r>
              <a:rPr lang="cs-CZ" sz="2400" dirty="0" smtClean="0"/>
              <a:t> a </a:t>
            </a:r>
            <a:r>
              <a:rPr lang="cs-CZ" sz="2400" dirty="0" err="1" smtClean="0"/>
              <a:t>Anaximena</a:t>
            </a:r>
            <a:r>
              <a:rPr lang="cs-CZ" sz="2400" dirty="0" smtClean="0"/>
              <a:t>?</a:t>
            </a:r>
          </a:p>
          <a:p>
            <a:pPr marL="594360" indent="-457200">
              <a:buFont typeface="+mj-lt"/>
              <a:buAutoNum type="arabicPeriod"/>
            </a:pPr>
            <a:r>
              <a:rPr lang="cs-CZ" sz="2400" dirty="0" smtClean="0"/>
              <a:t>Co bylo </a:t>
            </a:r>
            <a:r>
              <a:rPr lang="cs-CZ" sz="2400" dirty="0" err="1" smtClean="0"/>
              <a:t>apeiron</a:t>
            </a:r>
            <a:r>
              <a:rPr lang="cs-CZ" sz="2400" dirty="0" smtClean="0"/>
              <a:t>?</a:t>
            </a:r>
          </a:p>
          <a:p>
            <a:pPr marL="594360" indent="-457200">
              <a:buFont typeface="+mj-lt"/>
              <a:buAutoNum type="arabicPeriod"/>
            </a:pPr>
            <a:r>
              <a:rPr lang="cs-CZ" sz="2400" dirty="0" smtClean="0"/>
              <a:t>Jak si představoval </a:t>
            </a:r>
            <a:r>
              <a:rPr lang="cs-CZ" sz="2400" dirty="0" err="1" smtClean="0"/>
              <a:t>Hérakleitos</a:t>
            </a:r>
            <a:r>
              <a:rPr lang="cs-CZ" sz="2400" dirty="0" smtClean="0"/>
              <a:t> vznik země a všech věcí?</a:t>
            </a:r>
          </a:p>
          <a:p>
            <a:pPr marL="594360" indent="-457200">
              <a:buFont typeface="+mj-lt"/>
              <a:buAutoNum type="arabicPeriod"/>
            </a:pPr>
            <a:r>
              <a:rPr lang="cs-CZ" sz="2400" dirty="0" smtClean="0"/>
              <a:t>Vysvětli, jakým způsobem nalezl </a:t>
            </a:r>
            <a:r>
              <a:rPr lang="cs-CZ" sz="2400" dirty="0" err="1" smtClean="0"/>
              <a:t>Démokritos</a:t>
            </a:r>
            <a:r>
              <a:rPr lang="cs-CZ" sz="2400" dirty="0" smtClean="0"/>
              <a:t> atomy? Potvrdila se jejich existence?</a:t>
            </a:r>
          </a:p>
          <a:p>
            <a:pPr marL="594360" indent="-457200">
              <a:buFont typeface="+mj-lt"/>
              <a:buAutoNum type="arabicPeriod"/>
            </a:pPr>
            <a:r>
              <a:rPr lang="cs-CZ" sz="2400" dirty="0" smtClean="0"/>
              <a:t>Co víš o </a:t>
            </a:r>
            <a:r>
              <a:rPr lang="cs-CZ" sz="2400" dirty="0" err="1" smtClean="0"/>
              <a:t>Sókratově</a:t>
            </a:r>
            <a:r>
              <a:rPr lang="cs-CZ" sz="2400" dirty="0" smtClean="0"/>
              <a:t> životě? Odkud víme, jaký byl?</a:t>
            </a:r>
          </a:p>
          <a:p>
            <a:pPr marL="594360" indent="-457200">
              <a:buFont typeface="+mj-lt"/>
              <a:buAutoNum type="arabicPeriod"/>
            </a:pPr>
            <a:r>
              <a:rPr lang="cs-CZ" sz="2400" dirty="0" smtClean="0"/>
              <a:t>Co byly filipiky? Proč asi musel </a:t>
            </a:r>
            <a:r>
              <a:rPr lang="cs-CZ" sz="2400" dirty="0" err="1" smtClean="0"/>
              <a:t>Démosthenés</a:t>
            </a:r>
            <a:r>
              <a:rPr lang="cs-CZ" sz="2400" dirty="0" smtClean="0"/>
              <a:t> spáchat sebevraždu?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00" y="404664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7707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u"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8204108"/>
              </p:ext>
            </p:extLst>
          </p:nvPr>
        </p:nvGraphicFramePr>
        <p:xfrm>
          <a:off x="1187624" y="1556792"/>
          <a:ext cx="6834187" cy="348615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25.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11.  2012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Osobnosti řecké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vědy III.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6. ročník –  starověké Řecko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Thálés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Anaximandros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Anaximenés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Démokritós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Hérakleitos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Sókratés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Platón,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Aristotelés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filosofie, řečnictví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Démosthenés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6253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6219196"/>
              </p:ext>
            </p:extLst>
          </p:nvPr>
        </p:nvGraphicFramePr>
        <p:xfrm>
          <a:off x="827584" y="692696"/>
          <a:ext cx="7358063" cy="1371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809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73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6. ročník. Časová dotace cca 35 min. Materiál obsahuje několik opakovacích otázek, které vyplývají z prezentace, proto není přiloženo řešení. 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4836390"/>
              </p:ext>
            </p:extLst>
          </p:nvPr>
        </p:nvGraphicFramePr>
        <p:xfrm>
          <a:off x="827584" y="2060849"/>
          <a:ext cx="7358063" cy="33123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83608"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POUŽITÉ  ZDROJE</a:t>
                      </a:r>
                      <a:endParaRPr lang="cs-CZ" sz="1100" dirty="0"/>
                    </a:p>
                  </a:txBody>
                  <a:tcPr marL="91439" marR="91439" marT="45698" marB="45698"/>
                </a:tc>
              </a:tr>
              <a:tr h="30287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aseline="0" dirty="0" smtClean="0"/>
                        <a:t>Vlastní </a:t>
                      </a:r>
                      <a:r>
                        <a:rPr lang="cs-CZ" sz="1100" baseline="0" dirty="0" smtClean="0"/>
                        <a:t>tvorba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Zdroje </a:t>
                      </a:r>
                      <a:r>
                        <a:rPr lang="cs-CZ" sz="1100" dirty="0" smtClean="0"/>
                        <a:t>obrazového materiálu</a:t>
                      </a:r>
                      <a:r>
                        <a:rPr lang="cs-CZ" sz="1100" dirty="0" smtClean="0"/>
                        <a:t>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http://vitpokorny.files.wordpress.com/2009/10/thales.jpg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http://antika.avonet.cz/upload.cs/8/8b062a14_b_0_her_port.jpg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http://www.converter.cz/fyzici/images/demokritos.jpg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http://upload.wikimedia.org/wikipedia/commons/thumb/a/a4/Socrates_Louvre.jpg/230px-Socrates_Louvre.jpg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http://filosofia.laguia2000.com/wp-content/uploads/2007/03/platon.JPG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http://upload.wikimedia.org/wikipedia/commons/thumb/a/a4/Aristoteles_Louvre.jpg/230px-Aristoteles_Louvre.jpg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http://upload.wikimedia.org/wikipedia/commons/8/8f/Demosthenes_orator_Louvre.jpg</a:t>
                      </a:r>
                      <a:endParaRPr lang="cs-CZ" sz="11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aseline="0" dirty="0" smtClean="0"/>
                        <a:t>otevřená </a:t>
                      </a:r>
                      <a:r>
                        <a:rPr lang="cs-CZ" sz="1100" baseline="0" dirty="0" smtClean="0"/>
                        <a:t>galerie </a:t>
                      </a:r>
                      <a:r>
                        <a:rPr lang="cs-CZ" sz="1100" baseline="0" dirty="0" smtClean="0">
                          <a:hlinkClick r:id="rId9"/>
                        </a:rPr>
                        <a:t>www.office.microsoft.com</a:t>
                      </a:r>
                      <a:endParaRPr lang="cs-CZ" sz="11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1478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rchol">
  <a:themeElements>
    <a:clrScheme name="Vlastní 2">
      <a:dk1>
        <a:srgbClr val="7030A0"/>
      </a:dk1>
      <a:lt1>
        <a:srgbClr val="0B5394"/>
      </a:lt1>
      <a:dk2>
        <a:srgbClr val="BDDDFA"/>
      </a:dk2>
      <a:lt2>
        <a:srgbClr val="7030A0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3ECCB4"/>
      </a:accent5>
      <a:accent6>
        <a:srgbClr val="248D7B"/>
      </a:accent6>
      <a:hlink>
        <a:srgbClr val="073763"/>
      </a:hlink>
      <a:folHlink>
        <a:srgbClr val="85DFD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1634</Words>
  <Application>Microsoft Office PowerPoint</Application>
  <PresentationFormat>Předvádění na obrazovce (4:3)</PresentationFormat>
  <Paragraphs>165</Paragraphs>
  <Slides>23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Motiv systému Office</vt:lpstr>
      <vt:lpstr>Vrchol</vt:lpstr>
      <vt:lpstr>Prezentace aplikace PowerPoint</vt:lpstr>
      <vt:lpstr>Osobnosti řecké vědy III.</vt:lpstr>
      <vt:lpstr>Filosofie</vt:lpstr>
      <vt:lpstr>Milétská škola - Thálés</vt:lpstr>
      <vt:lpstr>Milétská škola - Thálés</vt:lpstr>
      <vt:lpstr>Milétská škola</vt:lpstr>
      <vt:lpstr>Hérakleitos z Efesu</vt:lpstr>
      <vt:lpstr>Hérakleitos z Efesu</vt:lpstr>
      <vt:lpstr>Démokritos</vt:lpstr>
      <vt:lpstr>Démokritos</vt:lpstr>
      <vt:lpstr>Sókratés</vt:lpstr>
      <vt:lpstr>Sókratés</vt:lpstr>
      <vt:lpstr>Sókratés</vt:lpstr>
      <vt:lpstr>Platón</vt:lpstr>
      <vt:lpstr>Platón</vt:lpstr>
      <vt:lpstr>Aristotelés</vt:lpstr>
      <vt:lpstr>Aristotelés</vt:lpstr>
      <vt:lpstr>Aristotelés</vt:lpstr>
      <vt:lpstr>Řečnictví - Démosthenés</vt:lpstr>
      <vt:lpstr>Démosthenés</vt:lpstr>
      <vt:lpstr>Opakovací otázky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35</cp:revision>
  <dcterms:created xsi:type="dcterms:W3CDTF">2012-11-26T08:40:01Z</dcterms:created>
  <dcterms:modified xsi:type="dcterms:W3CDTF">2012-11-27T09:51:35Z</dcterms:modified>
</cp:coreProperties>
</file>