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25"/>
  </p:notesMasterIdLst>
  <p:sldIdLst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8" r:id="rId23"/>
    <p:sldId id="279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BFC85F-EA4A-4980-862A-AB98317D0E81}" type="datetimeFigureOut">
              <a:rPr lang="cs-CZ" smtClean="0"/>
              <a:t>5.12.2012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D5D3FC5-C6AE-4C68-95DB-20EBCAA9E84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50487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D5D3FC5-C6AE-4C68-95DB-20EBCAA9E840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909375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D5D3FC5-C6AE-4C68-95DB-20EBCAA9E840}" type="slidenum">
              <a:rPr lang="cs-CZ" smtClean="0"/>
              <a:t>17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303713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C17731-F0A4-4261-A20A-BAC5C099A900}" type="slidenum">
              <a:rPr lang="cs-CZ" smtClean="0"/>
              <a:t>21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56636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5F01E4-21F9-4BE0-9DD6-70937CB8535B}" type="datetimeFigureOut">
              <a:rPr lang="cs-CZ" smtClean="0"/>
              <a:t>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41E62F-DF67-4A59-833D-5C5CC30626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63411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Content="1" isInverted="1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5F01E4-21F9-4BE0-9DD6-70937CB8535B}" type="datetimeFigureOut">
              <a:rPr lang="cs-CZ" smtClean="0"/>
              <a:t>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41E62F-DF67-4A59-833D-5C5CC30626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18207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Content="1" isInverted="1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5F01E4-21F9-4BE0-9DD6-70937CB8535B}" type="datetimeFigureOut">
              <a:rPr lang="cs-CZ" smtClean="0"/>
              <a:t>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41E62F-DF67-4A59-833D-5C5CC30626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36222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Content="1" isInverted="1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5F01E4-21F9-4BE0-9DD6-70937CB8535B}" type="datetimeFigureOut">
              <a:rPr lang="cs-CZ" smtClean="0"/>
              <a:t>5.12.2012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41E62F-DF67-4A59-833D-5C5CC30626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01999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Content="1" isInverted="1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5F01E4-21F9-4BE0-9DD6-70937CB8535B}" type="datetimeFigureOut">
              <a:rPr lang="cs-CZ" smtClean="0"/>
              <a:t>5.12.2012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41E62F-DF67-4A59-833D-5C5CC30626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87017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Content="1" isInverted="1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5F01E4-21F9-4BE0-9DD6-70937CB8535B}" type="datetimeFigureOut">
              <a:rPr lang="cs-CZ" smtClean="0"/>
              <a:t>5.12.2012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41E62F-DF67-4A59-833D-5C5CC30626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41321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Content="1" isInverted="1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5F01E4-21F9-4BE0-9DD6-70937CB8535B}" type="datetimeFigureOut">
              <a:rPr lang="cs-CZ" smtClean="0"/>
              <a:t>5.12.2012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41E62F-DF67-4A59-833D-5C5CC30626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75788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Content="1" isInverted="1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5F01E4-21F9-4BE0-9DD6-70937CB8535B}" type="datetimeFigureOut">
              <a:rPr lang="cs-CZ" smtClean="0"/>
              <a:t>5.12.2012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41E62F-DF67-4A59-833D-5C5CC30626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06453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Content="1" isInverted="1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5F01E4-21F9-4BE0-9DD6-70937CB8535B}" type="datetimeFigureOut">
              <a:rPr lang="cs-CZ" smtClean="0"/>
              <a:t>5.12.2012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41E62F-DF67-4A59-833D-5C5CC30626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4181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Content="1" isInverted="1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5F01E4-21F9-4BE0-9DD6-70937CB8535B}" type="datetimeFigureOut">
              <a:rPr lang="cs-CZ" smtClean="0"/>
              <a:t>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41E62F-DF67-4A59-833D-5C5CC30626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88377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Content="1" isInverted="1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5F01E4-21F9-4BE0-9DD6-70937CB8535B}" type="datetimeFigureOut">
              <a:rPr lang="cs-CZ" smtClean="0"/>
              <a:t>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41E62F-DF67-4A59-833D-5C5CC30626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16578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Content="1" isInverted="1"/>
      </p:transition>
    </mc:Choice>
    <mc:Fallback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695F01E4-21F9-4BE0-9DD6-70937CB8535B}" type="datetimeFigureOut">
              <a:rPr lang="cs-CZ" smtClean="0"/>
              <a:t>5.12.2012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B341E62F-DF67-4A59-833D-5C5CC306263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Content="1" isInverted="1"/>
      </p:transition>
    </mc:Choice>
    <mc:Fallback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95F01E4-21F9-4BE0-9DD6-70937CB8535B}" type="datetimeFigureOut">
              <a:rPr lang="cs-CZ" smtClean="0"/>
              <a:t>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341E62F-DF67-4A59-833D-5C5CC306263D}" type="slidenum">
              <a:rPr lang="cs-CZ" smtClean="0"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Content="1" isInverted="1"/>
      </p:transition>
    </mc:Choice>
    <mc:Fallback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95F01E4-21F9-4BE0-9DD6-70937CB8535B}" type="datetimeFigureOut">
              <a:rPr lang="cs-CZ" smtClean="0"/>
              <a:t>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341E62F-DF67-4A59-833D-5C5CC306263D}" type="slidenum">
              <a:rPr lang="cs-CZ" smtClean="0"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Content="1" isInverted="1"/>
      </p:transition>
    </mc:Choice>
    <mc:Fallback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95F01E4-21F9-4BE0-9DD6-70937CB8535B}" type="datetimeFigureOut">
              <a:rPr lang="cs-CZ" smtClean="0"/>
              <a:t>5.12.2012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341E62F-DF67-4A59-833D-5C5CC306263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Content="1" isInverted="1"/>
      </p:transition>
    </mc:Choice>
    <mc:Fallback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95F01E4-21F9-4BE0-9DD6-70937CB8535B}" type="datetimeFigureOut">
              <a:rPr lang="cs-CZ" smtClean="0"/>
              <a:t>5.12.2012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341E62F-DF67-4A59-833D-5C5CC306263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Content="1" isInverted="1"/>
      </p:transition>
    </mc:Choice>
    <mc:Fallback>
      <p:transition spd="slow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95F01E4-21F9-4BE0-9DD6-70937CB8535B}" type="datetimeFigureOut">
              <a:rPr lang="cs-CZ" smtClean="0"/>
              <a:t>5.12.2012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341E62F-DF67-4A59-833D-5C5CC306263D}" type="slidenum">
              <a:rPr lang="cs-CZ" smtClean="0"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Content="1" isInverted="1"/>
      </p:transition>
    </mc:Choice>
    <mc:Fallback>
      <p:transition spd="slow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95F01E4-21F9-4BE0-9DD6-70937CB8535B}" type="datetimeFigureOut">
              <a:rPr lang="cs-CZ" smtClean="0"/>
              <a:t>5.12.2012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341E62F-DF67-4A59-833D-5C5CC306263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Content="1" isInverted="1"/>
      </p:transition>
    </mc:Choice>
    <mc:Fallback>
      <p:transition spd="slow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695F01E4-21F9-4BE0-9DD6-70937CB8535B}" type="datetimeFigureOut">
              <a:rPr lang="cs-CZ" smtClean="0"/>
              <a:t>5.12.2012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341E62F-DF67-4A59-833D-5C5CC306263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Content="1" isInverted="1"/>
      </p:transition>
    </mc:Choice>
    <mc:Fallback>
      <p:transition spd="slow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695F01E4-21F9-4BE0-9DD6-70937CB8535B}" type="datetimeFigureOut">
              <a:rPr lang="cs-CZ" smtClean="0"/>
              <a:t>5.12.2012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B341E62F-DF67-4A59-833D-5C5CC306263D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nice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Content="1" isInverted="1"/>
      </p:transition>
    </mc:Choice>
    <mc:Fallback>
      <p:transition spd="slow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95F01E4-21F9-4BE0-9DD6-70937CB8535B}" type="datetimeFigureOut">
              <a:rPr lang="cs-CZ" smtClean="0"/>
              <a:t>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341E62F-DF67-4A59-833D-5C5CC306263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Content="1" isInverted="1"/>
      </p:transition>
    </mc:Choice>
    <mc:Fallback>
      <p:transition spd="slow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95F01E4-21F9-4BE0-9DD6-70937CB8535B}" type="datetimeFigureOut">
              <a:rPr lang="cs-CZ" smtClean="0"/>
              <a:t>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341E62F-DF67-4A59-833D-5C5CC306263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Content="1" isInverted="1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5F01E4-21F9-4BE0-9DD6-70937CB8535B}" type="datetimeFigureOut">
              <a:rPr lang="cs-CZ" smtClean="0"/>
              <a:t>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41E62F-DF67-4A59-833D-5C5CC30626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37291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Requires="p14">
      <p:transition spd="slow" p14:dur="1600">
        <p14:prism isContent="1" isInverted="1"/>
      </p:transition>
    </mc:Choice>
    <mc:Fallback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695F01E4-21F9-4BE0-9DD6-70937CB8535B}" type="datetimeFigureOut">
              <a:rPr lang="cs-CZ" smtClean="0"/>
              <a:t>5.12.2012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B341E62F-DF67-4A59-833D-5C5CC306263D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>
    <mc:Choice xmlns:p14="http://schemas.microsoft.com/office/powerpoint/2010/main" Requires="p14">
      <p:transition spd="slow" p14:dur="1600">
        <p14:prism isContent="1" isInverted="1"/>
      </p:transition>
    </mc:Choice>
    <mc:Fallback>
      <p:transition spd="slow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3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2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emf"/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hyperlink" Target="http://www.paradoxplace.com/Perspectives/Italian%20Images/images/Firenze/Orsanmichele/Donatello-SGeorge-BR.jpg" TargetMode="External"/><Relationship Id="rId13" Type="http://schemas.openxmlformats.org/officeDocument/2006/relationships/hyperlink" Target="http://upload.wikimedia.org/wikipedia/commons/thumb/2/28/Raffael_030.jpg/155px-Raffael_030.jpg" TargetMode="External"/><Relationship Id="rId18" Type="http://schemas.openxmlformats.org/officeDocument/2006/relationships/hyperlink" Target="http://upload.wikimedia.org/wikipedia/commons/thumb/0/08/Leonardo_da_Vinci_(1452-1519)_-_The_Last_Supper_(1495-1498).jpg/500px-Leonardo_da_Vinci_(1452-1519)_-_The_Last_Supper_(1495-1498).jpg" TargetMode="External"/><Relationship Id="rId3" Type="http://schemas.openxmlformats.org/officeDocument/2006/relationships/hyperlink" Target="http://upload.wikimedia.org/wikipedia/commons/thumb/9/90/Bunelleschi.jpg/220px-Bunelleschi.jpg" TargetMode="External"/><Relationship Id="rId21" Type="http://schemas.openxmlformats.org/officeDocument/2006/relationships/hyperlink" Target="http://www.office.microsoft.com/" TargetMode="External"/><Relationship Id="rId7" Type="http://schemas.openxmlformats.org/officeDocument/2006/relationships/hyperlink" Target="http://dismagazine.com/uploads/2011/06/80.-Donatello-Mary-Magdalen-1457-detail.jpg" TargetMode="External"/><Relationship Id="rId12" Type="http://schemas.openxmlformats.org/officeDocument/2006/relationships/hyperlink" Target="http://upload.wikimedia.org/wikipedia/commons/thumb/9/94/Sanzio_00.jpg/190px-Sanzio_00.jpg" TargetMode="External"/><Relationship Id="rId17" Type="http://schemas.openxmlformats.org/officeDocument/2006/relationships/hyperlink" Target="http://t3.gstatic.com/images?q=tbn:ANd9GcSL6V7v8IjuIGKZRPdxMTvb-eRteNTb9yzUpivxSckIU4ERCEVcdw" TargetMode="External"/><Relationship Id="rId2" Type="http://schemas.openxmlformats.org/officeDocument/2006/relationships/hyperlink" Target="http://www.biography.com/imported/images/Biography/Images/Profiles/M/Cosimo-de-Medici-38096-1-402.jpg" TargetMode="External"/><Relationship Id="rId16" Type="http://schemas.openxmlformats.org/officeDocument/2006/relationships/hyperlink" Target="http://t0.gstatic.com/images?q=tbn:ANd9GcQvi7PRM0QjGX68vGh-B1m-kHTL3TdJUXFoInW2IIHDftu9U3Hu6A" TargetMode="External"/><Relationship Id="rId20" Type="http://schemas.openxmlformats.org/officeDocument/2006/relationships/hyperlink" Target="http://t2.gstatic.com/images?q=tbn:ANd9GcS21vUmKq29KD4Bfc50AlsLWWurg7oeih6ILbPaMz1MVPfup1qfH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paradoxplace.com/Perspectives/Italian%20Images/images/Artists/Donatello_Images/Donatello-David-Closeup-BR.jpg" TargetMode="External"/><Relationship Id="rId11" Type="http://schemas.openxmlformats.org/officeDocument/2006/relationships/hyperlink" Target="http://www.artchiv.info/obrazy/10135--Michelangelo-Buonarroti--David-(socha)-TH.jpg" TargetMode="External"/><Relationship Id="rId5" Type="http://schemas.openxmlformats.org/officeDocument/2006/relationships/hyperlink" Target="http://www.yesnet.yk.ca/schools/projects/renaissance/graphics/donatellotwo.jpg" TargetMode="External"/><Relationship Id="rId15" Type="http://schemas.openxmlformats.org/officeDocument/2006/relationships/hyperlink" Target="http://upload.wikimedia.org/wikipedia/commons/thumb/9/94/Sanzio_01.jpg/220px-Sanzio_01.jpg" TargetMode="External"/><Relationship Id="rId10" Type="http://schemas.openxmlformats.org/officeDocument/2006/relationships/hyperlink" Target="http://www.google.cz/imgres?q=michelangelo+Buonarroti&amp;hl=cs&amp;sa=X&amp;biw=1366&amp;bih=664&amp;tbm=isch&amp;prmd=imvnsob&amp;tbnid=qq8sHSeKPsGe-M:&amp;imgrefurl=http://cs.wikipedia.org/wiki/Michelangelo_Buonarroti&amp;docid=mpd5-Kh2VPge4M&amp;imgurl=http://upload.wikimedia.org/wikipedia/commons/thumb/1/1f/Michelangelo%2527s_Pieta_5450_cropncleaned_edit.jpg/220px-Michelangelo%2527s_Pieta_5450_cropncleaned_edit.jpg&amp;w=220&amp;h=231&amp;ei=mMy9UKhWh_qyBtLngfAJ&amp;zoom=1&amp;iact=hc&amp;vpx=208&amp;vpy=157&amp;dur=537&amp;hovh=184&amp;hovw=176&amp;tx=143&amp;ty=117&amp;sig=112104737216312992688&amp;page=1&amp;tbnh=140&amp;tbnw=151&amp;start=0&amp;ndsp=22&amp;ved=1t:429,r:0,s:0,i:69" TargetMode="External"/><Relationship Id="rId19" Type="http://schemas.openxmlformats.org/officeDocument/2006/relationships/hyperlink" Target="http://uploads1.wikipaintings.org/images/tintoretto/the-birth-of-john-the-baptist.jpg" TargetMode="External"/><Relationship Id="rId4" Type="http://schemas.openxmlformats.org/officeDocument/2006/relationships/hyperlink" Target="http://wouts.wikispaces.com/file/view/cupola_.jpg/33097013/667x478/cupola_.jpg" TargetMode="External"/><Relationship Id="rId9" Type="http://schemas.openxmlformats.org/officeDocument/2006/relationships/hyperlink" Target="http://www.glbtq.com/images/entries/literature/michelangelo.jpg" TargetMode="External"/><Relationship Id="rId14" Type="http://schemas.openxmlformats.org/officeDocument/2006/relationships/hyperlink" Target="http://upload.wikimedia.org/wikipedia/commons/thumb/8/87/Lady_with_unicorn_by_Rafael_Santi.jpg/150px-Lady_with_unicorn_by_Rafael_Santi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Podnadpis 2"/>
          <p:cNvSpPr>
            <a:spLocks noGrp="1"/>
          </p:cNvSpPr>
          <p:nvPr>
            <p:ph type="subTitle" idx="1"/>
          </p:nvPr>
        </p:nvSpPr>
        <p:spPr>
          <a:xfrm>
            <a:off x="571500" y="908721"/>
            <a:ext cx="7929563" cy="5449218"/>
          </a:xfrm>
        </p:spPr>
        <p:txBody>
          <a:bodyPr/>
          <a:lstStyle/>
          <a:p>
            <a:pPr algn="l">
              <a:defRPr/>
            </a:pPr>
            <a:endParaRPr lang="cs-CZ" sz="2000" dirty="0" smtClean="0"/>
          </a:p>
          <a:p>
            <a:pPr algn="l"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Autor:  Mgr. Lenka Kudrnová</a:t>
            </a:r>
          </a:p>
          <a:p>
            <a:pPr algn="l"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Název:</a:t>
            </a:r>
            <a:r>
              <a:rPr lang="cs-CZ" sz="2800" dirty="0" smtClean="0"/>
              <a:t> </a:t>
            </a:r>
            <a:r>
              <a:rPr lang="cs-CZ" sz="2800" dirty="0" smtClean="0">
                <a:solidFill>
                  <a:schemeClr val="tx1"/>
                </a:solidFill>
              </a:rPr>
              <a:t>VY_32_INOVACE_04_B</a:t>
            </a:r>
            <a:r>
              <a:rPr lang="cs-CZ" sz="2800" dirty="0" smtClean="0">
                <a:solidFill>
                  <a:schemeClr val="tx1"/>
                </a:solidFill>
                <a:latin typeface="Arial" charset="0"/>
              </a:rPr>
              <a:t>_15 Osobnosti italské renesance</a:t>
            </a:r>
          </a:p>
          <a:p>
            <a:pPr algn="l"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Téma: Dějepis 7. ročník </a:t>
            </a:r>
            <a:r>
              <a:rPr lang="cs-CZ" sz="2800" dirty="0">
                <a:solidFill>
                  <a:schemeClr val="tx1"/>
                </a:solidFill>
              </a:rPr>
              <a:t> </a:t>
            </a:r>
            <a:endParaRPr lang="cs-CZ" sz="2800" dirty="0" smtClean="0">
              <a:solidFill>
                <a:schemeClr val="tx1"/>
              </a:solidFill>
            </a:endParaRPr>
          </a:p>
          <a:p>
            <a:pPr algn="l"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Číslo projektu: CZ.1.07/1.4.00/21.2131</a:t>
            </a:r>
          </a:p>
          <a:p>
            <a:pPr algn="l">
              <a:defRPr/>
            </a:pPr>
            <a:endParaRPr lang="cs-CZ" sz="2000" dirty="0" smtClean="0"/>
          </a:p>
          <a:p>
            <a:pPr algn="l">
              <a:defRPr/>
            </a:pPr>
            <a:endParaRPr lang="cs-CZ" sz="2000" dirty="0" smtClean="0"/>
          </a:p>
          <a:p>
            <a:pPr algn="l">
              <a:defRPr/>
            </a:pPr>
            <a:endParaRPr lang="cs-CZ" sz="2000" dirty="0" smtClean="0"/>
          </a:p>
          <a:p>
            <a:pPr algn="l">
              <a:defRPr/>
            </a:pPr>
            <a:endParaRPr lang="cs-CZ" sz="2000" dirty="0" smtClean="0"/>
          </a:p>
          <a:p>
            <a:pPr algn="l">
              <a:defRPr/>
            </a:pPr>
            <a:endParaRPr lang="cs-CZ" sz="2000" dirty="0" smtClean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7313" y="4786313"/>
            <a:ext cx="6472237" cy="1257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451001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Content="1"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Osobnosti italské renesance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Mgr. Lenka Kudrnová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350694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Content="1"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přezdívaný </a:t>
            </a:r>
            <a:r>
              <a:rPr lang="cs-CZ" sz="2400" dirty="0" err="1"/>
              <a:t>i</a:t>
            </a:r>
            <a:r>
              <a:rPr lang="cs-CZ" sz="2400" dirty="0" err="1" smtClean="0"/>
              <a:t>l</a:t>
            </a:r>
            <a:r>
              <a:rPr lang="cs-CZ" sz="2400" dirty="0" smtClean="0"/>
              <a:t> </a:t>
            </a:r>
            <a:r>
              <a:rPr lang="cs-CZ" sz="2400" dirty="0" err="1" smtClean="0"/>
              <a:t>Vechio</a:t>
            </a:r>
            <a:r>
              <a:rPr lang="cs-CZ" sz="2400" dirty="0" smtClean="0"/>
              <a:t> (Starý)</a:t>
            </a:r>
          </a:p>
          <a:p>
            <a:r>
              <a:rPr lang="cs-CZ" sz="2400" dirty="0" smtClean="0"/>
              <a:t>florentský </a:t>
            </a:r>
            <a:r>
              <a:rPr lang="cs-CZ" sz="2400" dirty="0" smtClean="0">
                <a:solidFill>
                  <a:srgbClr val="C00000"/>
                </a:solidFill>
              </a:rPr>
              <a:t>bankéř</a:t>
            </a:r>
            <a:r>
              <a:rPr lang="cs-CZ" sz="2400" dirty="0" smtClean="0"/>
              <a:t>, neoficiální vládce města</a:t>
            </a:r>
          </a:p>
          <a:p>
            <a:pPr marL="109728" indent="0">
              <a:buNone/>
            </a:pPr>
            <a:r>
              <a:rPr lang="cs-CZ" sz="2400" dirty="0" smtClean="0"/>
              <a:t> a </a:t>
            </a:r>
            <a:r>
              <a:rPr lang="cs-CZ" sz="2400" dirty="0" smtClean="0">
                <a:solidFill>
                  <a:srgbClr val="C00000"/>
                </a:solidFill>
              </a:rPr>
              <a:t>podporovatel umění</a:t>
            </a:r>
          </a:p>
          <a:p>
            <a:r>
              <a:rPr lang="cs-CZ" sz="2400" dirty="0" smtClean="0"/>
              <a:t>spolu se svým bratrem byl ve vyhnanství, vrátil se až za pomoci papeže</a:t>
            </a:r>
          </a:p>
          <a:p>
            <a:r>
              <a:rPr lang="cs-CZ" sz="2400" dirty="0" smtClean="0"/>
              <a:t>založil </a:t>
            </a:r>
            <a:r>
              <a:rPr lang="cs-CZ" sz="2400" dirty="0" smtClean="0">
                <a:solidFill>
                  <a:srgbClr val="C00000"/>
                </a:solidFill>
              </a:rPr>
              <a:t>Platónskou akademii ve Florencii</a:t>
            </a:r>
            <a:r>
              <a:rPr lang="cs-CZ" sz="2400" dirty="0" smtClean="0"/>
              <a:t>, financoval množství soukromých i veřejných staveb, shromáždil obrovské množství knih a rukopisů, které dal ke studiu svým přátelům humanistům</a:t>
            </a:r>
          </a:p>
          <a:p>
            <a:r>
              <a:rPr lang="cs-CZ" sz="2400" dirty="0" smtClean="0"/>
              <a:t>umění podporoval i další z rodiny Medici – </a:t>
            </a:r>
            <a:r>
              <a:rPr lang="cs-CZ" sz="2400" dirty="0" smtClean="0">
                <a:solidFill>
                  <a:srgbClr val="C00000"/>
                </a:solidFill>
              </a:rPr>
              <a:t>Lorenzo I.</a:t>
            </a:r>
            <a:r>
              <a:rPr lang="cs-CZ" sz="2400" dirty="0" smtClean="0"/>
              <a:t> </a:t>
            </a:r>
            <a:r>
              <a:rPr lang="cs-CZ" sz="2400" dirty="0" err="1"/>
              <a:t>i</a:t>
            </a:r>
            <a:r>
              <a:rPr lang="cs-CZ" sz="2400" dirty="0" err="1" smtClean="0"/>
              <a:t>l</a:t>
            </a:r>
            <a:r>
              <a:rPr lang="cs-CZ" sz="2400" dirty="0" smtClean="0"/>
              <a:t> </a:t>
            </a:r>
            <a:r>
              <a:rPr lang="cs-CZ" sz="2400" dirty="0" err="1" smtClean="0"/>
              <a:t>Magnifico</a:t>
            </a:r>
            <a:r>
              <a:rPr lang="cs-CZ" sz="2400" dirty="0" smtClean="0"/>
              <a:t> (Nádherný)</a:t>
            </a:r>
          </a:p>
          <a:p>
            <a:endParaRPr lang="cs-CZ" sz="2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Cosimo</a:t>
            </a:r>
            <a:r>
              <a:rPr lang="cs-CZ" dirty="0" smtClean="0"/>
              <a:t> Medici - mecenáš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1196752"/>
            <a:ext cx="1531620" cy="15316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294738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Content="1"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196752"/>
            <a:ext cx="6563072" cy="5184576"/>
          </a:xfrm>
        </p:spPr>
        <p:txBody>
          <a:bodyPr>
            <a:normAutofit lnSpcReduction="10000"/>
          </a:bodyPr>
          <a:lstStyle/>
          <a:p>
            <a:r>
              <a:rPr lang="cs-CZ" sz="2400" dirty="0" smtClean="0"/>
              <a:t>průkopník nové, renesanční architektury</a:t>
            </a:r>
          </a:p>
          <a:p>
            <a:r>
              <a:rPr lang="cs-CZ" sz="2400" dirty="0" smtClean="0">
                <a:solidFill>
                  <a:srgbClr val="C00000"/>
                </a:solidFill>
              </a:rPr>
              <a:t>všestranně nadaný </a:t>
            </a:r>
            <a:r>
              <a:rPr lang="cs-CZ" sz="2400" dirty="0" smtClean="0"/>
              <a:t>umělec, především architekt a sochař</a:t>
            </a:r>
          </a:p>
          <a:p>
            <a:r>
              <a:rPr lang="cs-CZ" sz="2400" dirty="0" smtClean="0"/>
              <a:t>je považován za objevitele </a:t>
            </a:r>
            <a:r>
              <a:rPr lang="cs-CZ" sz="2400" dirty="0" smtClean="0">
                <a:solidFill>
                  <a:srgbClr val="C00000"/>
                </a:solidFill>
              </a:rPr>
              <a:t>lineární perspektivy</a:t>
            </a:r>
          </a:p>
          <a:p>
            <a:r>
              <a:rPr lang="cs-CZ" sz="2400" dirty="0" smtClean="0"/>
              <a:t>jeho nejdůležitějším dílem je stavba chrámu </a:t>
            </a:r>
            <a:r>
              <a:rPr lang="cs-CZ" sz="2400" dirty="0" smtClean="0">
                <a:solidFill>
                  <a:srgbClr val="C00000"/>
                </a:solidFill>
              </a:rPr>
              <a:t>Santa Maria </a:t>
            </a:r>
            <a:r>
              <a:rPr lang="cs-CZ" sz="2400" dirty="0" err="1" smtClean="0">
                <a:solidFill>
                  <a:srgbClr val="C00000"/>
                </a:solidFill>
              </a:rPr>
              <a:t>del</a:t>
            </a:r>
            <a:r>
              <a:rPr lang="cs-CZ" sz="2400" dirty="0" smtClean="0">
                <a:solidFill>
                  <a:srgbClr val="C00000"/>
                </a:solidFill>
              </a:rPr>
              <a:t> </a:t>
            </a:r>
            <a:r>
              <a:rPr lang="cs-CZ" sz="2400" dirty="0" err="1" smtClean="0">
                <a:solidFill>
                  <a:srgbClr val="C00000"/>
                </a:solidFill>
              </a:rPr>
              <a:t>Fiore</a:t>
            </a:r>
            <a:r>
              <a:rPr lang="cs-CZ" sz="2400" dirty="0" smtClean="0">
                <a:solidFill>
                  <a:srgbClr val="C00000"/>
                </a:solidFill>
              </a:rPr>
              <a:t> </a:t>
            </a:r>
            <a:r>
              <a:rPr lang="cs-CZ" sz="2400" dirty="0" smtClean="0"/>
              <a:t>– jeho dvouplášťová osmiboká samonosná kopule byla považována za zázrak stavební techniky (stavěl ji 14 let, překlenul prostor 42 metrů)</a:t>
            </a:r>
          </a:p>
          <a:p>
            <a:r>
              <a:rPr lang="cs-CZ" sz="2400" dirty="0" smtClean="0"/>
              <a:t>vystavěl také několik dalších kostelů, paláců a pohřební kapli rodiny Medicejských</a:t>
            </a:r>
            <a:endParaRPr lang="cs-CZ" sz="2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pPr algn="ctr"/>
            <a:r>
              <a:rPr lang="cs-CZ" dirty="0" smtClean="0"/>
              <a:t>Filippo </a:t>
            </a:r>
            <a:r>
              <a:rPr lang="cs-CZ" dirty="0" err="1" smtClean="0"/>
              <a:t>Brunelleschi</a:t>
            </a:r>
            <a:r>
              <a:rPr lang="cs-CZ" dirty="0" smtClean="0"/>
              <a:t> - architekt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1654911"/>
            <a:ext cx="2095500" cy="3495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628949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Content="1"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Santa Maria </a:t>
            </a:r>
            <a:r>
              <a:rPr lang="cs-CZ" dirty="0" err="1" smtClean="0"/>
              <a:t>del</a:t>
            </a:r>
            <a:r>
              <a:rPr lang="cs-CZ" dirty="0" smtClean="0"/>
              <a:t> </a:t>
            </a:r>
            <a:r>
              <a:rPr lang="cs-CZ" dirty="0" err="1" smtClean="0"/>
              <a:t>Fiore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844814"/>
            <a:ext cx="7315200" cy="45262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730416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Content="1"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8"/>
            <a:ext cx="6851104" cy="4525963"/>
          </a:xfrm>
        </p:spPr>
        <p:txBody>
          <a:bodyPr>
            <a:normAutofit/>
          </a:bodyPr>
          <a:lstStyle/>
          <a:p>
            <a:r>
              <a:rPr lang="cs-CZ" sz="2400" dirty="0" smtClean="0"/>
              <a:t>vlastním jménem </a:t>
            </a:r>
            <a:r>
              <a:rPr lang="cs-CZ" sz="2400" dirty="0" err="1" smtClean="0"/>
              <a:t>Donato</a:t>
            </a:r>
            <a:r>
              <a:rPr lang="cs-CZ" sz="2400" dirty="0" smtClean="0"/>
              <a:t> di </a:t>
            </a:r>
            <a:r>
              <a:rPr lang="cs-CZ" sz="2400" dirty="0" err="1" smtClean="0"/>
              <a:t>Niccolo</a:t>
            </a:r>
            <a:r>
              <a:rPr lang="cs-CZ" sz="2400" dirty="0" smtClean="0"/>
              <a:t> di Netto Bardi</a:t>
            </a:r>
          </a:p>
          <a:p>
            <a:r>
              <a:rPr lang="cs-CZ" sz="2400" dirty="0" smtClean="0"/>
              <a:t>je považován za jednoho ze zakladatelů </a:t>
            </a:r>
            <a:r>
              <a:rPr lang="cs-CZ" sz="2400" dirty="0" smtClean="0">
                <a:solidFill>
                  <a:srgbClr val="C00000"/>
                </a:solidFill>
              </a:rPr>
              <a:t>individualizovaného sochařského portrétu</a:t>
            </a:r>
          </a:p>
          <a:p>
            <a:r>
              <a:rPr lang="cs-CZ" sz="2400" dirty="0" smtClean="0"/>
              <a:t>podporoval jej </a:t>
            </a:r>
            <a:r>
              <a:rPr lang="cs-CZ" sz="2400" dirty="0" err="1" smtClean="0"/>
              <a:t>Cosimo</a:t>
            </a:r>
            <a:r>
              <a:rPr lang="cs-CZ" sz="2400" dirty="0" smtClean="0"/>
              <a:t> Medici</a:t>
            </a:r>
          </a:p>
          <a:p>
            <a:r>
              <a:rPr lang="cs-CZ" sz="2400" dirty="0" smtClean="0"/>
              <a:t>byl synem obchodníka, vyučil se zlatníkem</a:t>
            </a:r>
          </a:p>
          <a:p>
            <a:r>
              <a:rPr lang="cs-CZ" sz="2400" dirty="0" smtClean="0"/>
              <a:t>jeden z homosexuálně orientovaných umělců</a:t>
            </a:r>
          </a:p>
          <a:p>
            <a:r>
              <a:rPr lang="cs-CZ" sz="2400" dirty="0" smtClean="0"/>
              <a:t>úzce spolupracoval s Filippem </a:t>
            </a:r>
            <a:r>
              <a:rPr lang="cs-CZ" sz="2400" dirty="0" err="1" smtClean="0"/>
              <a:t>Brunelleschim</a:t>
            </a:r>
            <a:endParaRPr lang="cs-CZ" sz="2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Donatello</a:t>
            </a:r>
            <a:r>
              <a:rPr lang="cs-CZ" dirty="0" smtClean="0"/>
              <a:t> - sochař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9000" y="332656"/>
            <a:ext cx="1905000" cy="2628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461963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Content="1"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Ukázky Donatellových děl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524000"/>
            <a:ext cx="2514600" cy="381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7" y="1524000"/>
            <a:ext cx="2486025" cy="4029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71850" y="1524000"/>
            <a:ext cx="2400300" cy="381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311282" y="5553075"/>
            <a:ext cx="102784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David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95936" y="5553075"/>
            <a:ext cx="14542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Svatý Jiří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099510" y="6014739"/>
            <a:ext cx="25458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Máří Magdalena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2975476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Content="1"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2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8"/>
            <a:ext cx="6851104" cy="4525963"/>
          </a:xfrm>
        </p:spPr>
        <p:txBody>
          <a:bodyPr>
            <a:normAutofit/>
          </a:bodyPr>
          <a:lstStyle/>
          <a:p>
            <a:r>
              <a:rPr lang="cs-CZ" sz="2400" dirty="0" err="1" smtClean="0"/>
              <a:t>Michelangelo</a:t>
            </a:r>
            <a:r>
              <a:rPr lang="cs-CZ" sz="2400" dirty="0" smtClean="0"/>
              <a:t> di </a:t>
            </a:r>
            <a:r>
              <a:rPr lang="cs-CZ" sz="2400" dirty="0" err="1" smtClean="0"/>
              <a:t>Lodovico</a:t>
            </a:r>
            <a:r>
              <a:rPr lang="cs-CZ" sz="2400" dirty="0" smtClean="0"/>
              <a:t> </a:t>
            </a:r>
            <a:r>
              <a:rPr lang="cs-CZ" sz="2400" dirty="0" err="1" smtClean="0"/>
              <a:t>Buonarroti</a:t>
            </a:r>
            <a:r>
              <a:rPr lang="cs-CZ" sz="2400" dirty="0" smtClean="0"/>
              <a:t> Simoni</a:t>
            </a:r>
          </a:p>
          <a:p>
            <a:r>
              <a:rPr lang="cs-CZ" sz="2400" dirty="0" smtClean="0"/>
              <a:t>jeden z nejvýznamnějších představitelů </a:t>
            </a:r>
            <a:r>
              <a:rPr lang="cs-CZ" sz="2400" dirty="0" smtClean="0">
                <a:solidFill>
                  <a:srgbClr val="C00000"/>
                </a:solidFill>
              </a:rPr>
              <a:t>vrcholné italské renesance</a:t>
            </a:r>
          </a:p>
          <a:p>
            <a:r>
              <a:rPr lang="cs-CZ" sz="2400" dirty="0" smtClean="0">
                <a:solidFill>
                  <a:srgbClr val="C00000"/>
                </a:solidFill>
              </a:rPr>
              <a:t>sochař, architekt, malíř, ale také básník</a:t>
            </a:r>
          </a:p>
          <a:p>
            <a:r>
              <a:rPr lang="cs-CZ" sz="2400" dirty="0" smtClean="0"/>
              <a:t>jeho otec si přál, aby byl obchodníkem</a:t>
            </a:r>
          </a:p>
          <a:p>
            <a:r>
              <a:rPr lang="cs-CZ" sz="2400" dirty="0" smtClean="0"/>
              <a:t>podporoval jej Lorenzo I. Nádherný, v paláci medicejských také až do jeho smrti žil</a:t>
            </a:r>
          </a:p>
          <a:p>
            <a:r>
              <a:rPr lang="cs-CZ" sz="2400" dirty="0" smtClean="0"/>
              <a:t>byl geniální, snažil se </a:t>
            </a:r>
            <a:r>
              <a:rPr lang="cs-CZ" sz="2400" dirty="0" smtClean="0">
                <a:solidFill>
                  <a:srgbClr val="C00000"/>
                </a:solidFill>
              </a:rPr>
              <a:t>o dokonalost </a:t>
            </a:r>
            <a:r>
              <a:rPr lang="cs-CZ" sz="2400" dirty="0" smtClean="0"/>
              <a:t>i dokázat to, že je nejlepší</a:t>
            </a:r>
          </a:p>
          <a:p>
            <a:endParaRPr lang="cs-CZ" sz="2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err="1" smtClean="0"/>
              <a:t>Michelangelo</a:t>
            </a:r>
            <a:r>
              <a:rPr lang="cs-CZ" dirty="0" smtClean="0"/>
              <a:t> </a:t>
            </a:r>
            <a:r>
              <a:rPr lang="cs-CZ" dirty="0" err="1" smtClean="0"/>
              <a:t>Buonarroti</a:t>
            </a:r>
            <a:r>
              <a:rPr lang="cs-CZ" dirty="0" smtClean="0"/>
              <a:t> – sochař, malíř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908720"/>
            <a:ext cx="1700213" cy="2381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399461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Content="1"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8"/>
            <a:ext cx="8229600" cy="4972008"/>
          </a:xfrm>
        </p:spPr>
        <p:txBody>
          <a:bodyPr>
            <a:normAutofit lnSpcReduction="10000"/>
          </a:bodyPr>
          <a:lstStyle/>
          <a:p>
            <a:r>
              <a:rPr lang="cs-CZ" sz="2400" dirty="0" smtClean="0"/>
              <a:t>mnohdy svá </a:t>
            </a:r>
            <a:r>
              <a:rPr lang="cs-CZ" sz="2400" dirty="0" smtClean="0">
                <a:solidFill>
                  <a:srgbClr val="C00000"/>
                </a:solidFill>
              </a:rPr>
              <a:t>díla poškodil</a:t>
            </a:r>
            <a:r>
              <a:rPr lang="cs-CZ" sz="2400" dirty="0" smtClean="0"/>
              <a:t>, pokud s nimi nebyl spokojen</a:t>
            </a:r>
          </a:p>
          <a:p>
            <a:r>
              <a:rPr lang="cs-CZ" sz="2400" dirty="0" smtClean="0"/>
              <a:t>jezdil si do dolů v Carraře sám vybírat a mnohdy i lámat mramorové bloky</a:t>
            </a:r>
          </a:p>
          <a:p>
            <a:r>
              <a:rPr lang="cs-CZ" sz="2400" dirty="0" smtClean="0"/>
              <a:t>měl obrovskou </a:t>
            </a:r>
            <a:r>
              <a:rPr lang="cs-CZ" sz="2400" dirty="0" smtClean="0">
                <a:solidFill>
                  <a:srgbClr val="C00000"/>
                </a:solidFill>
              </a:rPr>
              <a:t>fantazii a představivost</a:t>
            </a:r>
            <a:r>
              <a:rPr lang="cs-CZ" sz="2400" dirty="0" smtClean="0"/>
              <a:t>, věděl, jak budou jeho díla vypadat ještě dříve, než začal tvořit</a:t>
            </a:r>
          </a:p>
          <a:p>
            <a:r>
              <a:rPr lang="cs-CZ" sz="2400" dirty="0" smtClean="0"/>
              <a:t>proslulosti dosáhl sochou </a:t>
            </a:r>
            <a:r>
              <a:rPr lang="cs-CZ" sz="2400" dirty="0" smtClean="0">
                <a:solidFill>
                  <a:srgbClr val="C00000"/>
                </a:solidFill>
              </a:rPr>
              <a:t>Davida</a:t>
            </a:r>
            <a:r>
              <a:rPr lang="cs-CZ" sz="2400" dirty="0" smtClean="0"/>
              <a:t> – ten byl ale vyroben z naprosto nevyhovujícího bloku kamene s mnohými kazy</a:t>
            </a:r>
          </a:p>
          <a:p>
            <a:r>
              <a:rPr lang="cs-CZ" sz="2400" dirty="0" smtClean="0"/>
              <a:t>dostal za něj 900 dukátů, což bylo více, než si vydělal Leonardo za celý život</a:t>
            </a:r>
          </a:p>
          <a:p>
            <a:r>
              <a:rPr lang="cs-CZ" sz="2400" dirty="0" smtClean="0"/>
              <a:t>nikdy se neoženil, předpokládá se, že byl homosexuální či bisexuální</a:t>
            </a:r>
            <a:endParaRPr lang="cs-CZ" sz="2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err="1"/>
              <a:t>Michelangelo</a:t>
            </a:r>
            <a:r>
              <a:rPr lang="cs-CZ" dirty="0"/>
              <a:t> </a:t>
            </a:r>
            <a:r>
              <a:rPr lang="cs-CZ" dirty="0" err="1"/>
              <a:t>Buonarroti</a:t>
            </a:r>
            <a:r>
              <a:rPr lang="cs-CZ" dirty="0"/>
              <a:t> – sochař, malíř</a:t>
            </a:r>
          </a:p>
        </p:txBody>
      </p:sp>
    </p:spTree>
    <p:extLst>
      <p:ext uri="{BB962C8B-B14F-4D97-AF65-F5344CB8AC3E}">
        <p14:creationId xmlns:p14="http://schemas.microsoft.com/office/powerpoint/2010/main" val="16879991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Content="1"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Ukázky Michelangelových děl</a:t>
            </a: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327" r="9747"/>
          <a:stretch/>
        </p:blipFill>
        <p:spPr bwMode="auto">
          <a:xfrm>
            <a:off x="399526" y="1087978"/>
            <a:ext cx="2646218" cy="3505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8313" y="1142698"/>
            <a:ext cx="2867406" cy="34692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5744" y="1124744"/>
            <a:ext cx="2640330" cy="34684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272030" y="4715503"/>
            <a:ext cx="90120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dirty="0" smtClean="0"/>
              <a:t>Pieta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149069" y="4711208"/>
            <a:ext cx="243368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Sixtinská kaple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876256" y="4715503"/>
            <a:ext cx="102784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David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4304591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Content="1"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20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98470" y="1412602"/>
            <a:ext cx="7067128" cy="4525963"/>
          </a:xfrm>
        </p:spPr>
        <p:txBody>
          <a:bodyPr>
            <a:normAutofit/>
          </a:bodyPr>
          <a:lstStyle/>
          <a:p>
            <a:r>
              <a:rPr lang="cs-CZ" sz="2400" dirty="0" smtClean="0"/>
              <a:t>italský </a:t>
            </a:r>
            <a:r>
              <a:rPr lang="cs-CZ" sz="2400" dirty="0" smtClean="0">
                <a:solidFill>
                  <a:srgbClr val="C00000"/>
                </a:solidFill>
              </a:rPr>
              <a:t>malíř a architekt </a:t>
            </a:r>
            <a:r>
              <a:rPr lang="cs-CZ" sz="2400" dirty="0" smtClean="0"/>
              <a:t>vrcholné renesance</a:t>
            </a:r>
          </a:p>
          <a:p>
            <a:r>
              <a:rPr lang="cs-CZ" sz="2400" dirty="0" smtClean="0"/>
              <a:t>matka mu brzy zemřela, otec se znovu oženil, vychovával ho strýc</a:t>
            </a:r>
          </a:p>
          <a:p>
            <a:r>
              <a:rPr lang="cs-CZ" sz="2400" dirty="0" smtClean="0"/>
              <a:t>tvořil v </a:t>
            </a:r>
            <a:r>
              <a:rPr lang="cs-CZ" sz="2400" dirty="0" err="1" smtClean="0"/>
              <a:t>Urbinu</a:t>
            </a:r>
            <a:r>
              <a:rPr lang="cs-CZ" sz="2400" dirty="0" smtClean="0"/>
              <a:t>, Perugii, Florencii a Římě</a:t>
            </a:r>
          </a:p>
          <a:p>
            <a:r>
              <a:rPr lang="cs-CZ" sz="2400" dirty="0" smtClean="0"/>
              <a:t>těšil se přízni papežů, vykonával v jejich službách různé </a:t>
            </a:r>
            <a:r>
              <a:rPr lang="cs-CZ" sz="2400" dirty="0" smtClean="0">
                <a:solidFill>
                  <a:srgbClr val="C00000"/>
                </a:solidFill>
              </a:rPr>
              <a:t>symbolické úřady </a:t>
            </a:r>
            <a:r>
              <a:rPr lang="cs-CZ" sz="2400" dirty="0" smtClean="0"/>
              <a:t>(např. konzervátor římských starožitností)</a:t>
            </a:r>
          </a:p>
          <a:p>
            <a:r>
              <a:rPr lang="cs-CZ" sz="2400" dirty="0" smtClean="0"/>
              <a:t>byl přátelský, otevřený a milý, udržoval styky se ženami, ale nikdy se neoženil</a:t>
            </a:r>
          </a:p>
          <a:p>
            <a:r>
              <a:rPr lang="cs-CZ" sz="2400" dirty="0" smtClean="0"/>
              <a:t>umřel na horečnaté onemocnění v průběhu 8 dní, je pohřben v </a:t>
            </a:r>
            <a:r>
              <a:rPr lang="cs-CZ" sz="2400" dirty="0" err="1" smtClean="0"/>
              <a:t>Panthenonu</a:t>
            </a:r>
            <a:endParaRPr lang="cs-CZ" sz="2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Rafael </a:t>
            </a:r>
            <a:r>
              <a:rPr lang="cs-CZ" dirty="0" err="1" smtClean="0"/>
              <a:t>Santi</a:t>
            </a:r>
            <a:r>
              <a:rPr lang="cs-CZ" dirty="0" smtClean="0"/>
              <a:t> - malíř</a:t>
            </a:r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188640"/>
            <a:ext cx="1809750" cy="2447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784444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Content="1"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400" dirty="0" smtClean="0"/>
          </a:p>
          <a:p>
            <a:r>
              <a:rPr lang="cs-CZ" sz="2400" dirty="0" smtClean="0"/>
              <a:t>jeho dílo je značně rozsáhlé, široké je také jeho umělecký zaměření – věnoval se malbě, prosadil se jako architekt, psal </a:t>
            </a:r>
            <a:r>
              <a:rPr lang="cs-CZ" sz="2400" dirty="0" smtClean="0">
                <a:solidFill>
                  <a:srgbClr val="C00000"/>
                </a:solidFill>
              </a:rPr>
              <a:t>sonety a zajímal se o hudbu</a:t>
            </a:r>
          </a:p>
          <a:p>
            <a:r>
              <a:rPr lang="cs-CZ" sz="2400" dirty="0" smtClean="0"/>
              <a:t>v povědomí veřejnosti je spjato jeho jméno především s </a:t>
            </a:r>
            <a:r>
              <a:rPr lang="cs-CZ" sz="2400" dirty="0" smtClean="0">
                <a:solidFill>
                  <a:srgbClr val="C00000"/>
                </a:solidFill>
              </a:rPr>
              <a:t>madonami</a:t>
            </a:r>
            <a:r>
              <a:rPr lang="cs-CZ" sz="2400" dirty="0" smtClean="0"/>
              <a:t>, okrajově se věnoval portrétům, svou tvář zachytil na 5 autoportrétech</a:t>
            </a:r>
          </a:p>
          <a:p>
            <a:r>
              <a:rPr lang="cs-CZ" sz="2400" dirty="0" smtClean="0"/>
              <a:t>věnoval se také oltářním obrazům a nástěnným malbám (vyzdobil 3 místnosti papežského paláce)</a:t>
            </a:r>
          </a:p>
          <a:p>
            <a:r>
              <a:rPr lang="cs-CZ" sz="2400" dirty="0" smtClean="0"/>
              <a:t>tvořil předlohy ke </a:t>
            </a:r>
            <a:r>
              <a:rPr lang="cs-CZ" sz="2400" dirty="0" smtClean="0">
                <a:solidFill>
                  <a:srgbClr val="C00000"/>
                </a:solidFill>
              </a:rPr>
              <a:t>gobelínům</a:t>
            </a:r>
            <a:r>
              <a:rPr lang="cs-CZ" sz="2400" dirty="0" smtClean="0"/>
              <a:t> a grafice</a:t>
            </a:r>
            <a:endParaRPr lang="cs-CZ" sz="2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/>
              <a:t>Rafael </a:t>
            </a:r>
            <a:r>
              <a:rPr lang="cs-CZ" dirty="0" err="1"/>
              <a:t>Santi</a:t>
            </a:r>
            <a:r>
              <a:rPr lang="cs-CZ" dirty="0"/>
              <a:t> - malíř</a:t>
            </a:r>
          </a:p>
        </p:txBody>
      </p:sp>
    </p:spTree>
    <p:extLst>
      <p:ext uri="{BB962C8B-B14F-4D97-AF65-F5344CB8AC3E}">
        <p14:creationId xmlns:p14="http://schemas.microsoft.com/office/powerpoint/2010/main" val="36017064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Content="1"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Ukázky Rafaelových děl</a:t>
            </a:r>
            <a:endParaRPr lang="cs-CZ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46" y="1510167"/>
            <a:ext cx="2214563" cy="2843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5" y="1300407"/>
            <a:ext cx="2428875" cy="31737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0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1547314"/>
            <a:ext cx="3562350" cy="27689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47305" y="4597507"/>
            <a:ext cx="260680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Madona v zeleni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627784" y="5059171"/>
            <a:ext cx="334097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Dáma s jednorožcem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084168" y="4597506"/>
            <a:ext cx="24545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Athénská škola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4037658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Content="1"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2000"/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233055"/>
            <a:ext cx="7283152" cy="5004257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všestranná renesanční osobnost </a:t>
            </a:r>
            <a:r>
              <a:rPr lang="cs-CZ" sz="2400" dirty="0" smtClean="0"/>
              <a:t>– malíř, sochař, architekt, přírodovědec, hudebník, spisovatel, vynálezce a konstruktér</a:t>
            </a:r>
          </a:p>
          <a:p>
            <a:r>
              <a:rPr lang="cs-CZ" sz="2400" dirty="0" smtClean="0"/>
              <a:t>byl nemanželským synem notáře, otec ho uznal za vlastního a umožnil mu vzdělání</a:t>
            </a:r>
          </a:p>
          <a:p>
            <a:r>
              <a:rPr lang="cs-CZ" sz="2400" dirty="0" smtClean="0">
                <a:solidFill>
                  <a:srgbClr val="C00000"/>
                </a:solidFill>
              </a:rPr>
              <a:t>ve vědě </a:t>
            </a:r>
            <a:r>
              <a:rPr lang="cs-CZ" sz="2400" dirty="0" smtClean="0"/>
              <a:t>ho zajímal pohyb planet, gravitace, vlnění, hoření, koloběh krve</a:t>
            </a:r>
          </a:p>
          <a:p>
            <a:r>
              <a:rPr lang="cs-CZ" sz="2400" dirty="0" smtClean="0"/>
              <a:t>jako </a:t>
            </a:r>
            <a:r>
              <a:rPr lang="cs-CZ" sz="2400" dirty="0" smtClean="0">
                <a:solidFill>
                  <a:srgbClr val="C00000"/>
                </a:solidFill>
              </a:rPr>
              <a:t>vynálezce</a:t>
            </a:r>
            <a:r>
              <a:rPr lang="cs-CZ" sz="2400" dirty="0" smtClean="0"/>
              <a:t> předvídal či navrhl: bagr, odstředivku, dmychadlo, zemní vrták, kolesovou loď, letadlo, potápěčský úbor, rýhovaná hlaveň, padák, šlapací soustruh, tiskařský lis, závitník, tkací stroj, bojové stroje</a:t>
            </a:r>
          </a:p>
          <a:p>
            <a:endParaRPr lang="cs-CZ" sz="2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Leonardo da Vinci - malíř</a:t>
            </a:r>
            <a:endParaRPr lang="cs-CZ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148" t="5360" r="7639" b="8798"/>
          <a:stretch/>
        </p:blipFill>
        <p:spPr bwMode="auto">
          <a:xfrm>
            <a:off x="7398327" y="235527"/>
            <a:ext cx="1620982" cy="19950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69966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Content="1"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8"/>
            <a:ext cx="8229600" cy="4539959"/>
          </a:xfrm>
        </p:spPr>
        <p:txBody>
          <a:bodyPr>
            <a:normAutofit/>
          </a:bodyPr>
          <a:lstStyle/>
          <a:p>
            <a:r>
              <a:rPr lang="cs-CZ" sz="2400" dirty="0"/>
              <a:t>výzkum Leonardova díla není dodnes </a:t>
            </a:r>
            <a:r>
              <a:rPr lang="cs-CZ" sz="2400" dirty="0" smtClean="0"/>
              <a:t>ukončen</a:t>
            </a:r>
          </a:p>
          <a:p>
            <a:r>
              <a:rPr lang="cs-CZ" sz="2400" dirty="0" smtClean="0"/>
              <a:t>i do malby přinesl mnoho nového – výmluvná gesta, </a:t>
            </a:r>
            <a:r>
              <a:rPr lang="cs-CZ" sz="2400" dirty="0" smtClean="0">
                <a:solidFill>
                  <a:srgbClr val="C00000"/>
                </a:solidFill>
              </a:rPr>
              <a:t>šerosvit</a:t>
            </a:r>
            <a:r>
              <a:rPr lang="cs-CZ" sz="2400" dirty="0" smtClean="0"/>
              <a:t> s jemnými přechody světelných efektů vytvářejících prostor</a:t>
            </a:r>
          </a:p>
          <a:p>
            <a:r>
              <a:rPr lang="cs-CZ" sz="2400" dirty="0" smtClean="0"/>
              <a:t>tvořil ve Florencii, Miláně, na sklonku života žil ve Francii</a:t>
            </a:r>
          </a:p>
          <a:p>
            <a:r>
              <a:rPr lang="cs-CZ" sz="2400" dirty="0" smtClean="0"/>
              <a:t>způsobil skandál veřejným obviněním z homosexuálních styků</a:t>
            </a:r>
          </a:p>
          <a:p>
            <a:r>
              <a:rPr lang="cs-CZ" sz="2400" dirty="0" smtClean="0">
                <a:solidFill>
                  <a:srgbClr val="C00000"/>
                </a:solidFill>
              </a:rPr>
              <a:t>sepsal několik knih </a:t>
            </a:r>
            <a:r>
              <a:rPr lang="cs-CZ" sz="2400" dirty="0" smtClean="0"/>
              <a:t>o různých oblastech svého poznání, bohužel žádný z jeho cyklů není v ucelené a publikovatelné formě</a:t>
            </a:r>
          </a:p>
          <a:p>
            <a:endParaRPr lang="cs-CZ" sz="2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/>
              <a:t>Leonardo da Vinci - malíř</a:t>
            </a:r>
          </a:p>
        </p:txBody>
      </p:sp>
    </p:spTree>
    <p:extLst>
      <p:ext uri="{BB962C8B-B14F-4D97-AF65-F5344CB8AC3E}">
        <p14:creationId xmlns:p14="http://schemas.microsoft.com/office/powerpoint/2010/main" val="17641113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Content="1"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Ukázky Leonardových děl</a:t>
            </a:r>
            <a:endParaRPr lang="cs-CZ" dirty="0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391249"/>
            <a:ext cx="2061972" cy="30695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6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72" y="1412776"/>
            <a:ext cx="5953125" cy="304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59999" y="4869159"/>
            <a:ext cx="167706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Mona Lisa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374339" y="4869159"/>
            <a:ext cx="24913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Poslední večeře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4670632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Content="1"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112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Další malíři</a:t>
            </a:r>
            <a:endParaRPr lang="cs-CZ" dirty="0"/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340768"/>
            <a:ext cx="3900488" cy="26017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51520" y="4046382"/>
            <a:ext cx="388600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Tintoretto</a:t>
            </a:r>
            <a:r>
              <a:rPr lang="cs-CZ" sz="2400" dirty="0" smtClean="0"/>
              <a:t> – Zrození Jana</a:t>
            </a:r>
          </a:p>
          <a:p>
            <a:r>
              <a:rPr lang="cs-CZ" sz="2400" dirty="0" smtClean="0"/>
              <a:t> Křtitele</a:t>
            </a:r>
            <a:r>
              <a:rPr lang="cs-CZ" sz="2400" dirty="0" smtClean="0"/>
              <a:t>, pozdní </a:t>
            </a:r>
            <a:r>
              <a:rPr lang="cs-CZ" sz="2400" dirty="0" smtClean="0"/>
              <a:t>italská </a:t>
            </a:r>
          </a:p>
          <a:p>
            <a:r>
              <a:rPr lang="cs-CZ" sz="2400" dirty="0" smtClean="0"/>
              <a:t>renesance</a:t>
            </a:r>
            <a:endParaRPr lang="cs-CZ" sz="2400" dirty="0"/>
          </a:p>
        </p:txBody>
      </p:sp>
      <p:pic>
        <p:nvPicPr>
          <p:cNvPr id="1229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1294" y="1340768"/>
            <a:ext cx="2640330" cy="3400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580112" y="5246710"/>
            <a:ext cx="31053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Tizián</a:t>
            </a:r>
            <a:r>
              <a:rPr lang="cs-CZ" sz="2400" dirty="0" smtClean="0"/>
              <a:t> – Podobizna </a:t>
            </a:r>
          </a:p>
          <a:p>
            <a:r>
              <a:rPr lang="cs-CZ" sz="2400" dirty="0" smtClean="0"/>
              <a:t>císařovny Isabely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9251864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Content="1"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122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109728" indent="0">
              <a:buNone/>
            </a:pPr>
            <a:r>
              <a:rPr lang="cs-CZ" sz="2400" dirty="0" smtClean="0">
                <a:solidFill>
                  <a:srgbClr val="C00000"/>
                </a:solidFill>
              </a:rPr>
              <a:t>Literatura</a:t>
            </a:r>
          </a:p>
          <a:p>
            <a:r>
              <a:rPr lang="cs-CZ" sz="2400" dirty="0" smtClean="0">
                <a:solidFill>
                  <a:srgbClr val="C00000"/>
                </a:solidFill>
              </a:rPr>
              <a:t>Francesco </a:t>
            </a:r>
            <a:r>
              <a:rPr lang="cs-CZ" sz="2400" dirty="0" err="1" smtClean="0">
                <a:solidFill>
                  <a:srgbClr val="C00000"/>
                </a:solidFill>
              </a:rPr>
              <a:t>Petrarca</a:t>
            </a:r>
            <a:r>
              <a:rPr lang="cs-CZ" sz="2400" dirty="0" smtClean="0">
                <a:solidFill>
                  <a:srgbClr val="C00000"/>
                </a:solidFill>
              </a:rPr>
              <a:t> </a:t>
            </a:r>
            <a:r>
              <a:rPr lang="cs-CZ" sz="2400" dirty="0" smtClean="0"/>
              <a:t>– duchovní otec humanismu, bývá považován za tvůrce </a:t>
            </a:r>
            <a:r>
              <a:rPr lang="cs-CZ" sz="2400" dirty="0" smtClean="0">
                <a:solidFill>
                  <a:srgbClr val="C00000"/>
                </a:solidFill>
              </a:rPr>
              <a:t>sonetu</a:t>
            </a:r>
            <a:r>
              <a:rPr lang="cs-CZ" sz="2400" dirty="0" smtClean="0"/>
              <a:t> jako básnického žánru, většina jeho básní je věnována jeho neopětované lásce Lauře de </a:t>
            </a:r>
            <a:r>
              <a:rPr lang="cs-CZ" sz="2400" dirty="0" err="1" smtClean="0"/>
              <a:t>Noves</a:t>
            </a:r>
            <a:endParaRPr lang="cs-CZ" sz="2400" dirty="0" smtClean="0"/>
          </a:p>
          <a:p>
            <a:r>
              <a:rPr lang="cs-CZ" sz="2400" dirty="0" smtClean="0">
                <a:solidFill>
                  <a:srgbClr val="C00000"/>
                </a:solidFill>
              </a:rPr>
              <a:t>Dante Alighieri </a:t>
            </a:r>
            <a:r>
              <a:rPr lang="cs-CZ" sz="2400" dirty="0" smtClean="0"/>
              <a:t>– básník, jazykovědec, politický filosof, jeho hlavními díly jsou </a:t>
            </a:r>
            <a:r>
              <a:rPr lang="cs-CZ" sz="2400" dirty="0" smtClean="0">
                <a:solidFill>
                  <a:srgbClr val="C00000"/>
                </a:solidFill>
              </a:rPr>
              <a:t>Božská komedie </a:t>
            </a:r>
            <a:r>
              <a:rPr lang="cs-CZ" sz="2400" dirty="0" smtClean="0"/>
              <a:t>(hledá ideál lidské dokonalosti a smysl života), O monarchii</a:t>
            </a:r>
          </a:p>
          <a:p>
            <a:r>
              <a:rPr lang="cs-CZ" sz="2400" dirty="0" smtClean="0">
                <a:solidFill>
                  <a:srgbClr val="C00000"/>
                </a:solidFill>
              </a:rPr>
              <a:t>Giovanni </a:t>
            </a:r>
            <a:r>
              <a:rPr lang="cs-CZ" sz="2400" dirty="0" err="1" smtClean="0">
                <a:solidFill>
                  <a:srgbClr val="C00000"/>
                </a:solidFill>
              </a:rPr>
              <a:t>Boccaccio</a:t>
            </a:r>
            <a:r>
              <a:rPr lang="cs-CZ" sz="2400" dirty="0" smtClean="0">
                <a:solidFill>
                  <a:srgbClr val="C00000"/>
                </a:solidFill>
              </a:rPr>
              <a:t> </a:t>
            </a:r>
            <a:r>
              <a:rPr lang="cs-CZ" sz="2400" dirty="0" smtClean="0"/>
              <a:t>– básník a novelista, zakladatel </a:t>
            </a:r>
            <a:r>
              <a:rPr lang="cs-CZ" sz="2400" dirty="0" smtClean="0">
                <a:solidFill>
                  <a:srgbClr val="C00000"/>
                </a:solidFill>
              </a:rPr>
              <a:t>umělecké prózy</a:t>
            </a:r>
            <a:r>
              <a:rPr lang="cs-CZ" sz="2400" dirty="0" smtClean="0"/>
              <a:t>, nejdůležitějším dílem je cyklus sta novel </a:t>
            </a:r>
            <a:r>
              <a:rPr lang="cs-CZ" sz="2400" dirty="0" smtClean="0">
                <a:solidFill>
                  <a:srgbClr val="C00000"/>
                </a:solidFill>
              </a:rPr>
              <a:t>Dekameron</a:t>
            </a:r>
            <a:r>
              <a:rPr lang="cs-CZ" sz="2400" dirty="0" smtClean="0"/>
              <a:t> (erotické zaměření)</a:t>
            </a:r>
            <a:endParaRPr lang="cs-CZ" sz="2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Další oblasti italské renesance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97704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Content="1"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09728" indent="0">
              <a:buNone/>
            </a:pPr>
            <a:r>
              <a:rPr lang="cs-CZ" sz="2400" dirty="0" smtClean="0">
                <a:solidFill>
                  <a:srgbClr val="C00000"/>
                </a:solidFill>
              </a:rPr>
              <a:t>Politická filosofie</a:t>
            </a:r>
          </a:p>
          <a:p>
            <a:r>
              <a:rPr lang="cs-CZ" sz="2400" dirty="0" err="1" smtClean="0">
                <a:solidFill>
                  <a:srgbClr val="C00000"/>
                </a:solidFill>
              </a:rPr>
              <a:t>Niccolo</a:t>
            </a:r>
            <a:r>
              <a:rPr lang="cs-CZ" sz="2400" dirty="0" smtClean="0">
                <a:solidFill>
                  <a:srgbClr val="C00000"/>
                </a:solidFill>
              </a:rPr>
              <a:t> Machiavelli </a:t>
            </a:r>
            <a:r>
              <a:rPr lang="cs-CZ" sz="2400" dirty="0" smtClean="0"/>
              <a:t>– politik, diplomat, historik a vojenský teoretik, nesmrtelná je jeho kniha </a:t>
            </a:r>
            <a:r>
              <a:rPr lang="cs-CZ" sz="2400" dirty="0" smtClean="0">
                <a:solidFill>
                  <a:srgbClr val="C00000"/>
                </a:solidFill>
              </a:rPr>
              <a:t>Vladař </a:t>
            </a:r>
            <a:r>
              <a:rPr lang="cs-CZ" sz="2400" dirty="0" smtClean="0"/>
              <a:t>(věnovaná Lorenzo Medicejskému, popisuje v ní, jak funguje moc a jak se dá účelově využít pro blaho země)</a:t>
            </a:r>
          </a:p>
          <a:p>
            <a:pPr marL="109728" indent="0">
              <a:buNone/>
            </a:pPr>
            <a:endParaRPr lang="cs-CZ" sz="2400" dirty="0" smtClean="0"/>
          </a:p>
          <a:p>
            <a:pPr marL="109728" indent="0">
              <a:buNone/>
            </a:pPr>
            <a:r>
              <a:rPr lang="cs-CZ" sz="2400" dirty="0" smtClean="0"/>
              <a:t>Hudba</a:t>
            </a:r>
          </a:p>
          <a:p>
            <a:r>
              <a:rPr lang="cs-CZ" sz="2400" dirty="0" smtClean="0">
                <a:solidFill>
                  <a:srgbClr val="C00000"/>
                </a:solidFill>
              </a:rPr>
              <a:t>Claudio </a:t>
            </a:r>
            <a:r>
              <a:rPr lang="cs-CZ" sz="2400" dirty="0" err="1" smtClean="0">
                <a:solidFill>
                  <a:srgbClr val="C00000"/>
                </a:solidFill>
              </a:rPr>
              <a:t>Monteverdi</a:t>
            </a:r>
            <a:r>
              <a:rPr lang="cs-CZ" sz="2400" dirty="0" smtClean="0"/>
              <a:t> – skladatel pozdní renesance, přispěl ke zrodu baroka, psal zejména církevní hudbu a madrigaly, jeden ze zakladatelů </a:t>
            </a:r>
            <a:r>
              <a:rPr lang="cs-CZ" sz="2400" dirty="0" smtClean="0">
                <a:solidFill>
                  <a:srgbClr val="C00000"/>
                </a:solidFill>
              </a:rPr>
              <a:t>opery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/>
              <a:t>Další oblasti italské renesance</a:t>
            </a:r>
          </a:p>
        </p:txBody>
      </p:sp>
    </p:spTree>
    <p:extLst>
      <p:ext uri="{BB962C8B-B14F-4D97-AF65-F5344CB8AC3E}">
        <p14:creationId xmlns:p14="http://schemas.microsoft.com/office/powerpoint/2010/main" val="29863253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Content="1"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66928" indent="-457200">
              <a:buFont typeface="+mj-lt"/>
              <a:buAutoNum type="arabicPeriod"/>
            </a:pPr>
            <a:r>
              <a:rPr lang="cs-CZ" sz="2400" dirty="0" smtClean="0"/>
              <a:t>Charakterizuj renesanci.</a:t>
            </a:r>
          </a:p>
          <a:p>
            <a:pPr marL="566928" indent="-457200">
              <a:buFont typeface="+mj-lt"/>
              <a:buAutoNum type="arabicPeriod"/>
            </a:pPr>
            <a:r>
              <a:rPr lang="cs-CZ" sz="2400" dirty="0" smtClean="0"/>
              <a:t>Co je humanismus, jak s renesancí souvisí?</a:t>
            </a:r>
          </a:p>
          <a:p>
            <a:pPr marL="566928" indent="-457200">
              <a:buFont typeface="+mj-lt"/>
              <a:buAutoNum type="arabicPeriod"/>
            </a:pPr>
            <a:r>
              <a:rPr lang="cs-CZ" sz="2400" dirty="0" smtClean="0"/>
              <a:t>Jaký je rozdíl mezi madonou a pietou?</a:t>
            </a:r>
          </a:p>
          <a:p>
            <a:pPr marL="566928" indent="-457200">
              <a:buFont typeface="+mj-lt"/>
              <a:buAutoNum type="arabicPeriod"/>
            </a:pPr>
            <a:r>
              <a:rPr lang="cs-CZ" sz="2400" dirty="0" smtClean="0"/>
              <a:t>Vysvětli co znamená:</a:t>
            </a:r>
          </a:p>
          <a:p>
            <a:pPr marL="109728" indent="0">
              <a:buNone/>
            </a:pPr>
            <a:r>
              <a:rPr lang="cs-CZ" sz="2400" dirty="0" smtClean="0"/>
              <a:t>sonet, novela, opera, perspektiva, mecenáš.</a:t>
            </a:r>
          </a:p>
          <a:p>
            <a:pPr marL="566928" indent="-457200">
              <a:buFont typeface="+mj-lt"/>
              <a:buAutoNum type="arabicPeriod" startAt="5"/>
            </a:pPr>
            <a:r>
              <a:rPr lang="cs-CZ" sz="2400" dirty="0" smtClean="0"/>
              <a:t> Co víš o Leonardu da </a:t>
            </a:r>
            <a:r>
              <a:rPr lang="cs-CZ" sz="2400" dirty="0" err="1" smtClean="0"/>
              <a:t>Vincim</a:t>
            </a:r>
            <a:r>
              <a:rPr lang="cs-CZ" sz="2400" dirty="0" smtClean="0"/>
              <a:t>?</a:t>
            </a:r>
          </a:p>
          <a:p>
            <a:pPr marL="566928" indent="-457200">
              <a:buFont typeface="+mj-lt"/>
              <a:buAutoNum type="arabicPeriod" startAt="5"/>
            </a:pPr>
            <a:r>
              <a:rPr lang="cs-CZ" sz="2400" dirty="0" smtClean="0"/>
              <a:t>Který umělec usiloval o dokonalost?</a:t>
            </a:r>
          </a:p>
          <a:p>
            <a:pPr marL="566928" indent="-457200">
              <a:buFont typeface="+mj-lt"/>
              <a:buAutoNum type="arabicPeriod" startAt="5"/>
            </a:pPr>
            <a:r>
              <a:rPr lang="cs-CZ" sz="2400" dirty="0" smtClean="0"/>
              <a:t>Jak se jmenoval nejznámější architekt italské renesance?</a:t>
            </a:r>
          </a:p>
          <a:p>
            <a:pPr marL="566928" indent="-457200">
              <a:buFont typeface="+mj-lt"/>
              <a:buAutoNum type="arabicPeriod" startAt="5"/>
            </a:pPr>
            <a:r>
              <a:rPr lang="cs-CZ" sz="2400" dirty="0" smtClean="0"/>
              <a:t>Který malíř je spjat s madonami?</a:t>
            </a:r>
          </a:p>
          <a:p>
            <a:pPr marL="109728" indent="0">
              <a:buNone/>
            </a:pPr>
            <a:endParaRPr lang="cs-CZ" sz="2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Opakovací otázky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506" y="422880"/>
            <a:ext cx="978114" cy="9781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285804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Content="1"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371" name="Group 3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75221209"/>
              </p:ext>
            </p:extLst>
          </p:nvPr>
        </p:nvGraphicFramePr>
        <p:xfrm>
          <a:off x="1187624" y="1556792"/>
          <a:ext cx="6834187" cy="3486150"/>
        </p:xfrm>
        <a:graphic>
          <a:graphicData uri="http://schemas.openxmlformats.org/drawingml/2006/table">
            <a:tbl>
              <a:tblPr/>
              <a:tblGrid>
                <a:gridCol w="2214562"/>
                <a:gridCol w="2071688"/>
                <a:gridCol w="1071562"/>
                <a:gridCol w="1476375"/>
              </a:tblGrid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8B2EE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Mgr. Lenka Kudrnová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8B2EE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Vytvořeno dne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5.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12.  2012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Odpilotováno dne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ve třídě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oblast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Člověk a společnost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Osobnosti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 italské renesance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Téma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Dějepis 7.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ročník – dějiny umění, literatury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Klíčová slova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Cosimo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 Medici, Lorenzo I., Filippo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Bruneleschi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,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Donatello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,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Michelangelo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Buonarroti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,  Rafael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Santi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, Leonardo da Vinci, literatura, hudba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061172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Content="1"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78220602"/>
              </p:ext>
            </p:extLst>
          </p:nvPr>
        </p:nvGraphicFramePr>
        <p:xfrm>
          <a:off x="827584" y="692696"/>
          <a:ext cx="7358063" cy="137147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063"/>
              </a:tblGrid>
              <a:tr h="308096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ANOTACE</a:t>
                      </a:r>
                      <a:endParaRPr lang="cs-CZ" sz="1800" dirty="0"/>
                    </a:p>
                  </a:txBody>
                  <a:tcPr marL="91439" marR="91439" marT="45689" marB="45689"/>
                </a:tc>
              </a:tr>
              <a:tr h="847356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s-CZ" sz="1400" dirty="0" smtClean="0"/>
                        <a:t>Výkladový</a:t>
                      </a:r>
                      <a:r>
                        <a:rPr lang="cs-CZ" sz="1400" baseline="0" dirty="0" smtClean="0"/>
                        <a:t> materiál obsahově rozvíjející učebnici dějepisu pro 7. ročník. Časová dotace cca 30 min. Materiál obsahuje několik opakovacích otázek, které převážně vyplývají z </a:t>
                      </a:r>
                      <a:r>
                        <a:rPr lang="cs-CZ" sz="1400" baseline="0" dirty="0" smtClean="0"/>
                        <a:t>prezentace či z všeobecných znalostí a předchozího učiva dějepisu, </a:t>
                      </a:r>
                      <a:r>
                        <a:rPr lang="cs-CZ" sz="1400" baseline="0" dirty="0" smtClean="0"/>
                        <a:t>proto není přiloženo řešení. </a:t>
                      </a:r>
                      <a:endParaRPr lang="cs-CZ" sz="1400" dirty="0" smtClean="0"/>
                    </a:p>
                    <a:p>
                      <a:pPr marL="0" indent="0">
                        <a:buNone/>
                      </a:pPr>
                      <a:endParaRPr lang="cs-CZ" sz="1800" dirty="0" smtClean="0"/>
                    </a:p>
                  </a:txBody>
                  <a:tcPr marL="91439" marR="91439" marT="45689" marB="45689"/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57743916"/>
              </p:ext>
            </p:extLst>
          </p:nvPr>
        </p:nvGraphicFramePr>
        <p:xfrm>
          <a:off x="827584" y="1916832"/>
          <a:ext cx="7358063" cy="407832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063"/>
              </a:tblGrid>
              <a:tr h="283608">
                <a:tc>
                  <a:txBody>
                    <a:bodyPr/>
                    <a:lstStyle/>
                    <a:p>
                      <a:r>
                        <a:rPr lang="cs-CZ" sz="1100" dirty="0" smtClean="0"/>
                        <a:t>POUŽITÉ  ZDROJE</a:t>
                      </a:r>
                      <a:endParaRPr lang="cs-CZ" sz="1100" dirty="0"/>
                    </a:p>
                  </a:txBody>
                  <a:tcPr marL="91439" marR="91439" marT="45698" marB="45698"/>
                </a:tc>
              </a:tr>
              <a:tr h="302876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baseline="0" dirty="0" smtClean="0"/>
                        <a:t>Vlastní tvorba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/>
                        <a:t>Zdroje obrazového materiálu: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2"/>
                        </a:rPr>
                        <a:t>http://www.biography.com/imported/images/Biography/Images/Profiles/M/Cosimo-de-Medici-38096-1-402.jpg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3"/>
                        </a:rPr>
                        <a:t>http://upload.wikimedia.org/wikipedia/commons/thumb/9/90/Bunelleschi.jpg/220px-Bunelleschi.jpg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4"/>
                        </a:rPr>
                        <a:t>http://wouts.wikispaces.com/file/view/cupola_.jpg/33097013/667x478/cupola_.jpg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5"/>
                        </a:rPr>
                        <a:t>http://www.yesnet.yk.ca/schools/projects/renaissance/graphics/donatellotwo.jpg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6"/>
                        </a:rPr>
                        <a:t>http://www.paradoxplace.com/Perspectives/Italian%20Images/images/Artists/Donatello_Images/Donatello-David-Closeup-BR.jpg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7"/>
                        </a:rPr>
                        <a:t>http://dismagazine.com/uploads/2011/06/80.-Donatello-Mary-Magdalen-1457-detail.jpg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8"/>
                        </a:rPr>
                        <a:t>http://www.paradoxplace.com/Perspectives/Italian%20Images/images/Firenze/Orsanmichele/Donatello-SGeorge-BR.jpg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9"/>
                        </a:rPr>
                        <a:t>http://www.glbtq.com/images/entries/literature/michelangelo.jpg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10"/>
                        </a:rPr>
                        <a:t>http://www.google.cz/imgres?q=michelangelo+Buonarroti&amp;hl=cs&amp;sa=X&amp;biw=1366&amp;bih=664&amp;tbm=isch&amp;prmd=imvnsob&amp;tbnid=qq8sHSeKPsGe-M:&amp;imgrefurl=http://cs.wikipedia.org/wiki/Michelangelo_Buonarroti&amp;docid=mpd5-Kh2VPge4M&amp;imgurl=http://upload.wikimedia.org/wikipedia/commons/thumb/1/1f/Michelangelo%2527s_Pieta_5450_cropncleaned_edit.jpg/220px-Michelangelo%2527s_Pieta_5450_cropncleaned_edit.jpg&amp;w=220&amp;h=231&amp;ei=mMy9UKhWh_qyBtLngfAJ&amp;zoom=1&amp;iact=hc&amp;vpx=208&amp;vpy=157&amp;dur=537&amp;hovh=184&amp;hovw=176&amp;tx=143&amp;ty=117&amp;sig=112104737216312992688&amp;page=1&amp;tbnh=140&amp;tbnw=151&amp;start=0&amp;ndsp=22&amp;ved=1t:429,r:0,s:0,i:69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11"/>
                        </a:rPr>
                        <a:t>http://www.artchiv.info/obrazy/10135--Michelangelo-Buonarroti--David-(socha)-TH.jpg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12"/>
                        </a:rPr>
                        <a:t>http://upload.wikimedia.org/wikipedia/commons/thumb/9/94/Sanzio_00.jpg/190px-Sanzio_00.jpg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13"/>
                        </a:rPr>
                        <a:t>http://upload.wikimedia.org/wikipedia/commons/thumb/2/28/Raffael_030.jpg/155px-Raffael_030.jpg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14"/>
                        </a:rPr>
                        <a:t>http://upload.wikimedia.org/wikipedia/commons/thumb/8/87/Lady_with_unicorn_by_Rafael_Santi.jpg/150px-Lady_with_unicorn_by_Rafael_Santi.jpg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15"/>
                        </a:rPr>
                        <a:t>http://upload.wikimedia.org/wikipedia/commons/thumb/9/94/Sanzio_01.jpg/220px-Sanzio_01.jpg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16"/>
                        </a:rPr>
                        <a:t>http://t0.gstatic.com/images?q=tbn:ANd9GcQvi7PRM0QjGX68vGh-B1m-kHTL3TdJUXFoInW2IIHDftu9U3Hu6A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17"/>
                        </a:rPr>
                        <a:t>http://t3.gstatic.com/images?q=tbn:ANd9GcSL6V7v8IjuIGKZRPdxMTvb-eRteNTb9yzUpivxSckIU4ERCEVcdw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18"/>
                        </a:rPr>
                        <a:t>http://upload.wikimedia.org/wikipedia/commons/thumb/0/08/Leonardo_da_Vinci_(1452-1519)_-_The_Last_Supper_(1495-1498).jpg/500px-Leonardo_da_Vinci_(1452-1519)_-_The_Last_Supper_(1495-1498).jpg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19"/>
                        </a:rPr>
                        <a:t>http://uploads1.wikipaintings.org/images/tintoretto/the-birth-of-john-the-baptist.jpg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20"/>
                        </a:rPr>
                        <a:t>http://t2.gstatic.com/images?q=tbn:ANd9GcS21vUmKq29KD4Bfc50AlsLWWurg7oeih6ILbPaMz1MVPfup1qfHg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baseline="0" smtClean="0"/>
                        <a:t>otevřená </a:t>
                      </a:r>
                      <a:r>
                        <a:rPr lang="cs-CZ" sz="900" baseline="0" dirty="0" smtClean="0"/>
                        <a:t>galerie </a:t>
                      </a:r>
                      <a:r>
                        <a:rPr lang="cs-CZ" sz="900" baseline="0" dirty="0" smtClean="0">
                          <a:hlinkClick r:id="rId21"/>
                        </a:rPr>
                        <a:t>www.office.microsoft.com</a:t>
                      </a:r>
                      <a:endParaRPr lang="cs-CZ" sz="900" dirty="0"/>
                    </a:p>
                  </a:txBody>
                  <a:tcPr marL="91439" marR="91439" marT="45698" marB="45698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170659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Content="1"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Shluk">
  <a:themeElements>
    <a:clrScheme name="Vlastní 8">
      <a:dk1>
        <a:srgbClr val="84BACB"/>
      </a:dk1>
      <a:lt1>
        <a:srgbClr val="FFFFFF"/>
      </a:lt1>
      <a:dk2>
        <a:srgbClr val="CB68EA"/>
      </a:dk2>
      <a:lt2>
        <a:srgbClr val="E3DCCF"/>
      </a:lt2>
      <a:accent1>
        <a:srgbClr val="8D3FA5"/>
      </a:accent1>
      <a:accent2>
        <a:srgbClr val="70C7D0"/>
      </a:accent2>
      <a:accent3>
        <a:srgbClr val="A6A3DD"/>
      </a:accent3>
      <a:accent4>
        <a:srgbClr val="92A9B9"/>
      </a:accent4>
      <a:accent5>
        <a:srgbClr val="8D3FA5"/>
      </a:accent5>
      <a:accent6>
        <a:srgbClr val="C7B3EF"/>
      </a:accent6>
      <a:hlink>
        <a:srgbClr val="FFFFFF"/>
      </a:hlink>
      <a:folHlink>
        <a:srgbClr val="C7B3EF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220</TotalTime>
  <Words>1182</Words>
  <Application>Microsoft Office PowerPoint</Application>
  <PresentationFormat>Předvádění na obrazovce (4:3)</PresentationFormat>
  <Paragraphs>154</Paragraphs>
  <Slides>22</Slides>
  <Notes>3</Notes>
  <HiddenSlides>3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22</vt:i4>
      </vt:variant>
    </vt:vector>
  </HeadingPairs>
  <TitlesOfParts>
    <vt:vector size="24" baseType="lpstr">
      <vt:lpstr>Motiv systému Office</vt:lpstr>
      <vt:lpstr>Shluk</vt:lpstr>
      <vt:lpstr>Prezentace aplikace PowerPoint</vt:lpstr>
      <vt:lpstr>Osobnosti italské renesance</vt:lpstr>
      <vt:lpstr>Cosimo Medici - mecenáš</vt:lpstr>
      <vt:lpstr>Filippo Brunelleschi - architekt</vt:lpstr>
      <vt:lpstr>Santa Maria del Fiore</vt:lpstr>
      <vt:lpstr>Donatello - sochař</vt:lpstr>
      <vt:lpstr>Ukázky Donatellových děl</vt:lpstr>
      <vt:lpstr>Michelangelo Buonarroti – sochař, malíř</vt:lpstr>
      <vt:lpstr>Michelangelo Buonarroti – sochař, malíř</vt:lpstr>
      <vt:lpstr>Ukázky Michelangelových děl</vt:lpstr>
      <vt:lpstr>Rafael Santi - malíř</vt:lpstr>
      <vt:lpstr>Rafael Santi - malíř</vt:lpstr>
      <vt:lpstr>Ukázky Rafaelových děl</vt:lpstr>
      <vt:lpstr>Leonardo da Vinci - malíř</vt:lpstr>
      <vt:lpstr>Leonardo da Vinci - malíř</vt:lpstr>
      <vt:lpstr>Ukázky Leonardových děl</vt:lpstr>
      <vt:lpstr>Další malíři</vt:lpstr>
      <vt:lpstr>Další oblasti italské renesance</vt:lpstr>
      <vt:lpstr>Další oblasti italské renesance</vt:lpstr>
      <vt:lpstr>Opakovací otázky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</dc:creator>
  <cp:lastModifiedBy>Lenka </cp:lastModifiedBy>
  <cp:revision>35</cp:revision>
  <dcterms:created xsi:type="dcterms:W3CDTF">2012-12-04T08:49:58Z</dcterms:created>
  <dcterms:modified xsi:type="dcterms:W3CDTF">2012-12-05T09:06:17Z</dcterms:modified>
</cp:coreProperties>
</file>