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71" r:id="rId4"/>
    <p:sldId id="272" r:id="rId5"/>
    <p:sldId id="264" r:id="rId6"/>
    <p:sldId id="276" r:id="rId7"/>
    <p:sldId id="269" r:id="rId8"/>
    <p:sldId id="277" r:id="rId9"/>
    <p:sldId id="278" r:id="rId10"/>
    <p:sldId id="279" r:id="rId11"/>
    <p:sldId id="280" r:id="rId12"/>
    <p:sldId id="281" r:id="rId13"/>
    <p:sldId id="262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15" autoAdjust="0"/>
    <p:restoredTop sz="94660"/>
  </p:normalViewPr>
  <p:slideViewPr>
    <p:cSldViewPr>
      <p:cViewPr>
        <p:scale>
          <a:sx n="75" d="100"/>
          <a:sy n="75" d="100"/>
        </p:scale>
        <p:origin x="-2268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BE3B0F-1FD5-449C-8C3A-61C362BB21D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2BCD38-94FF-491A-8BFE-975BA7A15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399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623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384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189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7551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3012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147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1326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2212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0785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8853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700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VY_32_INOVACE_08_násobení a dělení číslem 6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</a:t>
            </a:r>
            <a:r>
              <a:rPr lang="cs-CZ" dirty="0"/>
              <a:t>4</a:t>
            </a:r>
            <a:r>
              <a:rPr lang="cs-CZ" dirty="0" smtClean="0"/>
              <a:t>. ročníku.</a:t>
            </a:r>
          </a:p>
          <a:p>
            <a:r>
              <a:rPr lang="cs-CZ" dirty="0" smtClean="0"/>
              <a:t>Vytvořeno v období dubna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  Vypočítej:</a:t>
            </a:r>
            <a:endParaRPr lang="cs-CZ" dirty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77058246"/>
              </p:ext>
            </p:extLst>
          </p:nvPr>
        </p:nvGraphicFramePr>
        <p:xfrm>
          <a:off x="1047700" y="5085184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hnutá šipka doprava 4"/>
          <p:cNvSpPr/>
          <p:nvPr/>
        </p:nvSpPr>
        <p:spPr>
          <a:xfrm>
            <a:off x="380953" y="5185792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0953" y="5414010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>
                <a:solidFill>
                  <a:prstClr val="black"/>
                </a:solidFill>
              </a:rPr>
              <a:t>3</a:t>
            </a:r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0935538"/>
              </p:ext>
            </p:extLst>
          </p:nvPr>
        </p:nvGraphicFramePr>
        <p:xfrm>
          <a:off x="1021432" y="1586081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54685" y="1686689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025" y="1914907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>
                <a:solidFill>
                  <a:prstClr val="black"/>
                </a:solidFill>
              </a:rPr>
              <a:t>6</a:t>
            </a:r>
          </a:p>
        </p:txBody>
      </p:sp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79499419"/>
              </p:ext>
            </p:extLst>
          </p:nvPr>
        </p:nvGraphicFramePr>
        <p:xfrm>
          <a:off x="1047653" y="3376801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Zahnutá šipka doprava 11"/>
          <p:cNvSpPr/>
          <p:nvPr/>
        </p:nvSpPr>
        <p:spPr>
          <a:xfrm>
            <a:off x="380906" y="3477409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80906" y="3705627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>
                <a:solidFill>
                  <a:prstClr val="black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179468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0425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54 </a:t>
            </a:r>
            <a:r>
              <a:rPr lang="cs-CZ" sz="4400" dirty="0"/>
              <a:t>:</a:t>
            </a:r>
            <a:r>
              <a:rPr lang="cs-CZ" sz="4400" dirty="0" smtClean="0"/>
              <a:t> 6 = </a:t>
            </a:r>
          </a:p>
          <a:p>
            <a:pPr marL="0" indent="0">
              <a:buNone/>
            </a:pPr>
            <a:r>
              <a:rPr lang="cs-CZ" sz="4400" dirty="0" smtClean="0"/>
              <a:t>18 </a:t>
            </a:r>
            <a:r>
              <a:rPr lang="cs-CZ" sz="4400" dirty="0"/>
              <a:t>:</a:t>
            </a:r>
            <a:r>
              <a:rPr lang="cs-CZ" sz="4400" dirty="0" smtClean="0"/>
              <a:t> 6 =</a:t>
            </a:r>
          </a:p>
          <a:p>
            <a:pPr marL="0" indent="0">
              <a:buNone/>
            </a:pPr>
            <a:r>
              <a:rPr lang="cs-CZ" sz="4400" dirty="0" smtClean="0"/>
              <a:t>36 </a:t>
            </a:r>
            <a:r>
              <a:rPr lang="cs-CZ" sz="4400" dirty="0"/>
              <a:t>:</a:t>
            </a:r>
            <a:r>
              <a:rPr lang="cs-CZ" sz="4400" dirty="0" smtClean="0"/>
              <a:t> 6 =</a:t>
            </a:r>
          </a:p>
          <a:p>
            <a:pPr marL="0" indent="0">
              <a:buNone/>
            </a:pPr>
            <a:r>
              <a:rPr lang="cs-CZ" sz="4400" dirty="0" smtClean="0"/>
              <a:t>  0 : 6 =</a:t>
            </a:r>
          </a:p>
          <a:p>
            <a:pPr marL="0" indent="0">
              <a:buNone/>
            </a:pPr>
            <a:r>
              <a:rPr lang="cs-CZ" sz="4400" dirty="0" smtClean="0"/>
              <a:t>24 : 6 =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6 : 6 =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48 : 6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12 </a:t>
            </a:r>
            <a:r>
              <a:rPr lang="cs-CZ" sz="4400" dirty="0"/>
              <a:t>:</a:t>
            </a:r>
            <a:r>
              <a:rPr lang="cs-CZ" sz="4400" dirty="0" smtClean="0"/>
              <a:t> 6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30 </a:t>
            </a:r>
            <a:r>
              <a:rPr lang="cs-CZ" sz="4400" dirty="0"/>
              <a:t>:</a:t>
            </a:r>
            <a:r>
              <a:rPr lang="cs-CZ" sz="4400" dirty="0" smtClean="0"/>
              <a:t> 6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60 : 6 </a:t>
            </a:r>
            <a:r>
              <a:rPr lang="cs-CZ" sz="4400" dirty="0"/>
              <a:t>=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42 : 6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18 : 6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6 : 6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0 : 6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30 : 6 </a:t>
            </a:r>
            <a:r>
              <a:rPr lang="cs-CZ" sz="4400" dirty="0"/>
              <a:t>=</a:t>
            </a:r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065" y="548680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203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Zakroužkuj násobky čísla 6: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424935" cy="4493096"/>
          </a:xfrm>
        </p:spPr>
        <p:txBody>
          <a:bodyPr>
            <a:normAutofit/>
          </a:bodyPr>
          <a:lstStyle/>
          <a:p>
            <a:pPr marL="742950" indent="-742950">
              <a:buAutoNum type="arabicPlain" startAt="12"/>
            </a:pPr>
            <a:r>
              <a:rPr lang="cs-CZ" sz="4400" dirty="0" smtClean="0"/>
              <a:t>15  36  2  60  17  6  28  18  54  32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smtClean="0"/>
              <a:t>Seřaď tyto násobky </a:t>
            </a:r>
            <a:r>
              <a:rPr lang="cs-CZ" sz="4400" dirty="0" smtClean="0"/>
              <a:t>od nejmenšího          k největšímu:</a:t>
            </a:r>
          </a:p>
          <a:p>
            <a:pPr marL="0" indent="0">
              <a:buNone/>
            </a:pPr>
            <a:r>
              <a:rPr lang="cs-CZ" sz="4400" dirty="0" smtClean="0"/>
              <a:t>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24097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9577064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Paní kuchařka má 60 ovocných knedlíků. Každému dává na talíř 6 knedlíků.</a:t>
            </a:r>
          </a:p>
          <a:p>
            <a:pPr marL="0" indent="0">
              <a:buNone/>
            </a:pPr>
            <a:r>
              <a:rPr lang="cs-CZ" sz="4000" dirty="0" smtClean="0"/>
              <a:t>Kolik žáků bude mít k obědu knedlíky?</a:t>
            </a:r>
            <a:endParaRPr lang="cs-CZ" sz="4000" dirty="0"/>
          </a:p>
          <a:p>
            <a:pPr marL="0" indent="0">
              <a:lnSpc>
                <a:spcPct val="210000"/>
              </a:lnSpc>
              <a:buNone/>
            </a:pPr>
            <a:r>
              <a:rPr lang="cs-CZ" sz="2400" dirty="0" smtClean="0"/>
              <a:t>__________________</a:t>
            </a:r>
          </a:p>
          <a:p>
            <a:pPr marL="0" lvl="0" indent="0">
              <a:buNone/>
            </a:pPr>
            <a:r>
              <a:rPr lang="cs-CZ" sz="4000" dirty="0" smtClean="0">
                <a:solidFill>
                  <a:prstClr val="black"/>
                </a:solidFill>
              </a:rPr>
              <a:t>Ovocné knedlíky bude mít ___ žáků.</a:t>
            </a:r>
          </a:p>
          <a:p>
            <a:pPr marL="0" lvl="0" indent="0">
              <a:lnSpc>
                <a:spcPct val="200000"/>
              </a:lnSpc>
              <a:buNone/>
            </a:pPr>
            <a:r>
              <a:rPr lang="cs-CZ" sz="4000" dirty="0" smtClean="0">
                <a:solidFill>
                  <a:prstClr val="black"/>
                </a:solidFill>
              </a:rPr>
              <a:t>Talíř s knedlíky namaluj: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237788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  Vypočítej:</a:t>
            </a:r>
            <a:endParaRPr lang="cs-CZ" dirty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90548794"/>
              </p:ext>
            </p:extLst>
          </p:nvPr>
        </p:nvGraphicFramePr>
        <p:xfrm>
          <a:off x="1047700" y="5085184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hnutá šipka doprava 4"/>
          <p:cNvSpPr/>
          <p:nvPr/>
        </p:nvSpPr>
        <p:spPr>
          <a:xfrm>
            <a:off x="380953" y="5185792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0953" y="5414010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>
                <a:solidFill>
                  <a:prstClr val="black"/>
                </a:solidFill>
              </a:rPr>
              <a:t>3</a:t>
            </a:r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30619377"/>
              </p:ext>
            </p:extLst>
          </p:nvPr>
        </p:nvGraphicFramePr>
        <p:xfrm>
          <a:off x="1021432" y="1586081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54685" y="1686689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025" y="1914907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>
                <a:solidFill>
                  <a:prstClr val="black"/>
                </a:solidFill>
              </a:rPr>
              <a:t>6</a:t>
            </a:r>
          </a:p>
        </p:txBody>
      </p:sp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96551032"/>
              </p:ext>
            </p:extLst>
          </p:nvPr>
        </p:nvGraphicFramePr>
        <p:xfrm>
          <a:off x="1047653" y="3376801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35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Zahnutá šipka doprava 11"/>
          <p:cNvSpPr/>
          <p:nvPr/>
        </p:nvSpPr>
        <p:spPr>
          <a:xfrm>
            <a:off x="380906" y="3477409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80906" y="3705627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>
                <a:solidFill>
                  <a:prstClr val="black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477046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0425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54 </a:t>
            </a:r>
            <a:r>
              <a:rPr lang="cs-CZ" sz="4400" dirty="0"/>
              <a:t>:</a:t>
            </a:r>
            <a:r>
              <a:rPr lang="cs-CZ" sz="4400" dirty="0" smtClean="0"/>
              <a:t> 6 = 9 </a:t>
            </a:r>
          </a:p>
          <a:p>
            <a:pPr marL="0" indent="0">
              <a:buNone/>
            </a:pPr>
            <a:r>
              <a:rPr lang="cs-CZ" sz="4400" dirty="0" smtClean="0"/>
              <a:t>18 </a:t>
            </a:r>
            <a:r>
              <a:rPr lang="cs-CZ" sz="4400" dirty="0"/>
              <a:t>:</a:t>
            </a:r>
            <a:r>
              <a:rPr lang="cs-CZ" sz="4400" dirty="0" smtClean="0"/>
              <a:t> 6 = 3</a:t>
            </a:r>
          </a:p>
          <a:p>
            <a:pPr marL="0" indent="0">
              <a:buNone/>
            </a:pPr>
            <a:r>
              <a:rPr lang="cs-CZ" sz="4400" dirty="0" smtClean="0"/>
              <a:t>36 </a:t>
            </a:r>
            <a:r>
              <a:rPr lang="cs-CZ" sz="4400" dirty="0"/>
              <a:t>:</a:t>
            </a:r>
            <a:r>
              <a:rPr lang="cs-CZ" sz="4400" dirty="0" smtClean="0"/>
              <a:t> 6 = 6</a:t>
            </a:r>
          </a:p>
          <a:p>
            <a:pPr marL="0" indent="0">
              <a:buNone/>
            </a:pPr>
            <a:r>
              <a:rPr lang="cs-CZ" sz="4400" dirty="0" smtClean="0"/>
              <a:t>  0 : 6 = 0</a:t>
            </a:r>
          </a:p>
          <a:p>
            <a:pPr marL="0" indent="0">
              <a:buNone/>
            </a:pPr>
            <a:r>
              <a:rPr lang="cs-CZ" sz="4400" dirty="0" smtClean="0"/>
              <a:t>24 : 6 = 4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6 : 6 =   1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48 : 6 =   8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12 </a:t>
            </a:r>
            <a:r>
              <a:rPr lang="cs-CZ" sz="4400" dirty="0"/>
              <a:t>:</a:t>
            </a:r>
            <a:r>
              <a:rPr lang="cs-CZ" sz="4400" dirty="0" smtClean="0"/>
              <a:t> 6 =   2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30 </a:t>
            </a:r>
            <a:r>
              <a:rPr lang="cs-CZ" sz="4400" dirty="0"/>
              <a:t>:</a:t>
            </a:r>
            <a:r>
              <a:rPr lang="cs-CZ" sz="4400" dirty="0" smtClean="0"/>
              <a:t> 6 =   5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60 : 6 = 10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42 : 6 = 7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18 : 6 = 3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6 : 6 = 1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0 : 6 = 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30 : 6 = 5</a:t>
            </a:r>
            <a:endParaRPr lang="cs-CZ" sz="4400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065" y="548680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05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Zakroužkuj násobky čísla 6: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24935" cy="4493096"/>
          </a:xfrm>
        </p:spPr>
        <p:txBody>
          <a:bodyPr>
            <a:normAutofit/>
          </a:bodyPr>
          <a:lstStyle/>
          <a:p>
            <a:pPr marL="742950" indent="-742950">
              <a:buAutoNum type="arabicPlain" startAt="12"/>
            </a:pPr>
            <a:r>
              <a:rPr lang="cs-CZ" sz="4400" dirty="0" smtClean="0"/>
              <a:t>15  36  2  60  17  6  28  18  54  32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smtClean="0"/>
              <a:t>Seřaď tyto násobky </a:t>
            </a:r>
            <a:r>
              <a:rPr lang="cs-CZ" sz="4400" dirty="0" smtClean="0"/>
              <a:t>od nejmenšího </a:t>
            </a:r>
          </a:p>
          <a:p>
            <a:pPr marL="0" indent="0">
              <a:buNone/>
            </a:pPr>
            <a:r>
              <a:rPr lang="cs-CZ" sz="4400" dirty="0" smtClean="0"/>
              <a:t>k největšímu: </a:t>
            </a:r>
          </a:p>
          <a:p>
            <a:pPr marL="0" indent="0">
              <a:buNone/>
            </a:pPr>
            <a:r>
              <a:rPr lang="cs-CZ" sz="4400" dirty="0" smtClean="0"/>
              <a:t>6, 12, 18, 36, 54, 60 </a:t>
            </a:r>
          </a:p>
        </p:txBody>
      </p:sp>
      <p:sp>
        <p:nvSpPr>
          <p:cNvPr id="4" name="Vývojový diagram: spojnice 3"/>
          <p:cNvSpPr/>
          <p:nvPr/>
        </p:nvSpPr>
        <p:spPr>
          <a:xfrm>
            <a:off x="179512" y="1600200"/>
            <a:ext cx="792088" cy="792088"/>
          </a:xfrm>
          <a:prstGeom prst="flowChartConnector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1763688" y="1574056"/>
            <a:ext cx="792088" cy="792088"/>
          </a:xfrm>
          <a:prstGeom prst="flowChartConnector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3131840" y="1600200"/>
            <a:ext cx="792088" cy="792088"/>
          </a:xfrm>
          <a:prstGeom prst="flowChartConnector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4644008" y="1612156"/>
            <a:ext cx="792088" cy="792088"/>
          </a:xfrm>
          <a:prstGeom prst="flowChartConnector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6156176" y="1586012"/>
            <a:ext cx="792088" cy="792088"/>
          </a:xfrm>
          <a:prstGeom prst="flowChartConnector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6948264" y="1574056"/>
            <a:ext cx="792088" cy="792088"/>
          </a:xfrm>
          <a:prstGeom prst="flowChartConnector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15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84976" cy="44930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Paní kuchařka má 60 ovocných knedlíků. Každému dává na talíř 6 knedlíků.</a:t>
            </a:r>
          </a:p>
          <a:p>
            <a:pPr marL="0" indent="0">
              <a:buNone/>
            </a:pPr>
            <a:r>
              <a:rPr lang="cs-CZ" sz="4000" dirty="0" smtClean="0"/>
              <a:t>Kolik žáků bude mít k obědu knedlíky?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60:6=10</a:t>
            </a:r>
          </a:p>
          <a:p>
            <a:pPr marL="0" lvl="0" indent="0">
              <a:buNone/>
            </a:pPr>
            <a:r>
              <a:rPr lang="cs-CZ" sz="4000" dirty="0" smtClean="0">
                <a:solidFill>
                  <a:prstClr val="black"/>
                </a:solidFill>
              </a:rPr>
              <a:t>Ovocné knedlíky bude mít 10 žáků.</a:t>
            </a:r>
          </a:p>
          <a:p>
            <a:pPr marL="0" lvl="0" indent="0">
              <a:lnSpc>
                <a:spcPct val="200000"/>
              </a:lnSpc>
              <a:buNone/>
            </a:pPr>
            <a:r>
              <a:rPr lang="cs-CZ" sz="4000" dirty="0" smtClean="0">
                <a:solidFill>
                  <a:prstClr val="black"/>
                </a:solidFill>
              </a:rPr>
              <a:t>Talíř s knedlíky namaluj: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3281145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cit.2012-25-04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487</Words>
  <Application>Microsoft Office PowerPoint</Application>
  <PresentationFormat>Předvádění na obrazovce (4:3)</PresentationFormat>
  <Paragraphs>193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1.   Vypočítej:</vt:lpstr>
      <vt:lpstr>Vypočítej příklady:</vt:lpstr>
      <vt:lpstr>Zakroužkuj násobky čísla 6:</vt:lpstr>
      <vt:lpstr>Slovní úloha:</vt:lpstr>
      <vt:lpstr>Řešení</vt:lpstr>
      <vt:lpstr>1.   Vypočítej:</vt:lpstr>
      <vt:lpstr>Vypočítej příklady:</vt:lpstr>
      <vt:lpstr>Zakroužkuj násobky čísla 6:</vt:lpstr>
      <vt:lpstr>Slovní úloha: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37</cp:revision>
  <cp:lastPrinted>2012-04-25T19:59:24Z</cp:lastPrinted>
  <dcterms:created xsi:type="dcterms:W3CDTF">2011-05-13T07:54:00Z</dcterms:created>
  <dcterms:modified xsi:type="dcterms:W3CDTF">2012-06-21T20:48:40Z</dcterms:modified>
</cp:coreProperties>
</file>