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13A39-38F8-4210-9ACB-ECDDDA301A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55774-AC85-4BAF-93E8-482A6E4687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972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345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7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090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90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130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267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232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014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5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39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728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00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C48666E-1AE9-4B48-9378-3F960655220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78B8A9-7EA7-41F6-A094-D26019BF11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newworldencyclopedia.org/a/af/Thomas_Muentzer.jpg" TargetMode="External"/><Relationship Id="rId3" Type="http://schemas.openxmlformats.org/officeDocument/2006/relationships/hyperlink" Target="http://upload.wikimedia.org/wikipedia/commons/thumb/3/3e/Jwycliffejmk.jpg/225px-Jwycliffejmk.jpg" TargetMode="External"/><Relationship Id="rId7" Type="http://schemas.openxmlformats.org/officeDocument/2006/relationships/hyperlink" Target="http://www.ccel.org/ccel/luther/sermons/files/luther.jpeg" TargetMode="External"/><Relationship Id="rId12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lh3.ggpht.com/-8XoN7A_dY_M/S0DNGOQ6VWI/AAAAAAAAFB8/xuFYPvkHyOc/IMG_0630.JPG" TargetMode="External"/><Relationship Id="rId11" Type="http://schemas.openxmlformats.org/officeDocument/2006/relationships/hyperlink" Target="http://upload.wikimedia.org/wikipedia/commons/thumb/6/6d/John_Calvin%27s_handwriting_01.jpg/220px-John_Calvin%27s_handwriting_01.jpg" TargetMode="External"/><Relationship Id="rId5" Type="http://schemas.openxmlformats.org/officeDocument/2006/relationships/hyperlink" Target="http://pruvodce-praha.wz.cz/images/betlemska_kaple_velka.jpg" TargetMode="External"/><Relationship Id="rId10" Type="http://schemas.openxmlformats.org/officeDocument/2006/relationships/hyperlink" Target="http://www.getsemany.cz/files/images/calvin99.jpg%20w=472&amp;h=289.jpeg" TargetMode="External"/><Relationship Id="rId4" Type="http://schemas.openxmlformats.org/officeDocument/2006/relationships/hyperlink" Target="http://files.nejvetsicech.webnode.cz/200000071-8869888e78/hus_jan1__20.jpg" TargetMode="External"/><Relationship Id="rId9" Type="http://schemas.openxmlformats.org/officeDocument/2006/relationships/hyperlink" Target="http://4.bp.blogspot.com/-0s-WOcKU-M8/T7F8PI8gx6I/AAAAAAAACcA/KFCgH0zJHAk/s1600/Zwingli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_18 Osobnosti z řad reformátorů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479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Osobnosti z řad reformátorů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1069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Jan Viklef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anglický teolog působící ve 14. století na Oxfordské universitě</a:t>
            </a:r>
          </a:p>
          <a:p>
            <a:r>
              <a:rPr lang="cs-CZ" dirty="0" smtClean="0"/>
              <a:t>je považován za </a:t>
            </a:r>
            <a:r>
              <a:rPr lang="cs-CZ" dirty="0" smtClean="0">
                <a:solidFill>
                  <a:srgbClr val="C00000"/>
                </a:solidFill>
              </a:rPr>
              <a:t>předchůdce protestantské reformace</a:t>
            </a:r>
          </a:p>
          <a:p>
            <a:r>
              <a:rPr lang="cs-CZ" dirty="0" smtClean="0"/>
              <a:t>inicioval překlad Bible do anglického jazyka</a:t>
            </a:r>
          </a:p>
          <a:p>
            <a:r>
              <a:rPr lang="cs-CZ" dirty="0" smtClean="0"/>
              <a:t>jeho myšlenkami se inspirovali a navázali na ně mnozí čeští reformátoři – Jan Hus, Jeroným pražský</a:t>
            </a:r>
          </a:p>
          <a:p>
            <a:r>
              <a:rPr lang="cs-CZ" dirty="0" smtClean="0"/>
              <a:t>kritizuje církev za </a:t>
            </a:r>
            <a:r>
              <a:rPr lang="cs-CZ" dirty="0" smtClean="0">
                <a:solidFill>
                  <a:srgbClr val="C00000"/>
                </a:solidFill>
              </a:rPr>
              <a:t>hromadění bohatství </a:t>
            </a:r>
            <a:r>
              <a:rPr lang="cs-CZ" dirty="0" smtClean="0"/>
              <a:t>a požaduje návrat k chudé, apoštolské církvi</a:t>
            </a:r>
          </a:p>
          <a:p>
            <a:r>
              <a:rPr lang="cs-CZ" dirty="0" smtClean="0"/>
              <a:t>za jediný pramen víry považuje </a:t>
            </a:r>
            <a:r>
              <a:rPr lang="cs-CZ" dirty="0" smtClean="0">
                <a:solidFill>
                  <a:srgbClr val="C00000"/>
                </a:solidFill>
              </a:rPr>
              <a:t>Bibli</a:t>
            </a:r>
            <a:r>
              <a:rPr lang="cs-CZ" dirty="0" smtClean="0"/>
              <a:t>, papeže nazval antikristem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393031" cy="1659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1649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Viklef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jeho 24 nejdůležitějších tezí bylo církví odsouzeno a Viklef byl ze svého místa v Oxfordu sesazen (Londýnská synoda)</a:t>
            </a:r>
          </a:p>
          <a:p>
            <a:r>
              <a:rPr lang="cs-CZ" dirty="0" smtClean="0"/>
              <a:t>jeho </a:t>
            </a:r>
            <a:r>
              <a:rPr lang="cs-CZ" dirty="0" smtClean="0">
                <a:solidFill>
                  <a:srgbClr val="C00000"/>
                </a:solidFill>
              </a:rPr>
              <a:t>spisy byly páleny </a:t>
            </a:r>
            <a:r>
              <a:rPr lang="cs-CZ" dirty="0" smtClean="0"/>
              <a:t>nejen v Londýně, ale také v Praze</a:t>
            </a:r>
          </a:p>
          <a:p>
            <a:r>
              <a:rPr lang="cs-CZ" dirty="0" smtClean="0"/>
              <a:t>jeho stoupenci se nazývali </a:t>
            </a:r>
            <a:r>
              <a:rPr lang="cs-CZ" dirty="0" err="1" smtClean="0">
                <a:solidFill>
                  <a:srgbClr val="C00000"/>
                </a:solidFill>
              </a:rPr>
              <a:t>lollardi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nejdůležitějším dílem je </a:t>
            </a:r>
            <a:r>
              <a:rPr lang="cs-CZ" dirty="0" smtClean="0">
                <a:solidFill>
                  <a:srgbClr val="C00000"/>
                </a:solidFill>
              </a:rPr>
              <a:t>Suma teologická</a:t>
            </a:r>
          </a:p>
          <a:p>
            <a:r>
              <a:rPr lang="cs-CZ" dirty="0" smtClean="0"/>
              <a:t>byl i výtečným filosofem (novoplatonismus), zajímaly jej ale také zákony optiky či matematika</a:t>
            </a:r>
          </a:p>
          <a:p>
            <a:r>
              <a:rPr lang="cs-CZ" dirty="0" smtClean="0"/>
              <a:t>umírá na mozkovou mrtvici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412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8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Jan Hus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katolický kněz, myslitel, reformátor a</a:t>
            </a:r>
          </a:p>
          <a:p>
            <a:pPr marL="0" indent="0">
              <a:buNone/>
            </a:pPr>
            <a:r>
              <a:rPr lang="cs-CZ" dirty="0" smtClean="0"/>
              <a:t>kazatel</a:t>
            </a:r>
          </a:p>
          <a:p>
            <a:r>
              <a:rPr lang="cs-CZ" dirty="0" smtClean="0"/>
              <a:t>studoval na pražské universitě, získal titul mistr svobodných umění, poté byl vysvěcen na kněze, stal se děkanem a </a:t>
            </a:r>
            <a:r>
              <a:rPr lang="cs-CZ" dirty="0" smtClean="0">
                <a:solidFill>
                  <a:srgbClr val="C00000"/>
                </a:solidFill>
              </a:rPr>
              <a:t>1409 rektorem university</a:t>
            </a:r>
          </a:p>
          <a:p>
            <a:r>
              <a:rPr lang="cs-CZ" dirty="0" smtClean="0"/>
              <a:t>od roku 1402 káže v </a:t>
            </a:r>
            <a:r>
              <a:rPr lang="cs-CZ" dirty="0" smtClean="0">
                <a:solidFill>
                  <a:srgbClr val="C00000"/>
                </a:solidFill>
              </a:rPr>
              <a:t>Betlémské kapli</a:t>
            </a:r>
          </a:p>
          <a:p>
            <a:r>
              <a:rPr lang="cs-CZ" dirty="0" smtClean="0"/>
              <a:t>v roce 1409 se mu zdaří prosadit </a:t>
            </a:r>
            <a:r>
              <a:rPr lang="cs-CZ" dirty="0" smtClean="0">
                <a:solidFill>
                  <a:srgbClr val="C00000"/>
                </a:solidFill>
              </a:rPr>
              <a:t>Kutnohorský dekret</a:t>
            </a:r>
            <a:r>
              <a:rPr lang="cs-CZ" dirty="0" smtClean="0"/>
              <a:t>, který mění poměr hlasů Čechů a cizinců na universitě (z původních 3:1 ve prospěch cizinců na 1:3 ve prospěch Čechů)</a:t>
            </a:r>
          </a:p>
          <a:p>
            <a:r>
              <a:rPr lang="cs-CZ" dirty="0" smtClean="0"/>
              <a:t>studenti cizinci na protest opouštějí Prahu a v Lipsku zakládají novou universitu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6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659255" cy="2148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663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1411 jej </a:t>
            </a:r>
            <a:r>
              <a:rPr lang="cs-CZ" dirty="0" smtClean="0">
                <a:solidFill>
                  <a:srgbClr val="C00000"/>
                </a:solidFill>
              </a:rPr>
              <a:t>exkomunikoval </a:t>
            </a:r>
            <a:r>
              <a:rPr lang="cs-CZ" dirty="0" smtClean="0"/>
              <a:t>arcibiskup Zbyněk Zajíc (pak teprve následoval vzdoropapež Jan XXIII.)</a:t>
            </a:r>
          </a:p>
          <a:p>
            <a:r>
              <a:rPr lang="cs-CZ" dirty="0" smtClean="0"/>
              <a:t>Hus však dále káže i obhajuje Viklefovy spisy, dokonce se staví proti křížové výpravě, kterou papež vyhlásí a slibuje odpustky všem, kdo se výpravy zúčastní</a:t>
            </a:r>
          </a:p>
          <a:p>
            <a:r>
              <a:rPr lang="cs-CZ" dirty="0" smtClean="0"/>
              <a:t>i Hus nazval papeže antikristem, jeho kázaní vyvolaly bouře, papež uvalil na Husa </a:t>
            </a:r>
            <a:r>
              <a:rPr lang="cs-CZ" dirty="0" smtClean="0">
                <a:solidFill>
                  <a:srgbClr val="C00000"/>
                </a:solidFill>
              </a:rPr>
              <a:t>klatbu</a:t>
            </a:r>
            <a:r>
              <a:rPr lang="cs-CZ" dirty="0" smtClean="0"/>
              <a:t> </a:t>
            </a:r>
            <a:r>
              <a:rPr lang="cs-CZ" dirty="0" smtClean="0"/>
              <a:t>a nad místy, v nichž se zdržoval vyhlásil </a:t>
            </a:r>
            <a:r>
              <a:rPr lang="cs-CZ" dirty="0" smtClean="0">
                <a:solidFill>
                  <a:srgbClr val="C00000"/>
                </a:solidFill>
              </a:rPr>
              <a:t>interdikt</a:t>
            </a:r>
          </a:p>
          <a:p>
            <a:r>
              <a:rPr lang="cs-CZ" dirty="0" smtClean="0"/>
              <a:t>proto Hus opustil </a:t>
            </a:r>
            <a:r>
              <a:rPr lang="cs-CZ" dirty="0" smtClean="0"/>
              <a:t>Prahu</a:t>
            </a:r>
            <a:r>
              <a:rPr lang="cs-CZ" dirty="0" smtClean="0"/>
              <a:t>, i když občas se do ní tajně vrací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067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1413 napsal svůj zásadní spis </a:t>
            </a:r>
            <a:r>
              <a:rPr lang="cs-CZ" dirty="0" smtClean="0">
                <a:solidFill>
                  <a:srgbClr val="C00000"/>
                </a:solidFill>
              </a:rPr>
              <a:t>O církvi</a:t>
            </a:r>
          </a:p>
          <a:p>
            <a:r>
              <a:rPr lang="cs-CZ" dirty="0" smtClean="0"/>
              <a:t>teologická fakulta v Praze jej prohlásila za kacíře</a:t>
            </a:r>
          </a:p>
          <a:p>
            <a:r>
              <a:rPr lang="cs-CZ" dirty="0" smtClean="0"/>
              <a:t>v tomtéž roce byl svolán koncil do Kostnice, který měl řešit otázku církevního rozkolu</a:t>
            </a:r>
          </a:p>
          <a:p>
            <a:r>
              <a:rPr lang="cs-CZ" dirty="0" smtClean="0"/>
              <a:t>Jan Hus byl na koncil pozván císařem Zikmundem (obdržel od něj </a:t>
            </a:r>
            <a:r>
              <a:rPr lang="cs-CZ" dirty="0" smtClean="0">
                <a:solidFill>
                  <a:srgbClr val="C00000"/>
                </a:solidFill>
              </a:rPr>
              <a:t>glejt </a:t>
            </a:r>
            <a:r>
              <a:rPr lang="cs-CZ" dirty="0" smtClean="0"/>
              <a:t>– ochranný list, který mu měl zajišťovat bezpečnou cestu), pozvání přijal, protože chtěl o svém učení diskutovat a očistit své jméno</a:t>
            </a:r>
          </a:p>
          <a:p>
            <a:r>
              <a:rPr lang="cs-CZ" dirty="0" smtClean="0"/>
              <a:t>Hus byl krátce po svém příjezdu uvězněn v kobce dominikánského kláštera na Bodamském jezeře, byla jmenována vyšetřovací komise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49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císař po svém příjezdu na koncil opakovaně žádal kardinály o Husovo propuštění, ti však vždy pohrozili rozpuštěním jednání koncilu, na což nemohl Zikmund přistoupit (ve funkci byli </a:t>
            </a:r>
            <a:r>
              <a:rPr lang="cs-CZ" dirty="0" smtClean="0">
                <a:solidFill>
                  <a:srgbClr val="C00000"/>
                </a:solidFill>
              </a:rPr>
              <a:t>současně 3 papežové </a:t>
            </a:r>
            <a:r>
              <a:rPr lang="cs-CZ" dirty="0" smtClean="0"/>
              <a:t>a koncil měl stanovit jediného – pravého)</a:t>
            </a:r>
          </a:p>
          <a:p>
            <a:r>
              <a:rPr lang="cs-CZ" dirty="0" smtClean="0"/>
              <a:t>Hus byl koncilem označen za tvrdošíjného kacíře, bylo mu odebráno právo být hájen advokátem i odvolat se</a:t>
            </a:r>
          </a:p>
          <a:p>
            <a:r>
              <a:rPr lang="cs-CZ" dirty="0" smtClean="0"/>
              <a:t>koncil označil Husovo učení za bludné, on jej však odmítl odvolat, dokud nebude přesvědčen o opaku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642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Hus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 osudu Husa se rozhodlo 6. 7. 1415 – byl označen za kacíře, degradován a jeho spisy měly být spáleny, poté jej předal církevní soud </a:t>
            </a:r>
            <a:r>
              <a:rPr lang="cs-CZ" dirty="0" smtClean="0">
                <a:solidFill>
                  <a:srgbClr val="C00000"/>
                </a:solidFill>
              </a:rPr>
              <a:t>k odsouzení císaři s žádostí, aby byl zachován jeho život</a:t>
            </a:r>
          </a:p>
          <a:p>
            <a:r>
              <a:rPr lang="cs-CZ" dirty="0" smtClean="0"/>
              <a:t>císař jej předal místní spravedlnosti a ta jej odsoudila k upálení na hranici, poté co znovu odmítl své učení odvolat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popel</a:t>
            </a:r>
            <a:r>
              <a:rPr lang="cs-CZ" dirty="0" smtClean="0"/>
              <a:t> z hranice i Husova těla byl vhozen </a:t>
            </a:r>
            <a:r>
              <a:rPr lang="cs-CZ" dirty="0" smtClean="0">
                <a:solidFill>
                  <a:srgbClr val="C00000"/>
                </a:solidFill>
              </a:rPr>
              <a:t>do Rýna</a:t>
            </a:r>
            <a:r>
              <a:rPr lang="cs-CZ" dirty="0" smtClean="0"/>
              <a:t>, aby si Husovy stoupenci neudělali z místa smrti poutní místo</a:t>
            </a:r>
          </a:p>
          <a:p>
            <a:r>
              <a:rPr lang="cs-CZ" dirty="0" smtClean="0"/>
              <a:t>1999 projevil papež Jan Pavel II. lítost nad Husovým upálením a nazval jej církevním reformátorem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770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Betlémská kaple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2" t="7563"/>
          <a:stretch/>
        </p:blipFill>
        <p:spPr bwMode="auto">
          <a:xfrm>
            <a:off x="4030185" y="3068960"/>
            <a:ext cx="4590434" cy="3380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41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Martin Luther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německý teolog, kazatel a reformátor, </a:t>
            </a:r>
          </a:p>
          <a:p>
            <a:pPr marL="0" indent="0">
              <a:buNone/>
            </a:pPr>
            <a:r>
              <a:rPr lang="cs-CZ" dirty="0" smtClean="0"/>
              <a:t>založil </a:t>
            </a:r>
            <a:r>
              <a:rPr lang="cs-CZ" dirty="0" smtClean="0">
                <a:solidFill>
                  <a:srgbClr val="C00000"/>
                </a:solidFill>
              </a:rPr>
              <a:t>protestantskou církev</a:t>
            </a:r>
          </a:p>
          <a:p>
            <a:r>
              <a:rPr lang="cs-CZ" dirty="0" smtClean="0"/>
              <a:t>jeho nejvýznamnějším dílem je </a:t>
            </a:r>
            <a:r>
              <a:rPr lang="cs-CZ" dirty="0" smtClean="0">
                <a:solidFill>
                  <a:srgbClr val="C00000"/>
                </a:solidFill>
              </a:rPr>
              <a:t>překlad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Bible</a:t>
            </a:r>
            <a:r>
              <a:rPr lang="cs-CZ" dirty="0" smtClean="0"/>
              <a:t> do němčiny</a:t>
            </a:r>
          </a:p>
          <a:p>
            <a:r>
              <a:rPr lang="cs-CZ" dirty="0" smtClean="0"/>
              <a:t>narodil se v rodině horníka, měl 8 sourozenců</a:t>
            </a:r>
          </a:p>
          <a:p>
            <a:r>
              <a:rPr lang="cs-CZ" dirty="0" smtClean="0"/>
              <a:t>vyrůstal v chudých poměrech s tvrdou výchovou</a:t>
            </a:r>
          </a:p>
          <a:p>
            <a:r>
              <a:rPr lang="cs-CZ" dirty="0" smtClean="0"/>
              <a:t>později otec zbohatl podnikáním, což umožnilo Martinovi vystudovat</a:t>
            </a:r>
          </a:p>
          <a:p>
            <a:r>
              <a:rPr lang="cs-CZ" dirty="0" smtClean="0"/>
              <a:t>studoval filosofii, práva, vstoupil do řádu augustiniánů, byl vysvěcen na kněze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1517 zveřejnil 95 tezí kritizujících církev </a:t>
            </a:r>
            <a:r>
              <a:rPr lang="cs-CZ" dirty="0" smtClean="0"/>
              <a:t>a odpustky (měly sloužit k diskusi)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0"/>
            <a:ext cx="1905000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836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Martin Luther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teze se rychle šířily, Luther však byl exkomunikován až 1521, byl pod ochranou saského kurfiřta Fridricha III. Moudrého (poskytl mu azyl na svém hradě Wartburg)</a:t>
            </a:r>
          </a:p>
          <a:p>
            <a:r>
              <a:rPr lang="cs-CZ" dirty="0" smtClean="0"/>
              <a:t>od radikálního prosazování svého učení se distancoval</a:t>
            </a:r>
          </a:p>
          <a:p>
            <a:r>
              <a:rPr lang="cs-CZ" dirty="0" smtClean="0"/>
              <a:t>spolu s </a:t>
            </a:r>
            <a:r>
              <a:rPr lang="cs-CZ" dirty="0" err="1" smtClean="0"/>
              <a:t>Melanchtonem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založil evangelickou církev</a:t>
            </a:r>
          </a:p>
          <a:p>
            <a:r>
              <a:rPr lang="cs-CZ" dirty="0" smtClean="0"/>
              <a:t>vzal si bývalou jeptišku Kateřinu von Bora, jejich rodinný život byl příkladný, vychovali 6 dětí</a:t>
            </a:r>
          </a:p>
          <a:p>
            <a:r>
              <a:rPr lang="cs-CZ" dirty="0" smtClean="0"/>
              <a:t>trápily jej různé zdravotní obtíže – žaludeční, žlučníkové i problémy s ledvinami, bolestí hlavy a revmatismem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89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Tomáš </a:t>
            </a:r>
            <a:r>
              <a:rPr lang="cs-CZ" sz="4000" dirty="0" err="1" smtClean="0"/>
              <a:t>Münzer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Lutherův</a:t>
            </a:r>
            <a:r>
              <a:rPr lang="cs-CZ" dirty="0" smtClean="0"/>
              <a:t> žák, reformátor a </a:t>
            </a:r>
            <a:r>
              <a:rPr lang="cs-CZ" dirty="0" smtClean="0">
                <a:solidFill>
                  <a:srgbClr val="C00000"/>
                </a:solidFill>
              </a:rPr>
              <a:t>vůdce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povstalců v německé selské válce</a:t>
            </a:r>
          </a:p>
          <a:p>
            <a:r>
              <a:rPr lang="cs-CZ" dirty="0" smtClean="0"/>
              <a:t>považoval se za pokračovatele husitů, navštívil Prahu a kázal v Betlémské kapli, vyvolal zde dokonce lidovou bouři</a:t>
            </a:r>
          </a:p>
          <a:p>
            <a:r>
              <a:rPr lang="cs-CZ" dirty="0" smtClean="0"/>
              <a:t>stál v čele mnohých povstání – v jižním Schwarzwaldu, horním Rýně, ve </a:t>
            </a:r>
            <a:r>
              <a:rPr lang="cs-CZ" dirty="0" err="1" smtClean="0"/>
              <a:t>Frankenhausenu</a:t>
            </a:r>
            <a:endParaRPr lang="cs-CZ" dirty="0" smtClean="0"/>
          </a:p>
          <a:p>
            <a:r>
              <a:rPr lang="cs-CZ" dirty="0" smtClean="0"/>
              <a:t>pomáhal formulovat také oficiální program povstání </a:t>
            </a:r>
            <a:r>
              <a:rPr lang="cs-CZ" dirty="0" smtClean="0">
                <a:solidFill>
                  <a:srgbClr val="C00000"/>
                </a:solidFill>
              </a:rPr>
              <a:t>Dvanáct artikulů</a:t>
            </a:r>
          </a:p>
          <a:p>
            <a:r>
              <a:rPr lang="cs-CZ" dirty="0" smtClean="0"/>
              <a:t>byl </a:t>
            </a:r>
            <a:r>
              <a:rPr lang="cs-CZ" dirty="0" smtClean="0">
                <a:solidFill>
                  <a:srgbClr val="C00000"/>
                </a:solidFill>
              </a:rPr>
              <a:t>popraven</a:t>
            </a:r>
            <a:r>
              <a:rPr lang="cs-CZ" dirty="0" smtClean="0"/>
              <a:t> 1525 v </a:t>
            </a:r>
            <a:r>
              <a:rPr lang="cs-CZ" dirty="0" err="1" smtClean="0"/>
              <a:t>Görmaru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632"/>
            <a:ext cx="166687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3320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Ulrich </a:t>
            </a:r>
            <a:r>
              <a:rPr lang="cs-CZ" sz="4000" dirty="0" err="1" smtClean="0"/>
              <a:t>Zwingli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švýcarský humanistický teolog</a:t>
            </a:r>
          </a:p>
          <a:p>
            <a:r>
              <a:rPr lang="cs-CZ" dirty="0" smtClean="0"/>
              <a:t>působil v </a:t>
            </a:r>
            <a:r>
              <a:rPr lang="cs-CZ" dirty="0" smtClean="0">
                <a:solidFill>
                  <a:srgbClr val="C00000"/>
                </a:solidFill>
              </a:rPr>
              <a:t>Curychu</a:t>
            </a:r>
            <a:r>
              <a:rPr lang="cs-CZ" dirty="0" smtClean="0"/>
              <a:t>, kde se postaral o odtržení od katolické církve</a:t>
            </a:r>
          </a:p>
          <a:p>
            <a:r>
              <a:rPr lang="cs-CZ" dirty="0" smtClean="0"/>
              <a:t>zaváděl také četné </a:t>
            </a:r>
            <a:r>
              <a:rPr lang="cs-CZ" dirty="0" smtClean="0">
                <a:solidFill>
                  <a:srgbClr val="C00000"/>
                </a:solidFill>
              </a:rPr>
              <a:t>reformy </a:t>
            </a:r>
            <a:r>
              <a:rPr lang="cs-CZ" dirty="0" smtClean="0"/>
              <a:t>– odstranil obrazy a sochy z kostelů ( přikázání nezobrazíš Boha)</a:t>
            </a:r>
          </a:p>
          <a:p>
            <a:r>
              <a:rPr lang="cs-CZ" dirty="0" smtClean="0"/>
              <a:t>mnohdy došlo k zavádění reforem značně radikální cestou, mnohé z nich pobouřily obyvatele</a:t>
            </a:r>
          </a:p>
          <a:p>
            <a:r>
              <a:rPr lang="cs-CZ" dirty="0" smtClean="0"/>
              <a:t>příklad Curychu brzy následovaly další kantony např. Bern, posléze došlo k rozpoutání války</a:t>
            </a:r>
          </a:p>
          <a:p>
            <a:r>
              <a:rPr lang="cs-CZ" dirty="0" smtClean="0"/>
              <a:t>umírá v roce </a:t>
            </a:r>
            <a:r>
              <a:rPr lang="cs-CZ" dirty="0" smtClean="0">
                <a:solidFill>
                  <a:srgbClr val="C00000"/>
                </a:solidFill>
              </a:rPr>
              <a:t>1531 v bitvě u Kapelu</a:t>
            </a:r>
            <a:r>
              <a:rPr lang="cs-CZ" dirty="0" smtClean="0"/>
              <a:t>, kde bylo poraženo curyšské reformátorství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1728192" cy="1993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915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Jan Kalvín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84784"/>
            <a:ext cx="7776864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švýcarský teolog francouzského původu</a:t>
            </a:r>
          </a:p>
          <a:p>
            <a:r>
              <a:rPr lang="cs-CZ" dirty="0" smtClean="0"/>
              <a:t>zakladatel </a:t>
            </a:r>
            <a:r>
              <a:rPr lang="cs-CZ" dirty="0" smtClean="0">
                <a:solidFill>
                  <a:srgbClr val="C00000"/>
                </a:solidFill>
              </a:rPr>
              <a:t>kalvinismu</a:t>
            </a:r>
          </a:p>
          <a:p>
            <a:r>
              <a:rPr lang="cs-CZ" dirty="0" smtClean="0"/>
              <a:t>vystudoval teologii a práva, pod vlivem </a:t>
            </a:r>
            <a:r>
              <a:rPr lang="cs-CZ" dirty="0" err="1" smtClean="0"/>
              <a:t>Lutherovým</a:t>
            </a:r>
            <a:r>
              <a:rPr lang="cs-CZ" dirty="0" smtClean="0"/>
              <a:t> se stal protestantem a odešel do Švýcarska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 Ženevě </a:t>
            </a:r>
            <a:r>
              <a:rPr lang="cs-CZ" dirty="0" smtClean="0"/>
              <a:t>zavedl </a:t>
            </a:r>
            <a:r>
              <a:rPr lang="cs-CZ" dirty="0" smtClean="0">
                <a:solidFill>
                  <a:srgbClr val="C00000"/>
                </a:solidFill>
              </a:rPr>
              <a:t>přísný řád </a:t>
            </a:r>
            <a:r>
              <a:rPr lang="cs-CZ" dirty="0" smtClean="0"/>
              <a:t>– zakázal zábavy (odvádějí lidi od poctivé práce a od Boha a svádějí k nemravnostem), zlaté šperky (položil základ </a:t>
            </a:r>
            <a:r>
              <a:rPr lang="cs-CZ" dirty="0" smtClean="0">
                <a:solidFill>
                  <a:srgbClr val="C00000"/>
                </a:solidFill>
              </a:rPr>
              <a:t>hodinářství</a:t>
            </a:r>
            <a:r>
              <a:rPr lang="cs-CZ" dirty="0" smtClean="0"/>
              <a:t>), nechával upalovat čarodějnice</a:t>
            </a:r>
          </a:p>
          <a:p>
            <a:r>
              <a:rPr lang="cs-CZ" dirty="0" smtClean="0"/>
              <a:t>žádal přísné </a:t>
            </a:r>
            <a:r>
              <a:rPr lang="cs-CZ" dirty="0" smtClean="0">
                <a:solidFill>
                  <a:srgbClr val="C00000"/>
                </a:solidFill>
              </a:rPr>
              <a:t>dodržování Bible</a:t>
            </a:r>
          </a:p>
          <a:p>
            <a:r>
              <a:rPr lang="cs-CZ" dirty="0" smtClean="0"/>
              <a:t>tvrdil, že je </a:t>
            </a:r>
            <a:r>
              <a:rPr lang="cs-CZ" dirty="0" smtClean="0">
                <a:solidFill>
                  <a:srgbClr val="C00000"/>
                </a:solidFill>
              </a:rPr>
              <a:t>předurčeno, kdo bude spasen</a:t>
            </a:r>
          </a:p>
          <a:p>
            <a:r>
              <a:rPr lang="cs-CZ" dirty="0" smtClean="0"/>
              <a:t>člověk se o svém osudu dozví v náznacích od Boha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207"/>
            <a:ext cx="1666875" cy="1607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561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Jan Kalvín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332856"/>
          </a:xfrm>
        </p:spPr>
        <p:txBody>
          <a:bodyPr/>
          <a:lstStyle/>
          <a:p>
            <a:r>
              <a:rPr lang="cs-CZ" dirty="0" smtClean="0"/>
              <a:t>o spáse rozhoduje </a:t>
            </a:r>
            <a:r>
              <a:rPr lang="cs-CZ" dirty="0" smtClean="0">
                <a:solidFill>
                  <a:srgbClr val="C00000"/>
                </a:solidFill>
              </a:rPr>
              <a:t>poctivý a mravný život</a:t>
            </a:r>
          </a:p>
          <a:p>
            <a:r>
              <a:rPr lang="cs-CZ" dirty="0" smtClean="0"/>
              <a:t>kalvinismus se brzy stává náboženstvím </a:t>
            </a:r>
            <a:r>
              <a:rPr lang="cs-CZ" dirty="0" smtClean="0">
                <a:solidFill>
                  <a:srgbClr val="C00000"/>
                </a:solidFill>
              </a:rPr>
              <a:t>podnikatelů</a:t>
            </a:r>
            <a:r>
              <a:rPr lang="cs-CZ" dirty="0" smtClean="0"/>
              <a:t> a šíří se Evropou</a:t>
            </a:r>
          </a:p>
          <a:p>
            <a:r>
              <a:rPr lang="cs-CZ" dirty="0" smtClean="0"/>
              <a:t>u nás na něj navazuje Jednota bratrská i Českobratrská církev evangelická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66" y="3789026"/>
            <a:ext cx="2870835" cy="2909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5013184"/>
            <a:ext cx="2653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Kalvínův rukopis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2973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Opakovací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 myšlenky inspirovaly Jana Husa?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význam následujících pojmů – klatba, interdikt, exkomunikace, kacíř, koncil.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Vysvětli, co řešil Kutnohorský dekret.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očistil Husovo jméno pro katolickou církev?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přeložil Bibli do němčiny a založil evangelickou církev?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Který z reformátorů měl vřelý vztah k husitům a kališnickým Čechám? Jak skončil?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Který z reformátorů působících ve Švýcarsku prosazoval radikálnější reformy? Jaké?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co kladou důraz všichni reformátoři?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4160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622413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 řad reformátorů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Jan Viklef, Jan Hus, Martin Luther,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Münzer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Ulrich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Zwingli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Jan Kalvín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45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500635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40 min. Materiál obsahuje několik opakovacích otázek, které převážně vyplývají z prezentace či z všeobecných znalostí a předchozího učiva dějepisu,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6610741"/>
              </p:ext>
            </p:extLst>
          </p:nvPr>
        </p:nvGraphicFramePr>
        <p:xfrm>
          <a:off x="827584" y="1916832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900" dirty="0" smtClean="0"/>
                        <a:t>POUŽITÉ  ZDROJE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http://upload.wikimedia.org/wikipedia/commons/thumb/3/3e/Jwycliffejmk.jpg/225px-Jwycliffejmk.jpg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http://files.nejvetsicech.webnode.cz/200000071-8869888e78/hus_jan1__20.jpg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http://pruvodce-praha.wz.cz/images/betlemska_kaple_velka.jpg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http://lh3.ggpht.com/-8XoN7A_dY_M/S0DNGOQ6VWI/AAAAAAAAFB8/xuFYPvkHyOc/IMG_0630.JPG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http://www.ccel.org/ccel/luther/sermons/files/luther.jpeg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http://static.newworldencyclopedia.org/a/af/Thomas_Muentzer.jpg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http://4.bp.blogspot.com/-0s-WOcKU-M8/T7F8PI8gx6I/AAAAAAAACcA/KFCgH0zJHAk/s1600/Zwingli3.jpg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http://www.getsemany.cz/files/images/calvin99.jpg%20w=472&amp;h=289.jpeg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http://upload.wikimedia.org/wikipedia/commons/thumb/6/6d/John_Calvin%27s_handwriting_01.jpg/220px-John_Calvin%27s_handwriting_01.jpg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galerie </a:t>
                      </a:r>
                      <a:r>
                        <a:rPr lang="cs-CZ" sz="900" baseline="0" dirty="0" smtClean="0">
                          <a:hlinkClick r:id="rId12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9786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8">
      <a:dk1>
        <a:srgbClr val="461F52"/>
      </a:dk1>
      <a:lt1>
        <a:srgbClr val="FFFFFF"/>
      </a:lt1>
      <a:dk2>
        <a:srgbClr val="CB68EA"/>
      </a:dk2>
      <a:lt2>
        <a:srgbClr val="E3DCCF"/>
      </a:lt2>
      <a:accent1>
        <a:srgbClr val="8D3FA5"/>
      </a:accent1>
      <a:accent2>
        <a:srgbClr val="281256"/>
      </a:accent2>
      <a:accent3>
        <a:srgbClr val="A6A3DD"/>
      </a:accent3>
      <a:accent4>
        <a:srgbClr val="92A9B9"/>
      </a:accent4>
      <a:accent5>
        <a:srgbClr val="8D3FA5"/>
      </a:accent5>
      <a:accent6>
        <a:srgbClr val="C7B3EF"/>
      </a:accent6>
      <a:hlink>
        <a:srgbClr val="FFFFFF"/>
      </a:hlink>
      <a:folHlink>
        <a:srgbClr val="C7B3E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1229</Words>
  <Application>Microsoft Office PowerPoint</Application>
  <PresentationFormat>Předvádění na obrazovce (4:3)</PresentationFormat>
  <Paragraphs>138</Paragraphs>
  <Slides>19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Arkýř</vt:lpstr>
      <vt:lpstr>Prezentace aplikace PowerPoint</vt:lpstr>
      <vt:lpstr>Osobnosti z řad reformátorů</vt:lpstr>
      <vt:lpstr>Jan Viklef</vt:lpstr>
      <vt:lpstr>Jan Viklef</vt:lpstr>
      <vt:lpstr>Jan Hus</vt:lpstr>
      <vt:lpstr>Jan Hus</vt:lpstr>
      <vt:lpstr>Jan Hus</vt:lpstr>
      <vt:lpstr>Jan Hus</vt:lpstr>
      <vt:lpstr>Jan Hus</vt:lpstr>
      <vt:lpstr>Betlémská kaple</vt:lpstr>
      <vt:lpstr>Martin Luther</vt:lpstr>
      <vt:lpstr>Martin Luther</vt:lpstr>
      <vt:lpstr>Tomáš Münzer</vt:lpstr>
      <vt:lpstr>Ulrich Zwingli</vt:lpstr>
      <vt:lpstr>Jan Kalvín</vt:lpstr>
      <vt:lpstr>Jan Kalvín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30</cp:revision>
  <dcterms:created xsi:type="dcterms:W3CDTF">2012-12-10T13:43:52Z</dcterms:created>
  <dcterms:modified xsi:type="dcterms:W3CDTF">2012-12-11T09:27:20Z</dcterms:modified>
</cp:coreProperties>
</file>