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1" r:id="rId24"/>
    <p:sldId id="279" r:id="rId25"/>
    <p:sldId id="280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>
      <p:cViewPr varScale="1">
        <p:scale>
          <a:sx n="69" d="100"/>
          <a:sy n="69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D4EBF9-3FB4-4C0B-B2DD-3B3CDCCCAA76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81F56E-5B2F-4618-A68D-8424B0D090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52543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17731-F0A4-4261-A20A-BAC5C099A900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5663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632063-F543-4D1D-AB3D-59930624A64B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35118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AD5B9-E476-407C-AF14-62860E23E785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9FE8-86E3-4664-A96E-C4DBFE4292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9135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AD5B9-E476-407C-AF14-62860E23E785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9FE8-86E3-4664-A96E-C4DBFE4292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7842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AD5B9-E476-407C-AF14-62860E23E785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9FE8-86E3-4664-A96E-C4DBFE4292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6830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AD5B9-E476-407C-AF14-62860E23E785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9FE8-86E3-4664-A96E-C4DBFE4292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7834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AD5B9-E476-407C-AF14-62860E23E785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9FE8-86E3-4664-A96E-C4DBFE4292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2256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AD5B9-E476-407C-AF14-62860E23E785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9FE8-86E3-4664-A96E-C4DBFE4292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1153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AD5B9-E476-407C-AF14-62860E23E785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9FE8-86E3-4664-A96E-C4DBFE4292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7445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AD5B9-E476-407C-AF14-62860E23E785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9FE8-86E3-4664-A96E-C4DBFE4292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513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AD5B9-E476-407C-AF14-62860E23E785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9FE8-86E3-4664-A96E-C4DBFE4292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0775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AD5B9-E476-407C-AF14-62860E23E785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9FE8-86E3-4664-A96E-C4DBFE4292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6770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AD5B9-E476-407C-AF14-62860E23E785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9FE8-86E3-4664-A96E-C4DBFE4292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379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0FAD5B9-E476-407C-AF14-62860E23E785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0E19FE8-86E3-4664-A96E-C4DBFE42922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0FAD5B9-E476-407C-AF14-62860E23E785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E19FE8-86E3-4664-A96E-C4DBFE4292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0FAD5B9-E476-407C-AF14-62860E23E785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0E19FE8-86E3-4664-A96E-C4DBFE42922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0FAD5B9-E476-407C-AF14-62860E23E785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E19FE8-86E3-4664-A96E-C4DBFE4292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0FAD5B9-E476-407C-AF14-62860E23E785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E19FE8-86E3-4664-A96E-C4DBFE4292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0FAD5B9-E476-407C-AF14-62860E23E785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E19FE8-86E3-4664-A96E-C4DBFE4292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0FAD5B9-E476-407C-AF14-62860E23E785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E19FE8-86E3-4664-A96E-C4DBFE4292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0FAD5B9-E476-407C-AF14-62860E23E785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E19FE8-86E3-4664-A96E-C4DBFE4292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0FAD5B9-E476-407C-AF14-62860E23E785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E19FE8-86E3-4664-A96E-C4DBFE42922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0FAD5B9-E476-407C-AF14-62860E23E785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E19FE8-86E3-4664-A96E-C4DBFE4292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B0FAD5B9-E476-407C-AF14-62860E23E785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0E19FE8-86E3-4664-A96E-C4DBFE4292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FAD5B9-E476-407C-AF14-62860E23E785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19FE8-86E3-4664-A96E-C4DBFE4292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0508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0FAD5B9-E476-407C-AF14-62860E23E785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0E19FE8-86E3-4664-A96E-C4DBFE42922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t3.gstatic.com/images?q=tbn:ANd9GcT23ySNsRADCR2-wF5uZIloXrEHTtDdEqU0UVhD4O6VQ7CUJAof" TargetMode="External"/><Relationship Id="rId13" Type="http://schemas.openxmlformats.org/officeDocument/2006/relationships/hyperlink" Target="http://t0.gstatic.com/images?q=tbn:ANd9GcTHaYyV9i9YGlBzpPOVZkM1vQUQlEviedmSMs1nrjEwzazBsSjI8g" TargetMode="External"/><Relationship Id="rId3" Type="http://schemas.openxmlformats.org/officeDocument/2006/relationships/hyperlink" Target="http://t3.gstatic.com/images?q=tbn:ANd9GcSsvW_xRoHxZiDobL_XsUzF8CzJ51PWwMvNcaQ97e9u2pLbxMGeSw" TargetMode="External"/><Relationship Id="rId7" Type="http://schemas.openxmlformats.org/officeDocument/2006/relationships/hyperlink" Target="http://upload.wikimedia.org/wikipedia/commons/thumb/f/fd/Vasco_da_Gama_tombs366.jpg/220px-Vasco_da_Gama_tombs366.jpg" TargetMode="External"/><Relationship Id="rId12" Type="http://schemas.openxmlformats.org/officeDocument/2006/relationships/hyperlink" Target="http://www.english-online.at/history/amerigo-vespucci/amerigo_vespucci_map.jp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t1.gstatic.com/images?q=tbn:ANd9GcTChMckwEU1xdaoO8evn4iMGK_lsWFZLwiqiJSJ9zlp_pnbRX9d" TargetMode="External"/><Relationship Id="rId11" Type="http://schemas.openxmlformats.org/officeDocument/2006/relationships/hyperlink" Target="http://library.thinkquest.org/4034/Media/vespucci.GIF" TargetMode="External"/><Relationship Id="rId5" Type="http://schemas.openxmlformats.org/officeDocument/2006/relationships/hyperlink" Target="http://www.deliabw.edu.hk/broadway/Eng/S3A%20English%20Project/Group%208/bARTOLOMEU%20DIAS%60S%20ROUTE...gif" TargetMode="External"/><Relationship Id="rId15" Type="http://schemas.openxmlformats.org/officeDocument/2006/relationships/hyperlink" Target="http://www.office.microsoft.com/" TargetMode="External"/><Relationship Id="rId10" Type="http://schemas.openxmlformats.org/officeDocument/2006/relationships/hyperlink" Target="http://altumare.webservis.cz/userfiles/Columbus_voayges_wikipedia.png" TargetMode="External"/><Relationship Id="rId4" Type="http://schemas.openxmlformats.org/officeDocument/2006/relationships/hyperlink" Target="http://2.bp.blogspot.com/_oVZqV2SAiRY/SWD5jIZ7UTI/AAAAAAAAA3U/6xXWASf_jxY/s400/bartolomeu_dias.jpg" TargetMode="External"/><Relationship Id="rId9" Type="http://schemas.openxmlformats.org/officeDocument/2006/relationships/hyperlink" Target="http://upload.wikimedia.org/wikipedia/commons/thumb/d/d5/Tumba_de_Colon-Sevilla.jpg/220px-Tumba_de_Colon-Sevilla.jpg" TargetMode="External"/><Relationship Id="rId14" Type="http://schemas.openxmlformats.org/officeDocument/2006/relationships/hyperlink" Target="http://upload.wikimedia.org/wikipedia/commons/thumb/7/7f/Magalh%C3%A3es_Elcano_Circum-navega%C3%A7%C3%A3o-pt.svg/600px-Magalh%C3%A3es_Elcano_Circum-navega%C3%A7%C3%A3o-pt.svg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Podnadpis 2"/>
          <p:cNvSpPr>
            <a:spLocks noGrp="1"/>
          </p:cNvSpPr>
          <p:nvPr>
            <p:ph type="subTitle" idx="1"/>
          </p:nvPr>
        </p:nvSpPr>
        <p:spPr>
          <a:xfrm>
            <a:off x="571500" y="908721"/>
            <a:ext cx="7929563" cy="5449218"/>
          </a:xfrm>
        </p:spPr>
        <p:txBody>
          <a:bodyPr/>
          <a:lstStyle/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Autor:  Mgr. Lenka Kudrnová</a:t>
            </a: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Název: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VY_32_INOVACE_04_B</a:t>
            </a:r>
            <a:r>
              <a:rPr lang="cs-CZ" sz="2800" dirty="0" smtClean="0">
                <a:solidFill>
                  <a:schemeClr val="tx1"/>
                </a:solidFill>
                <a:latin typeface="Arial" charset="0"/>
              </a:rPr>
              <a:t>_19 Objevitelé nových světů</a:t>
            </a: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Téma: Dějepis 7. ročník </a:t>
            </a:r>
            <a:r>
              <a:rPr lang="cs-CZ" sz="2800" dirty="0">
                <a:solidFill>
                  <a:schemeClr val="tx1"/>
                </a:solidFill>
              </a:rPr>
              <a:t> </a:t>
            </a:r>
            <a:endParaRPr lang="cs-CZ" sz="2800" dirty="0" smtClean="0">
              <a:solidFill>
                <a:schemeClr val="tx1"/>
              </a:solidFill>
            </a:endParaRP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Číslo projektu: CZ.1.07/1.4.00/21.2131</a:t>
            </a:r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4786313"/>
            <a:ext cx="64722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4151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Objevitelé nových světů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Mgr. Lenka Kudrnová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4355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Bartolomeo</a:t>
            </a:r>
            <a:r>
              <a:rPr lang="cs-CZ" dirty="0" smtClean="0"/>
              <a:t> </a:t>
            </a:r>
            <a:r>
              <a:rPr lang="cs-CZ" dirty="0" err="1" smtClean="0"/>
              <a:t>Diaz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609416"/>
            <a:ext cx="7848872" cy="4846320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portugalský mořeplavec, který jako</a:t>
            </a:r>
          </a:p>
          <a:p>
            <a:pPr marL="0" indent="0">
              <a:buNone/>
            </a:pPr>
            <a:r>
              <a:rPr lang="cs-CZ" sz="2400" dirty="0" smtClean="0"/>
              <a:t>první obeplul </a:t>
            </a:r>
            <a:r>
              <a:rPr lang="cs-CZ" sz="2400" dirty="0" smtClean="0">
                <a:solidFill>
                  <a:srgbClr val="C00000"/>
                </a:solidFill>
              </a:rPr>
              <a:t>mys Dobré naděje</a:t>
            </a:r>
          </a:p>
          <a:p>
            <a:r>
              <a:rPr lang="cs-CZ" sz="2400" dirty="0" smtClean="0"/>
              <a:t>již jeho předkové a příbuzní měli objevitelské zásluhy – jako první obepluli mys </a:t>
            </a:r>
            <a:r>
              <a:rPr lang="cs-CZ" sz="2400" dirty="0" err="1" smtClean="0"/>
              <a:t>Bajador</a:t>
            </a:r>
            <a:r>
              <a:rPr lang="cs-CZ" sz="2400" dirty="0" smtClean="0"/>
              <a:t> a objevili Zelený mys</a:t>
            </a:r>
          </a:p>
          <a:p>
            <a:r>
              <a:rPr lang="cs-CZ" sz="2400" dirty="0" smtClean="0"/>
              <a:t>v roce 1487 se vydal se 2 karavelami z Lisabonu směrem na jih – podél atlantického afrického pobřeží</a:t>
            </a:r>
          </a:p>
          <a:p>
            <a:r>
              <a:rPr lang="cs-CZ" sz="2400" dirty="0" smtClean="0"/>
              <a:t>třináctý den se podařilo obeplout jižní cíp Afriky za hrozných bouří</a:t>
            </a:r>
          </a:p>
          <a:p>
            <a:r>
              <a:rPr lang="cs-CZ" sz="2400" dirty="0" smtClean="0"/>
              <a:t>ve své výpravě pokračoval ještě chvíli severním směre, ale počasí stále zuřilo, chyběly potraviny a nakonec se </a:t>
            </a:r>
            <a:r>
              <a:rPr lang="cs-CZ" sz="2400" dirty="0" smtClean="0">
                <a:solidFill>
                  <a:srgbClr val="C00000"/>
                </a:solidFill>
              </a:rPr>
              <a:t>vzbouřila posádka, proto se rozhodl k návratu</a:t>
            </a:r>
            <a:endParaRPr lang="cs-CZ" sz="2400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0"/>
            <a:ext cx="168592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1360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/>
              <a:t>Bartolomeo</a:t>
            </a:r>
            <a:r>
              <a:rPr lang="cs-CZ" dirty="0"/>
              <a:t> </a:t>
            </a:r>
            <a:r>
              <a:rPr lang="cs-CZ" dirty="0" err="1"/>
              <a:t>Diaz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 smtClean="0"/>
              <a:t>nejjižnější cíp Afriky byl nejprve nazván </a:t>
            </a:r>
            <a:r>
              <a:rPr lang="cs-CZ" sz="2400" dirty="0" smtClean="0">
                <a:solidFill>
                  <a:srgbClr val="C00000"/>
                </a:solidFill>
              </a:rPr>
              <a:t>Bouřlivý mys</a:t>
            </a:r>
          </a:p>
          <a:p>
            <a:r>
              <a:rPr lang="cs-CZ" sz="2400" dirty="0" smtClean="0"/>
              <a:t>protože však toto jméno nebylo nejvhodnější a mohlo by námořníky odrazovat, byl nakonec pojmenován optimističtěji – mys Dobré naděje</a:t>
            </a:r>
          </a:p>
          <a:p>
            <a:r>
              <a:rPr lang="cs-CZ" sz="2400" dirty="0" err="1" smtClean="0"/>
              <a:t>Diaz</a:t>
            </a:r>
            <a:r>
              <a:rPr lang="cs-CZ" sz="2400" dirty="0" smtClean="0"/>
              <a:t> se vydal na moře ještě dvakrát – účastnil se výpravy ke </a:t>
            </a:r>
            <a:r>
              <a:rPr lang="cs-CZ" sz="2400" dirty="0" smtClean="0">
                <a:solidFill>
                  <a:srgbClr val="C00000"/>
                </a:solidFill>
              </a:rPr>
              <a:t>Kapverdám a do Indie</a:t>
            </a:r>
          </a:p>
          <a:p>
            <a:r>
              <a:rPr lang="cs-CZ" sz="2400" dirty="0" smtClean="0"/>
              <a:t>mys Dobré naděje se mu ale stal osudným, zahynul poblíž při potopení 4 lodí ve strašné bouři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355849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/>
              <a:t>Bartolomeo</a:t>
            </a:r>
            <a:r>
              <a:rPr lang="cs-CZ" dirty="0"/>
              <a:t> </a:t>
            </a:r>
            <a:r>
              <a:rPr lang="cs-CZ" dirty="0" err="1"/>
              <a:t>Diaz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916831"/>
            <a:ext cx="3810000" cy="240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7288" y="1484784"/>
            <a:ext cx="4206240" cy="4217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236084" y="4695527"/>
            <a:ext cx="13789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Karavela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296255" y="5901323"/>
            <a:ext cx="34083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Mapa objevných plaveb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693295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Vasco</a:t>
            </a:r>
            <a:r>
              <a:rPr lang="cs-CZ" dirty="0" smtClean="0"/>
              <a:t> da Gama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jeden z nejvýznamnějších 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portugalských mořeplavců a objevitelů</a:t>
            </a:r>
          </a:p>
          <a:p>
            <a:r>
              <a:rPr lang="cs-CZ" dirty="0" smtClean="0"/>
              <a:t>3 cestami do Indie položil </a:t>
            </a:r>
            <a:r>
              <a:rPr lang="cs-CZ" dirty="0" smtClean="0">
                <a:solidFill>
                  <a:srgbClr val="C00000"/>
                </a:solidFill>
              </a:rPr>
              <a:t>základ portugalského koloniálního panství</a:t>
            </a:r>
          </a:p>
          <a:p>
            <a:r>
              <a:rPr lang="cs-CZ" dirty="0" smtClean="0"/>
              <a:t>8. července 1497 vyplul se 4 loděmi do Indie</a:t>
            </a:r>
          </a:p>
          <a:p>
            <a:r>
              <a:rPr lang="cs-CZ" dirty="0" smtClean="0"/>
              <a:t>20. května 1498 dorazil k indickému pobřeží (poblíž města </a:t>
            </a:r>
            <a:r>
              <a:rPr lang="cs-CZ" dirty="0" err="1" smtClean="0"/>
              <a:t>Kalikut</a:t>
            </a:r>
            <a:r>
              <a:rPr lang="cs-CZ" dirty="0" smtClean="0"/>
              <a:t>)</a:t>
            </a:r>
          </a:p>
          <a:p>
            <a:r>
              <a:rPr lang="cs-CZ" dirty="0" smtClean="0"/>
              <a:t>podruhé se vrátil do Indie v roce 1502 již jako </a:t>
            </a:r>
            <a:r>
              <a:rPr lang="cs-CZ" dirty="0" smtClean="0">
                <a:solidFill>
                  <a:srgbClr val="C00000"/>
                </a:solidFill>
              </a:rPr>
              <a:t>admirál</a:t>
            </a:r>
            <a:r>
              <a:rPr lang="cs-CZ" dirty="0" smtClean="0"/>
              <a:t>, který má v této oblasti nastolit portugalskou nadvládu – bojoval s arabskou flotilou, byl vybaven 10 válečnými loďmi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89" r="7792"/>
          <a:stretch/>
        </p:blipFill>
        <p:spPr bwMode="auto">
          <a:xfrm>
            <a:off x="6372200" y="207818"/>
            <a:ext cx="1745673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4570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/>
              <a:t>Vasco</a:t>
            </a:r>
            <a:r>
              <a:rPr lang="cs-CZ" dirty="0"/>
              <a:t> da Gama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9416"/>
            <a:ext cx="7239000" cy="1027496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poslední cestu podnikl již jako </a:t>
            </a:r>
            <a:r>
              <a:rPr lang="cs-CZ" sz="2400" dirty="0" smtClean="0">
                <a:solidFill>
                  <a:srgbClr val="C00000"/>
                </a:solidFill>
              </a:rPr>
              <a:t>místokrál Indie</a:t>
            </a:r>
            <a:r>
              <a:rPr lang="cs-CZ" sz="2400" dirty="0" smtClean="0"/>
              <a:t>, na jejím území také zemřel</a:t>
            </a:r>
            <a:endParaRPr lang="cs-CZ" sz="24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10" y="3140955"/>
            <a:ext cx="4191000" cy="280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220072" y="4217964"/>
            <a:ext cx="20152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hrobka objevitele</a:t>
            </a:r>
          </a:p>
          <a:p>
            <a:r>
              <a:rPr lang="cs-CZ" dirty="0" smtClean="0"/>
              <a:t> v Lisabonu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2649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Kryštof </a:t>
            </a:r>
            <a:r>
              <a:rPr lang="cs-CZ" dirty="0" err="1" smtClean="0"/>
              <a:t>kolumbus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mořeplavec a kolonizátor, narozen v</a:t>
            </a:r>
          </a:p>
          <a:p>
            <a:pPr marL="0" indent="0">
              <a:buNone/>
            </a:pPr>
            <a:r>
              <a:rPr lang="cs-CZ" sz="2400" dirty="0" smtClean="0"/>
              <a:t> Janově</a:t>
            </a:r>
          </a:p>
          <a:p>
            <a:r>
              <a:rPr lang="cs-CZ" sz="2400" dirty="0" smtClean="0"/>
              <a:t>jeho otec byl tkadlec vlny a obchodník se sýry</a:t>
            </a:r>
          </a:p>
          <a:p>
            <a:r>
              <a:rPr lang="cs-CZ" sz="2400" dirty="0" smtClean="0"/>
              <a:t>od mládí se živil jako námořník, obchodník a dokonce i žoldnéř</a:t>
            </a:r>
          </a:p>
          <a:p>
            <a:r>
              <a:rPr lang="cs-CZ" sz="2400" dirty="0" smtClean="0"/>
              <a:t>než se svou vizí – </a:t>
            </a:r>
            <a:r>
              <a:rPr lang="cs-CZ" sz="2400" dirty="0" smtClean="0">
                <a:solidFill>
                  <a:srgbClr val="C00000"/>
                </a:solidFill>
              </a:rPr>
              <a:t>doplout do Indie západním směrem </a:t>
            </a:r>
            <a:r>
              <a:rPr lang="cs-CZ" sz="2400" dirty="0" smtClean="0"/>
              <a:t>– přesvědčil španělský vládnoucí pár, nabízel ji neúspěšně v Portugalsku a Anglii</a:t>
            </a:r>
          </a:p>
          <a:p>
            <a:r>
              <a:rPr lang="cs-CZ" sz="2400" dirty="0" smtClean="0"/>
              <a:t>i ve Španělsku byli velmi skeptičtí – Kolumbovy výpočty neodpovídaly všeobecně uznávaným poznatkům</a:t>
            </a:r>
            <a:endParaRPr lang="cs-CZ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92" r="14702"/>
          <a:stretch/>
        </p:blipFill>
        <p:spPr bwMode="auto">
          <a:xfrm>
            <a:off x="6516216" y="116632"/>
            <a:ext cx="1620982" cy="200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364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Kryštof </a:t>
            </a:r>
            <a:r>
              <a:rPr lang="cs-CZ" dirty="0" err="1"/>
              <a:t>kolumbus</a:t>
            </a:r>
            <a:r>
              <a:rPr lang="cs-CZ" dirty="0"/>
              <a:t>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/>
              <a:t>po dlouhém čekání málem zmařila plavbu Kolumbova </a:t>
            </a:r>
            <a:r>
              <a:rPr lang="cs-CZ" sz="2400" dirty="0" smtClean="0">
                <a:solidFill>
                  <a:srgbClr val="C00000"/>
                </a:solidFill>
              </a:rPr>
              <a:t>hamižnost</a:t>
            </a:r>
            <a:r>
              <a:rPr lang="cs-CZ" sz="2400" dirty="0" smtClean="0"/>
              <a:t> – kladl si požadavek být místokrálem všech objevených zemí, být povýšen do šlechtického stavu, dostat hmotnou odměnu i mít nadále privilegia na plavbu pro sebe i pro své potomky – král nakonec tento požadavek přijal</a:t>
            </a:r>
          </a:p>
          <a:p>
            <a:r>
              <a:rPr lang="cs-CZ" sz="2400" dirty="0" smtClean="0"/>
              <a:t>3. srpna 1492 se podařilo Kolumbovi se 3 karavelami  a posádkou o síle asi 100 mužů vyplout</a:t>
            </a:r>
          </a:p>
          <a:p>
            <a:r>
              <a:rPr lang="cs-CZ" sz="2400" dirty="0" smtClean="0"/>
              <a:t>první zastávkou byly Kanárské ostrovy – Pintě prasklo kormidlo a muselo být opraveno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12. října 1492 </a:t>
            </a:r>
            <a:r>
              <a:rPr lang="cs-CZ" sz="2400" dirty="0" smtClean="0"/>
              <a:t>nahlásil </a:t>
            </a:r>
            <a:r>
              <a:rPr lang="cs-CZ" sz="2400" dirty="0" err="1" smtClean="0"/>
              <a:t>Rodrigo</a:t>
            </a:r>
            <a:r>
              <a:rPr lang="cs-CZ" sz="2400" dirty="0" smtClean="0"/>
              <a:t> z </a:t>
            </a:r>
            <a:r>
              <a:rPr lang="cs-CZ" sz="2400" dirty="0" err="1" smtClean="0"/>
              <a:t>Triany</a:t>
            </a:r>
            <a:r>
              <a:rPr lang="cs-CZ" sz="2400" dirty="0" smtClean="0"/>
              <a:t> na obzoru zemi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24092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Kryštof </a:t>
            </a:r>
            <a:r>
              <a:rPr lang="cs-CZ" dirty="0" err="1"/>
              <a:t>kolumbus</a:t>
            </a:r>
            <a:r>
              <a:rPr lang="cs-CZ" dirty="0"/>
              <a:t>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první vylodění bylo na </a:t>
            </a:r>
            <a:r>
              <a:rPr lang="cs-CZ" sz="2400" dirty="0" smtClean="0">
                <a:solidFill>
                  <a:srgbClr val="C00000"/>
                </a:solidFill>
              </a:rPr>
              <a:t>dnešních Bahamách</a:t>
            </a:r>
            <a:r>
              <a:rPr lang="cs-CZ" sz="2400" dirty="0" smtClean="0"/>
              <a:t>, ostrov dostal jméno San Salvátor</a:t>
            </a:r>
          </a:p>
          <a:p>
            <a:r>
              <a:rPr lang="cs-CZ" sz="2400" dirty="0" smtClean="0"/>
              <a:t>protože se mu nezdařilo nalézt zlato, pokračoval dále na Kubu</a:t>
            </a:r>
          </a:p>
          <a:p>
            <a:r>
              <a:rPr lang="cs-CZ" sz="2400" dirty="0" smtClean="0"/>
              <a:t>6. listopadu dosáhl </a:t>
            </a:r>
            <a:r>
              <a:rPr lang="cs-CZ" sz="2400" dirty="0" err="1" smtClean="0"/>
              <a:t>Hispanioly</a:t>
            </a:r>
            <a:r>
              <a:rPr lang="cs-CZ" sz="2400" dirty="0" smtClean="0"/>
              <a:t> (Haiti), zde přistál celkem 3x</a:t>
            </a:r>
          </a:p>
          <a:p>
            <a:r>
              <a:rPr lang="cs-CZ" sz="2400" dirty="0" smtClean="0"/>
              <a:t>při poslední návštěvě se domorodci začali chovat vůči Evropanům nepřátelsky</a:t>
            </a:r>
          </a:p>
          <a:p>
            <a:r>
              <a:rPr lang="cs-CZ" sz="2400" dirty="0" smtClean="0"/>
              <a:t>Kolumbus odvezl </a:t>
            </a:r>
            <a:r>
              <a:rPr lang="cs-CZ" sz="2400" dirty="0" smtClean="0">
                <a:solidFill>
                  <a:srgbClr val="C00000"/>
                </a:solidFill>
              </a:rPr>
              <a:t>10 Indiánů a spoustu vzorků rostlin a věcí</a:t>
            </a:r>
            <a:r>
              <a:rPr lang="cs-CZ" sz="2400" dirty="0" smtClean="0"/>
              <a:t> (bavlna, aloe) a se 2 loděmi (Santa Maria ztroskotala u pobřeží </a:t>
            </a:r>
            <a:r>
              <a:rPr lang="cs-CZ" sz="2400" dirty="0" err="1" smtClean="0"/>
              <a:t>Hispanioly</a:t>
            </a:r>
            <a:r>
              <a:rPr lang="cs-CZ" sz="2400" dirty="0" smtClean="0"/>
              <a:t>) se mu podařilo vrátit se domů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36922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Kryštof </a:t>
            </a:r>
            <a:r>
              <a:rPr lang="cs-CZ" dirty="0" err="1"/>
              <a:t>kolumbus</a:t>
            </a:r>
            <a:r>
              <a:rPr lang="cs-CZ" dirty="0"/>
              <a:t>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po návratu se mu dostalo značné </a:t>
            </a:r>
            <a:r>
              <a:rPr lang="cs-CZ" sz="2400" dirty="0" smtClean="0">
                <a:solidFill>
                  <a:srgbClr val="C00000"/>
                </a:solidFill>
              </a:rPr>
              <a:t>slávy, úcty </a:t>
            </a:r>
            <a:r>
              <a:rPr lang="cs-CZ" sz="2400" dirty="0" smtClean="0"/>
              <a:t>i bohatství – jeho 2 bratři byli povýšeni do šlechtického stavu, on sám se stal </a:t>
            </a:r>
            <a:r>
              <a:rPr lang="cs-CZ" sz="2400" dirty="0" smtClean="0">
                <a:solidFill>
                  <a:srgbClr val="C00000"/>
                </a:solidFill>
              </a:rPr>
              <a:t>místokrálem</a:t>
            </a:r>
          </a:p>
          <a:p>
            <a:r>
              <a:rPr lang="cs-CZ" sz="2400" dirty="0" smtClean="0"/>
              <a:t>okamžitě byla zorganizována další výprava s cílem zakládat města a šířit křesťanství (17 lodí)</a:t>
            </a:r>
          </a:p>
          <a:p>
            <a:r>
              <a:rPr lang="cs-CZ" sz="2400" dirty="0" smtClean="0"/>
              <a:t>výprava dorazila do oblasti Karibských ostrovů, mnohé byly prozkoumány, ale zlato se nepodařilo najít</a:t>
            </a:r>
          </a:p>
          <a:p>
            <a:r>
              <a:rPr lang="cs-CZ" sz="2400" dirty="0" smtClean="0"/>
              <a:t>navíc si Španělé </a:t>
            </a:r>
            <a:r>
              <a:rPr lang="cs-CZ" sz="2400" dirty="0" smtClean="0">
                <a:solidFill>
                  <a:srgbClr val="C00000"/>
                </a:solidFill>
              </a:rPr>
              <a:t>znepřátelili místní obyvatelstvo </a:t>
            </a:r>
            <a:r>
              <a:rPr lang="cs-CZ" sz="2400" dirty="0" smtClean="0"/>
              <a:t>(udělali z nich otroky a někteří byli odvezeni do Evropy), Kolumbus krvavě potlačil vzpouru domorodců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101167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Kryštof </a:t>
            </a:r>
            <a:r>
              <a:rPr lang="cs-CZ" dirty="0" err="1"/>
              <a:t>kolumbus</a:t>
            </a:r>
            <a:r>
              <a:rPr lang="cs-CZ" dirty="0"/>
              <a:t>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9416"/>
            <a:ext cx="7444680" cy="4846320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po návratu již Kolumbus nebyl přijat s ovacemi – bohatství nevezl a Španělskem se začala šířit </a:t>
            </a:r>
            <a:r>
              <a:rPr lang="cs-CZ" sz="2400" dirty="0" smtClean="0">
                <a:solidFill>
                  <a:srgbClr val="C00000"/>
                </a:solidFill>
              </a:rPr>
              <a:t>nová nemoc</a:t>
            </a:r>
            <a:r>
              <a:rPr lang="cs-CZ" sz="2400" dirty="0" smtClean="0"/>
              <a:t> pocházející z kolonií – </a:t>
            </a:r>
            <a:r>
              <a:rPr lang="cs-CZ" sz="2400" dirty="0" smtClean="0">
                <a:solidFill>
                  <a:srgbClr val="C00000"/>
                </a:solidFill>
              </a:rPr>
              <a:t>syfilis</a:t>
            </a:r>
          </a:p>
          <a:p>
            <a:r>
              <a:rPr lang="cs-CZ" sz="2400" dirty="0" smtClean="0"/>
              <a:t>přesto podnikl další dvě výpravy, které však byly neúspěšné</a:t>
            </a:r>
          </a:p>
          <a:p>
            <a:r>
              <a:rPr lang="cs-CZ" sz="2400" dirty="0" smtClean="0"/>
              <a:t>v průběhu </a:t>
            </a:r>
            <a:r>
              <a:rPr lang="cs-CZ" sz="2400" dirty="0" smtClean="0">
                <a:solidFill>
                  <a:srgbClr val="C00000"/>
                </a:solidFill>
              </a:rPr>
              <a:t>3 výpravy poprvé vstoupil na americkou pevninu</a:t>
            </a:r>
            <a:r>
              <a:rPr lang="cs-CZ" sz="2400" dirty="0" smtClean="0"/>
              <a:t>, ale byl v jejím závěru zajat a dopraven k soudu do Španělska (nakonec se nekonal)</a:t>
            </a:r>
          </a:p>
          <a:p>
            <a:r>
              <a:rPr lang="cs-CZ" sz="2400" dirty="0" smtClean="0"/>
              <a:t>poslední výprava směřovala so oblasti Hondurasu, Panamy a Kostariky</a:t>
            </a:r>
          </a:p>
          <a:p>
            <a:r>
              <a:rPr lang="cs-CZ" sz="2400" dirty="0" smtClean="0"/>
              <a:t>dožívá na území Španělska, jeho ostatky však pobývaly na Kubě, odkud byly převezeny na konci 19. století zpět do Sevilly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101103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Kryštof </a:t>
            </a:r>
            <a:r>
              <a:rPr lang="cs-CZ" dirty="0" err="1"/>
              <a:t>kolumbus</a:t>
            </a:r>
            <a:r>
              <a:rPr lang="cs-CZ" dirty="0"/>
              <a:t>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73" b="5741"/>
          <a:stretch/>
        </p:blipFill>
        <p:spPr bwMode="auto">
          <a:xfrm>
            <a:off x="107504" y="1491920"/>
            <a:ext cx="3415665" cy="4322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3169" y="1490990"/>
            <a:ext cx="4663440" cy="2663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2241" y="5949280"/>
            <a:ext cx="27061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náhrobek v Seville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36735" y="4551511"/>
            <a:ext cx="38363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mapa Kolumbových výprav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01470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amerigo</a:t>
            </a:r>
            <a:r>
              <a:rPr lang="cs-CZ" dirty="0" smtClean="0"/>
              <a:t> </a:t>
            </a:r>
            <a:r>
              <a:rPr lang="cs-CZ" dirty="0" err="1" smtClean="0"/>
              <a:t>vespucci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9416"/>
            <a:ext cx="7696200" cy="4846320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italský cestovatel a objevitel</a:t>
            </a:r>
          </a:p>
          <a:p>
            <a:r>
              <a:rPr lang="cs-CZ" sz="2400" dirty="0" smtClean="0"/>
              <a:t>ve svých spisech popsal </a:t>
            </a:r>
            <a:r>
              <a:rPr lang="cs-CZ" sz="2400" dirty="0" smtClean="0">
                <a:solidFill>
                  <a:srgbClr val="C00000"/>
                </a:solidFill>
              </a:rPr>
              <a:t>východní pobřeží Ameriky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nový kontinent po něm také dostal jméno </a:t>
            </a:r>
            <a:r>
              <a:rPr lang="cs-CZ" sz="2400" dirty="0" smtClean="0"/>
              <a:t>– použil ho poprvé v 1507 ve svém spise Martin </a:t>
            </a:r>
            <a:r>
              <a:rPr lang="cs-CZ" sz="2400" dirty="0" err="1" smtClean="0"/>
              <a:t>Waldseemüller</a:t>
            </a:r>
            <a:endParaRPr lang="cs-CZ" sz="2400" dirty="0" smtClean="0"/>
          </a:p>
          <a:p>
            <a:r>
              <a:rPr lang="cs-CZ" sz="2400" dirty="0" smtClean="0"/>
              <a:t>byl třetím synem florentského notáře žijícího v Seville</a:t>
            </a:r>
          </a:p>
          <a:p>
            <a:r>
              <a:rPr lang="cs-CZ" sz="2400" dirty="0" smtClean="0"/>
              <a:t>podílel se na zajištění 3 Kolumbovy výpravy</a:t>
            </a:r>
          </a:p>
          <a:p>
            <a:r>
              <a:rPr lang="cs-CZ" sz="2400" dirty="0" smtClean="0"/>
              <a:t>měl rozsáhlé </a:t>
            </a:r>
            <a:r>
              <a:rPr lang="cs-CZ" sz="2400" dirty="0" smtClean="0">
                <a:solidFill>
                  <a:srgbClr val="C00000"/>
                </a:solidFill>
              </a:rPr>
              <a:t>matematické a astronomické znalosti</a:t>
            </a:r>
            <a:r>
              <a:rPr lang="cs-CZ" sz="2400" dirty="0" smtClean="0"/>
              <a:t>, někteří jej považovali za skvělého obchodníka, jiní </a:t>
            </a:r>
            <a:r>
              <a:rPr lang="cs-CZ" sz="2400" dirty="0" smtClean="0">
                <a:solidFill>
                  <a:srgbClr val="C00000"/>
                </a:solidFill>
              </a:rPr>
              <a:t>za podvodníka</a:t>
            </a:r>
          </a:p>
          <a:p>
            <a:r>
              <a:rPr lang="cs-CZ" sz="2400" dirty="0" smtClean="0"/>
              <a:t>velké pochybnosti a dohady vyvolala zejména jeho první a čtvrtá cesta</a:t>
            </a:r>
            <a:endParaRPr lang="cs-CZ" sz="24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04" r="12392" b="18330"/>
          <a:stretch/>
        </p:blipFill>
        <p:spPr bwMode="auto">
          <a:xfrm>
            <a:off x="6300192" y="4371"/>
            <a:ext cx="1828800" cy="1921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9826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/>
              <a:t>amerigo</a:t>
            </a:r>
            <a:r>
              <a:rPr lang="cs-CZ" dirty="0"/>
              <a:t> </a:t>
            </a:r>
            <a:r>
              <a:rPr lang="cs-CZ" dirty="0" err="1"/>
              <a:t>vespucci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mimo jiné tvrdil, že objevil Ameriku již rok před Kolumbem – proplul průlivem mezi Floridou a Kubou</a:t>
            </a:r>
          </a:p>
          <a:p>
            <a:r>
              <a:rPr lang="cs-CZ" sz="2400" dirty="0" smtClean="0"/>
              <a:t>účastnil se portugalské výpravy k Brazílii jako </a:t>
            </a:r>
            <a:r>
              <a:rPr lang="cs-CZ" sz="2400" dirty="0" smtClean="0">
                <a:solidFill>
                  <a:srgbClr val="C00000"/>
                </a:solidFill>
              </a:rPr>
              <a:t>kreslič map</a:t>
            </a:r>
          </a:p>
          <a:p>
            <a:r>
              <a:rPr lang="cs-CZ" sz="2400" dirty="0" smtClean="0"/>
              <a:t>opakovaně hledal cestu skrz Ameriku do Indie – nakonec </a:t>
            </a:r>
            <a:r>
              <a:rPr lang="cs-CZ" sz="2400" dirty="0" smtClean="0">
                <a:solidFill>
                  <a:srgbClr val="C00000"/>
                </a:solidFill>
              </a:rPr>
              <a:t>nebyl úspěšný a umřel v chudobě a bídě</a:t>
            </a:r>
          </a:p>
          <a:p>
            <a:r>
              <a:rPr lang="cs-CZ" sz="2400" dirty="0" smtClean="0"/>
              <a:t>v letáku </a:t>
            </a:r>
            <a:r>
              <a:rPr lang="cs-CZ" sz="2400" dirty="0" err="1" smtClean="0">
                <a:solidFill>
                  <a:srgbClr val="C00000"/>
                </a:solidFill>
              </a:rPr>
              <a:t>Mundus</a:t>
            </a:r>
            <a:r>
              <a:rPr lang="cs-CZ" sz="2400" dirty="0" smtClean="0">
                <a:solidFill>
                  <a:srgbClr val="C00000"/>
                </a:solidFill>
              </a:rPr>
              <a:t> </a:t>
            </a:r>
            <a:r>
              <a:rPr lang="cs-CZ" sz="2400" dirty="0" err="1" smtClean="0">
                <a:solidFill>
                  <a:srgbClr val="C00000"/>
                </a:solidFill>
              </a:rPr>
              <a:t>Novus</a:t>
            </a:r>
            <a:r>
              <a:rPr lang="cs-CZ" sz="2400" dirty="0" smtClean="0">
                <a:solidFill>
                  <a:srgbClr val="C00000"/>
                </a:solidFill>
              </a:rPr>
              <a:t> </a:t>
            </a:r>
            <a:r>
              <a:rPr lang="cs-CZ" sz="2400" dirty="0" smtClean="0"/>
              <a:t>sděluje, že byl objeven nový kontinent, že Kolumbus nedoplul do Indie</a:t>
            </a:r>
          </a:p>
          <a:p>
            <a:r>
              <a:rPr lang="cs-CZ" sz="2400" dirty="0" smtClean="0"/>
              <a:t>v tomtéž tisku také popisuje krásy Ameriky – krajinu, zvířata a domorodce brazilského pobřeží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382656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/>
              <a:t>amerigo</a:t>
            </a:r>
            <a:r>
              <a:rPr lang="cs-CZ" dirty="0"/>
              <a:t> </a:t>
            </a:r>
            <a:r>
              <a:rPr lang="cs-CZ" dirty="0" err="1"/>
              <a:t>vespucci</a:t>
            </a: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844824"/>
            <a:ext cx="5843588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9396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Fernão</a:t>
            </a:r>
            <a:r>
              <a:rPr lang="cs-CZ" dirty="0"/>
              <a:t> de </a:t>
            </a:r>
            <a:r>
              <a:rPr lang="cs-CZ" dirty="0" err="1"/>
              <a:t>Magalhães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/>
              <a:t>ve službách španělského krále Karla V., 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C00000"/>
                </a:solidFill>
              </a:rPr>
              <a:t>dokázal, že je Země kulatá</a:t>
            </a:r>
          </a:p>
          <a:p>
            <a:r>
              <a:rPr lang="cs-CZ" sz="2400" dirty="0" smtClean="0"/>
              <a:t>narodil se ve zchudlé šlechtické rodině žijící v Portugalsku, záhy přišel o oba rodiče</a:t>
            </a:r>
          </a:p>
          <a:p>
            <a:r>
              <a:rPr lang="cs-CZ" sz="2400" dirty="0" smtClean="0"/>
              <a:t>při vzdělávání ho nejvíce zaujala geografie a astronomie, stal se panošem</a:t>
            </a:r>
          </a:p>
          <a:p>
            <a:r>
              <a:rPr lang="cs-CZ" sz="2400" dirty="0" smtClean="0"/>
              <a:t>jako dvacetiletý se dostal poprvé na moře, účastnil se výpravy do Indie</a:t>
            </a:r>
          </a:p>
          <a:p>
            <a:r>
              <a:rPr lang="cs-CZ" sz="2400" dirty="0" smtClean="0"/>
              <a:t>po návratu byl poslán do Maroka, v bitvě došlo ke zranění kolene, a proto po zbytek života kulhal</a:t>
            </a:r>
          </a:p>
          <a:p>
            <a:r>
              <a:rPr lang="cs-CZ" sz="2400" dirty="0" smtClean="0"/>
              <a:t>protože ilegálně obchodoval s Maury, </a:t>
            </a:r>
            <a:r>
              <a:rPr lang="cs-CZ" sz="2400" dirty="0" smtClean="0">
                <a:solidFill>
                  <a:srgbClr val="C00000"/>
                </a:solidFill>
              </a:rPr>
              <a:t>byl propuštěn z portugalských služeb</a:t>
            </a:r>
            <a:endParaRPr lang="cs-CZ" sz="2400" dirty="0">
              <a:solidFill>
                <a:srgbClr val="C000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21" r="18595" b="28805"/>
          <a:stretch/>
        </p:blipFill>
        <p:spPr bwMode="auto">
          <a:xfrm>
            <a:off x="6588224" y="116632"/>
            <a:ext cx="1465131" cy="1673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2015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/>
              <a:t>Fernão</a:t>
            </a:r>
            <a:r>
              <a:rPr lang="cs-CZ" dirty="0"/>
              <a:t> de </a:t>
            </a:r>
            <a:r>
              <a:rPr lang="cs-CZ" dirty="0" err="1"/>
              <a:t>Magalhães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/>
              <a:t>takovýto trest bral jako nezasloužený a zřekl se své vlasti, pošpanělštil si jméno a nabídl své služby španělskému králi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10. srpna 1519 </a:t>
            </a:r>
            <a:r>
              <a:rPr lang="cs-CZ" sz="2400" dirty="0" smtClean="0"/>
              <a:t>se s pěti karavelami a 234 muži vydal obeplout svět</a:t>
            </a:r>
          </a:p>
          <a:p>
            <a:r>
              <a:rPr lang="cs-CZ" sz="2400" dirty="0" smtClean="0"/>
              <a:t>díky italskému dobrodruhu Antonio </a:t>
            </a:r>
            <a:r>
              <a:rPr lang="cs-CZ" sz="2400" dirty="0" err="1" smtClean="0"/>
              <a:t>Pigafettovi</a:t>
            </a:r>
            <a:r>
              <a:rPr lang="cs-CZ" sz="2400" dirty="0" smtClean="0"/>
              <a:t> máme </a:t>
            </a:r>
            <a:r>
              <a:rPr lang="cs-CZ" sz="2400" dirty="0" smtClean="0">
                <a:solidFill>
                  <a:srgbClr val="C00000"/>
                </a:solidFill>
              </a:rPr>
              <a:t>podrobné záznamy o celé výpravě</a:t>
            </a:r>
            <a:r>
              <a:rPr lang="cs-CZ" sz="2400" dirty="0" smtClean="0"/>
              <a:t> – byl jedním z 18 mužů, kteří přežili</a:t>
            </a:r>
          </a:p>
          <a:p>
            <a:r>
              <a:rPr lang="cs-CZ" sz="2400" dirty="0" smtClean="0"/>
              <a:t>již na Kanárských ostrovech musel čelit první vzpouře a konfliktům mezi posádkou a důstojníky</a:t>
            </a:r>
          </a:p>
          <a:p>
            <a:r>
              <a:rPr lang="cs-CZ" sz="2400" dirty="0" smtClean="0"/>
              <a:t>v Atlantiku se bránili nepřízni počasí – pršelo celých 60 dní i pokračujícím problémům s posádkou – vzbouřenci byli vysazováni na pevninu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48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/>
              <a:t>Fernão</a:t>
            </a:r>
            <a:r>
              <a:rPr lang="cs-CZ" dirty="0"/>
              <a:t> de </a:t>
            </a:r>
            <a:r>
              <a:rPr lang="cs-CZ" dirty="0" err="1"/>
              <a:t>Magalhães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9416"/>
            <a:ext cx="7499176" cy="4846320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v Tichém oceánu nenarazili po 40 dnů na pevninu, posádka měla hlad a žízeň, onemocněla </a:t>
            </a:r>
            <a:r>
              <a:rPr lang="cs-CZ" sz="2400" dirty="0" smtClean="0">
                <a:solidFill>
                  <a:srgbClr val="C00000"/>
                </a:solidFill>
              </a:rPr>
              <a:t>kurdějemi</a:t>
            </a:r>
          </a:p>
          <a:p>
            <a:r>
              <a:rPr lang="cs-CZ" sz="2400" dirty="0" smtClean="0"/>
              <a:t>na jednom z Filipínských ostrovů byl </a:t>
            </a:r>
            <a:r>
              <a:rPr lang="cs-CZ" sz="2400" dirty="0" err="1" smtClean="0"/>
              <a:t>Magalhães</a:t>
            </a:r>
            <a:r>
              <a:rPr lang="cs-CZ" sz="2400" dirty="0" smtClean="0"/>
              <a:t> zabit</a:t>
            </a:r>
          </a:p>
          <a:p>
            <a:r>
              <a:rPr lang="cs-CZ" sz="2400" dirty="0" smtClean="0"/>
              <a:t>do čela výpravy se postavil kormidelník jedné z lodí a pokračoval dále na Borneo a na Moluky pro koření</a:t>
            </a:r>
          </a:p>
          <a:p>
            <a:r>
              <a:rPr lang="cs-CZ" sz="2400" dirty="0" smtClean="0"/>
              <a:t>jedna ze zbylých dvou lodí pod tíhou nákladu praskla a nedala se opravit</a:t>
            </a:r>
          </a:p>
          <a:p>
            <a:r>
              <a:rPr lang="cs-CZ" sz="2400" dirty="0" smtClean="0"/>
              <a:t>na zpáteční cestě Tichým oceánem se nevyskytla žádná pohroma, ale námořníci umírali vyčerpáním, několik jich bylo také zajato na portugalském území (Kapverdy)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82701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Fernão</a:t>
            </a:r>
            <a:r>
              <a:rPr lang="cs-CZ" dirty="0" smtClean="0"/>
              <a:t> de </a:t>
            </a:r>
            <a:r>
              <a:rPr lang="cs-CZ" dirty="0" err="1" smtClean="0"/>
              <a:t>Magalhães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 smtClean="0"/>
              <a:t>výprava trvala bez 12 dnů celé </a:t>
            </a:r>
            <a:r>
              <a:rPr lang="cs-CZ" sz="2400" dirty="0" smtClean="0">
                <a:solidFill>
                  <a:srgbClr val="C00000"/>
                </a:solidFill>
              </a:rPr>
              <a:t>tři roky</a:t>
            </a:r>
          </a:p>
          <a:p>
            <a:r>
              <a:rPr lang="cs-CZ" sz="2400" dirty="0" smtClean="0"/>
              <a:t>prodejem přivezeného </a:t>
            </a:r>
            <a:r>
              <a:rPr lang="cs-CZ" sz="2400" dirty="0" smtClean="0">
                <a:solidFill>
                  <a:srgbClr val="C00000"/>
                </a:solidFill>
              </a:rPr>
              <a:t>hřebíčku</a:t>
            </a:r>
            <a:r>
              <a:rPr lang="cs-CZ" sz="2400" dirty="0" smtClean="0"/>
              <a:t> se vrátila dvakrát investice do výpravy</a:t>
            </a:r>
          </a:p>
          <a:p>
            <a:r>
              <a:rPr lang="cs-CZ" sz="2400" dirty="0" err="1" smtClean="0"/>
              <a:t>Magalhães</a:t>
            </a:r>
            <a:r>
              <a:rPr lang="cs-CZ" sz="2400" dirty="0" smtClean="0"/>
              <a:t> dal jméno Tichému oceánu a byl po něm pojmenován průliv, výprava přispěla obrovskou měrou k rozšíření zeměpisných znalostí</a:t>
            </a:r>
          </a:p>
          <a:p>
            <a:r>
              <a:rPr lang="cs-CZ" sz="2400" dirty="0" smtClean="0"/>
              <a:t>poprvé bylo možné přesně </a:t>
            </a:r>
            <a:r>
              <a:rPr lang="cs-CZ" sz="2400" dirty="0" smtClean="0">
                <a:solidFill>
                  <a:srgbClr val="C00000"/>
                </a:solidFill>
              </a:rPr>
              <a:t>určit rozměry Země</a:t>
            </a:r>
          </a:p>
          <a:p>
            <a:r>
              <a:rPr lang="cs-CZ" sz="2400" dirty="0" smtClean="0"/>
              <a:t>jako druhý obeplul svět v </a:t>
            </a:r>
            <a:r>
              <a:rPr lang="cs-CZ" sz="2400" dirty="0" smtClean="0">
                <a:solidFill>
                  <a:srgbClr val="C00000"/>
                </a:solidFill>
              </a:rPr>
              <a:t>1580 Francis </a:t>
            </a:r>
            <a:r>
              <a:rPr lang="cs-CZ" sz="2400" dirty="0" err="1" smtClean="0">
                <a:solidFill>
                  <a:srgbClr val="C00000"/>
                </a:solidFill>
              </a:rPr>
              <a:t>Drake</a:t>
            </a:r>
            <a:endParaRPr lang="cs-CZ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6732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/>
              <a:t>Fernão</a:t>
            </a:r>
            <a:r>
              <a:rPr lang="cs-CZ" dirty="0"/>
              <a:t> de </a:t>
            </a:r>
            <a:r>
              <a:rPr lang="cs-CZ" dirty="0" err="1"/>
              <a:t>Magalhães</a:t>
            </a:r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68906"/>
            <a:ext cx="7772400" cy="4928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6832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opakovací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609416"/>
            <a:ext cx="8496944" cy="5248584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Doplul </a:t>
            </a:r>
            <a:r>
              <a:rPr lang="cs-CZ" sz="2400" dirty="0" err="1" smtClean="0"/>
              <a:t>Bartolomeo</a:t>
            </a:r>
            <a:r>
              <a:rPr lang="cs-CZ" sz="2400" dirty="0" smtClean="0"/>
              <a:t> </a:t>
            </a:r>
            <a:r>
              <a:rPr lang="cs-CZ" sz="2400" dirty="0" err="1" smtClean="0"/>
              <a:t>Diaz</a:t>
            </a:r>
            <a:r>
              <a:rPr lang="cs-CZ" sz="2400" dirty="0" smtClean="0"/>
              <a:t> do Indie?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Jak byl nejdříve jím objevený mys pojmenován? Proč ho asi přejmenovali?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Jaké národnosti byl </a:t>
            </a:r>
            <a:r>
              <a:rPr lang="cs-CZ" sz="2400" dirty="0" err="1" smtClean="0"/>
              <a:t>Vasco</a:t>
            </a:r>
            <a:r>
              <a:rPr lang="cs-CZ" sz="2400" dirty="0" smtClean="0"/>
              <a:t> da Gama?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Kdo poprvé doplul do Indie východním směrem?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Proč Kolumbovi mnozí evropští panovníci nevěřili?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Která nemoc byla přivezena do Evropy? Co o ní víš?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Čím se proslavil </a:t>
            </a:r>
            <a:r>
              <a:rPr lang="cs-CZ" sz="2400" dirty="0" err="1" smtClean="0"/>
              <a:t>Amerigo</a:t>
            </a:r>
            <a:r>
              <a:rPr lang="cs-CZ" sz="2400" dirty="0" smtClean="0"/>
              <a:t> </a:t>
            </a:r>
            <a:r>
              <a:rPr lang="cs-CZ" sz="2400" dirty="0" err="1" smtClean="0"/>
              <a:t>Vespucci</a:t>
            </a:r>
            <a:r>
              <a:rPr lang="cs-CZ" sz="2400" dirty="0" smtClean="0"/>
              <a:t>? 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Kdo dokázal, že Země je kulatá? Jakým způsobem?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Co jsou kurděje? Jaká je pravděpodobnost, že jimi v dnešní době onemocníš?</a:t>
            </a: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48680"/>
            <a:ext cx="978114" cy="978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3066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71" name="Group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1346113"/>
              </p:ext>
            </p:extLst>
          </p:nvPr>
        </p:nvGraphicFramePr>
        <p:xfrm>
          <a:off x="1187624" y="1556792"/>
          <a:ext cx="6834187" cy="3486150"/>
        </p:xfrm>
        <a:graphic>
          <a:graphicData uri="http://schemas.openxmlformats.org/drawingml/2006/table">
            <a:tbl>
              <a:tblPr/>
              <a:tblGrid>
                <a:gridCol w="2214562"/>
                <a:gridCol w="2071688"/>
                <a:gridCol w="1071562"/>
                <a:gridCol w="1476375"/>
              </a:tblGrid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B2EE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Mgr. Lenka Kudrnová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B2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Vytvořeno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12.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12.  2012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Odpilotováno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ve třídě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oblast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Člověk a společnost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Objevitelé nových světů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Téma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Dějepis 7. ročník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Klíčová slova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Bartolomeo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Diaz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,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Vasco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 da Gama, Kryštof Kolumbus,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Amerigo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Vespucci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, </a:t>
                      </a:r>
                      <a:r>
                        <a:rPr lang="cs-CZ" dirty="0" err="1" smtClean="0"/>
                        <a:t>Fernão</a:t>
                      </a:r>
                      <a:r>
                        <a:rPr lang="cs-CZ" dirty="0" smtClean="0"/>
                        <a:t> de </a:t>
                      </a:r>
                      <a:r>
                        <a:rPr lang="cs-CZ" dirty="0" err="1" smtClean="0"/>
                        <a:t>Magalhães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909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0337295"/>
              </p:ext>
            </p:extLst>
          </p:nvPr>
        </p:nvGraphicFramePr>
        <p:xfrm>
          <a:off x="827584" y="692696"/>
          <a:ext cx="7358063" cy="13714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063"/>
              </a:tblGrid>
              <a:tr h="30809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ANOTACE</a:t>
                      </a:r>
                      <a:endParaRPr lang="cs-CZ" sz="1800" dirty="0"/>
                    </a:p>
                  </a:txBody>
                  <a:tcPr marL="91439" marR="91439" marT="45689" marB="45689"/>
                </a:tc>
              </a:tr>
              <a:tr h="84735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sz="1400" dirty="0" smtClean="0"/>
                        <a:t>Výkladový</a:t>
                      </a:r>
                      <a:r>
                        <a:rPr lang="cs-CZ" sz="1400" baseline="0" dirty="0" smtClean="0"/>
                        <a:t> materiál obsahově rozvíjející učebnici dějepisu pro 7. ročník. Časová dotace cca 40 min. Materiál obsahuje několik opakovacích otázek, které převážně vyplývají z prezentace či z všeobecných znalostí a předchozího učiva dějepisu, proto není přiloženo řešení. </a:t>
                      </a:r>
                      <a:endParaRPr lang="cs-CZ" sz="1400" dirty="0" smtClean="0"/>
                    </a:p>
                    <a:p>
                      <a:pPr marL="0" indent="0">
                        <a:buNone/>
                      </a:pPr>
                      <a:endParaRPr lang="cs-CZ" sz="1800" dirty="0" smtClean="0"/>
                    </a:p>
                  </a:txBody>
                  <a:tcPr marL="91439" marR="91439" marT="45689" marB="45689"/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6280625"/>
              </p:ext>
            </p:extLst>
          </p:nvPr>
        </p:nvGraphicFramePr>
        <p:xfrm>
          <a:off x="827584" y="1916832"/>
          <a:ext cx="7358063" cy="3312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063"/>
              </a:tblGrid>
              <a:tr h="283608">
                <a:tc>
                  <a:txBody>
                    <a:bodyPr/>
                    <a:lstStyle/>
                    <a:p>
                      <a:r>
                        <a:rPr lang="cs-CZ" sz="900" dirty="0" smtClean="0"/>
                        <a:t>POUŽITÉ  ZDROJE</a:t>
                      </a:r>
                      <a:endParaRPr lang="cs-CZ" sz="900" dirty="0"/>
                    </a:p>
                  </a:txBody>
                  <a:tcPr marL="91439" marR="91439" marT="45698" marB="45698"/>
                </a:tc>
              </a:tr>
              <a:tr h="30287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aseline="0" dirty="0" smtClean="0"/>
                        <a:t>Vlastní tvorba.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/>
                        <a:t>Zdroje obrazového materiálu: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/>
                        </a:rPr>
                        <a:t>http://t3.gstatic.com/images?q=tbn:ANd9GcSsvW_xRoHxZiDobL_XsUzF8CzJ51PWwMvNcaQ97e9u2pLbxMGeSw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/>
                        </a:rPr>
                        <a:t>http://2.bp.blogspot.com/_oVZqV2SAiRY/SWD5jIZ7UTI/AAAAAAAAA3U/6xXWASf_jxY/s400/bartolomeu_dias.jpg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/>
                        </a:rPr>
                        <a:t>http://www.deliabw.edu.hk/</a:t>
                      </a:r>
                      <a:r>
                        <a:rPr lang="cs-CZ" sz="900" u="sng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/>
                        </a:rPr>
                        <a:t>broadway</a:t>
                      </a: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/>
                        </a:rPr>
                        <a:t>/</a:t>
                      </a:r>
                      <a:r>
                        <a:rPr lang="cs-CZ" sz="900" u="sng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/>
                        </a:rPr>
                        <a:t>Eng</a:t>
                      </a: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/>
                        </a:rPr>
                        <a:t>/S3A%20English%20Project/Group%208/bARTOLOMEU%20DIAS%60S%20ROUTE...</a:t>
                      </a:r>
                      <a:r>
                        <a:rPr lang="cs-CZ" sz="900" u="sng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/>
                        </a:rPr>
                        <a:t>gif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6"/>
                        </a:rPr>
                        <a:t>http://t1.gstatic.com/images?q=tbn:ANd9GcTChMckwEU1xdaoO8evn4iMGK_lsWFZLwiqiJSJ9zlp_pnbRX9d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7"/>
                        </a:rPr>
                        <a:t>http://upload.wikimedia.org/wikipedia/commons/thumb/f/fd/Vasco_da_Gama_tombs366.jpg/220px-Vasco_da_Gama_tombs366.jpg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8"/>
                        </a:rPr>
                        <a:t>http://t3.gstatic.com/images?q=tbn:ANd9GcT23ySNsRADCR2-wF5uZIloXrEHTtDdEqU0UVhD4O6VQ7CUJAof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9"/>
                        </a:rPr>
                        <a:t>http://upload.wikimedia.org/wikipedia/commons/thumb/d/d5/Tumba_de_Colon-Sevilla.jpg/220px-Tumba_de_Colon-Sevilla.jpg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0"/>
                        </a:rPr>
                        <a:t>http://altumare.webservis.cz/userfiles/Columbus_voayges_wikipedia.png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1"/>
                        </a:rPr>
                        <a:t>http://library.thinkquest.org/4034/Media/vespucci.GIF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2"/>
                        </a:rPr>
                        <a:t>http://www.english-online.at/history/amerigo-vespucci/amerigo_vespucci_map.jpg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3"/>
                        </a:rPr>
                        <a:t>http://t0.gstatic.com/images?q=tbn:ANd9GcTHaYyV9i9YGlBzpPOVZkM1vQUQlEviedmSMs1nrjEwzazBsSjI8g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4"/>
                        </a:rPr>
                        <a:t>http://upload.wikimedia.org/wikipedia/commons/thumb/7/7f/Magalh%C3%A3es_Elcano_Circum-navega%C3%A7%C3%A3o-pt.svg/600px-Magalh%C3%A3es_Elcano_Circum-navega%C3%A7%C3%A3o-pt.svg.png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9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aseline="0" dirty="0" smtClean="0"/>
                        <a:t>otevřená galerie </a:t>
                      </a:r>
                      <a:r>
                        <a:rPr lang="cs-CZ" sz="900" baseline="0" dirty="0" smtClean="0">
                          <a:hlinkClick r:id="rId15"/>
                        </a:rPr>
                        <a:t>www.office.microsoft.com</a:t>
                      </a:r>
                      <a:endParaRPr lang="cs-CZ" sz="900" dirty="0"/>
                    </a:p>
                  </a:txBody>
                  <a:tcPr marL="91439" marR="91439" marT="45698" marB="4569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7797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ohatý">
  <a:themeElements>
    <a:clrScheme name="Vlastní 2">
      <a:dk1>
        <a:srgbClr val="381750"/>
      </a:dk1>
      <a:lt1>
        <a:srgbClr val="D4F3EE"/>
      </a:lt1>
      <a:dk2>
        <a:srgbClr val="073763"/>
      </a:dk2>
      <a:lt2>
        <a:srgbClr val="381750"/>
      </a:lt2>
      <a:accent1>
        <a:srgbClr val="0F6FC6"/>
      </a:accent1>
      <a:accent2>
        <a:srgbClr val="009DD9"/>
      </a:accent2>
      <a:accent3>
        <a:srgbClr val="7030A0"/>
      </a:accent3>
      <a:accent4>
        <a:srgbClr val="10CF9B"/>
      </a:accent4>
      <a:accent5>
        <a:srgbClr val="3ECCB4"/>
      </a:accent5>
      <a:accent6>
        <a:srgbClr val="248D7B"/>
      </a:accent6>
      <a:hlink>
        <a:srgbClr val="34BAA4"/>
      </a:hlink>
      <a:folHlink>
        <a:srgbClr val="E6F8F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1421</Words>
  <Application>Microsoft Office PowerPoint</Application>
  <PresentationFormat>Předvádění na obrazovce (4:3)</PresentationFormat>
  <Paragraphs>158</Paragraphs>
  <Slides>24</Slides>
  <Notes>2</Notes>
  <HiddenSlides>3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24</vt:i4>
      </vt:variant>
    </vt:vector>
  </HeadingPairs>
  <TitlesOfParts>
    <vt:vector size="26" baseType="lpstr">
      <vt:lpstr>Motiv systému Office</vt:lpstr>
      <vt:lpstr>Bohatý</vt:lpstr>
      <vt:lpstr>Prezentace aplikace PowerPoint</vt:lpstr>
      <vt:lpstr>Objevitelé nových světů</vt:lpstr>
      <vt:lpstr>Bartolomeo Diaz</vt:lpstr>
      <vt:lpstr>Bartolomeo Diaz</vt:lpstr>
      <vt:lpstr>Bartolomeo Diaz</vt:lpstr>
      <vt:lpstr>Vasco da Gama</vt:lpstr>
      <vt:lpstr>Vasco da Gama</vt:lpstr>
      <vt:lpstr>Kryštof kolumbus </vt:lpstr>
      <vt:lpstr>Kryštof kolumbus </vt:lpstr>
      <vt:lpstr>Kryštof kolumbus </vt:lpstr>
      <vt:lpstr>Kryštof kolumbus </vt:lpstr>
      <vt:lpstr>Kryštof kolumbus </vt:lpstr>
      <vt:lpstr>Kryštof kolumbus </vt:lpstr>
      <vt:lpstr>amerigo vespucci</vt:lpstr>
      <vt:lpstr>amerigo vespucci</vt:lpstr>
      <vt:lpstr>amerigo vespucci</vt:lpstr>
      <vt:lpstr>Fernão de Magalhães</vt:lpstr>
      <vt:lpstr>Fernão de Magalhães</vt:lpstr>
      <vt:lpstr>Fernão de Magalhães</vt:lpstr>
      <vt:lpstr>Fernão de Magalhães</vt:lpstr>
      <vt:lpstr>Fernão de Magalhães</vt:lpstr>
      <vt:lpstr>opakovací otázky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Lenka </cp:lastModifiedBy>
  <cp:revision>31</cp:revision>
  <dcterms:created xsi:type="dcterms:W3CDTF">2012-12-11T09:28:25Z</dcterms:created>
  <dcterms:modified xsi:type="dcterms:W3CDTF">2012-12-12T10:05:38Z</dcterms:modified>
</cp:coreProperties>
</file>