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67" r:id="rId3"/>
    <p:sldId id="257" r:id="rId4"/>
    <p:sldId id="260" r:id="rId5"/>
    <p:sldId id="258" r:id="rId6"/>
    <p:sldId id="261" r:id="rId7"/>
    <p:sldId id="262" r:id="rId8"/>
    <p:sldId id="264" r:id="rId9"/>
    <p:sldId id="263" r:id="rId10"/>
    <p:sldId id="265" r:id="rId11"/>
    <p:sldId id="266" r:id="rId12"/>
    <p:sldId id="259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90" d="100"/>
          <a:sy n="90" d="100"/>
        </p:scale>
        <p:origin x="138" y="4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D56E-85F8-468C-8357-998B259C8F1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0096-8240-456D-9987-3A3034DDBC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D56E-85F8-468C-8357-998B259C8F1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0096-8240-456D-9987-3A3034DDBC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D56E-85F8-468C-8357-998B259C8F1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0096-8240-456D-9987-3A3034DDBC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D56E-85F8-468C-8357-998B259C8F1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0096-8240-456D-9987-3A3034DDBC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D56E-85F8-468C-8357-998B259C8F1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0096-8240-456D-9987-3A3034DDBC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D56E-85F8-468C-8357-998B259C8F1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CF60096-8240-456D-9987-3A3034DDBC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D56E-85F8-468C-8357-998B259C8F1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0096-8240-456D-9987-3A3034DDBC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D56E-85F8-468C-8357-998B259C8F1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CF60096-8240-456D-9987-3A3034DDBC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850ED56E-85F8-468C-8357-998B259C8F1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0096-8240-456D-9987-3A3034DDBC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D56E-85F8-468C-8357-998B259C8F1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0096-8240-456D-9987-3A3034DDBC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0ED56E-85F8-468C-8357-998B259C8F1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60096-8240-456D-9987-3A3034DDBC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850ED56E-85F8-468C-8357-998B259C8F1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CF60096-8240-456D-9987-3A3034DDBC5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8/82/Lichen_cross-section.p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b/b3/Caribou_moss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9/9c/Rhizocarpon_geographicum01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d/d6/Hypogymnia_physodes_010108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3/31/Cetraria_islandica_100911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2/27/Usnea_1_(2005_07_19)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lišejníky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8" y="714356"/>
          <a:ext cx="8143932" cy="31818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85924"/>
                <a:gridCol w="3958008"/>
              </a:tblGrid>
              <a:tr h="2379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b="1" dirty="0">
                        <a:solidFill>
                          <a:schemeClr val="bg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bg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ZŠ a MŠ Verneřice</a:t>
                      </a:r>
                      <a:endParaRPr lang="cs-CZ" sz="1100" b="1" dirty="0">
                        <a:solidFill>
                          <a:schemeClr val="bg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28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Veronika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Kurišová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28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28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VY_32_INOVACE_V.BOT8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28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28.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smtClean="0">
                          <a:latin typeface="Times New Roman"/>
                          <a:ea typeface="Times New Roman"/>
                          <a:cs typeface="Times New Roman"/>
                        </a:rPr>
                        <a:t>11. </a:t>
                      </a:r>
                      <a:r>
                        <a:rPr lang="cs-CZ" sz="1200" smtClean="0">
                          <a:latin typeface="Times New Roman"/>
                          <a:ea typeface="Times New Roman"/>
                          <a:cs typeface="Times New Roman"/>
                        </a:rPr>
                        <a:t>2012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28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Člověk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a příroda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28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Přírodopis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28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Lišejníky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229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6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 ročník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98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Lišejníky.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Výukový materiál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slouží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jako 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podklad pro výkladovou část hodiny a shrnutí poznatků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Inovace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– využití ICT (PC, interaktivní tabule).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2851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částí, není-li uvedeno jinak, je Mgr.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Veronika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Kurišová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928794" y="4071942"/>
            <a:ext cx="5407621" cy="10425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lišejníku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Lišejník je složený organismus</a:t>
            </a:r>
          </a:p>
          <a:p>
            <a:r>
              <a:rPr lang="cs-CZ" dirty="0" smtClean="0"/>
              <a:t>Tvoří ho houba a řasa nebo sinice</a:t>
            </a:r>
          </a:p>
          <a:p>
            <a:r>
              <a:rPr lang="cs-CZ" dirty="0" smtClean="0"/>
              <a:t>Trvalá symbióza</a:t>
            </a:r>
            <a:endParaRPr lang="cs-CZ" dirty="0"/>
          </a:p>
        </p:txBody>
      </p:sp>
      <p:pic>
        <p:nvPicPr>
          <p:cNvPr id="1026" name="Picture 2" descr="Soubor:Lichen cross-section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2857496"/>
            <a:ext cx="3387662" cy="37858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lišejníků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Tělo lišejníků = stélka</a:t>
            </a:r>
          </a:p>
          <a:p>
            <a:r>
              <a:rPr lang="cs-CZ" dirty="0" smtClean="0"/>
              <a:t>Podle typu stélky:</a:t>
            </a:r>
          </a:p>
          <a:p>
            <a:r>
              <a:rPr lang="cs-CZ" dirty="0" smtClean="0"/>
              <a:t>A) lišejníky keříčkovité</a:t>
            </a:r>
          </a:p>
          <a:p>
            <a:r>
              <a:rPr lang="cs-CZ" dirty="0" smtClean="0"/>
              <a:t>B) lišejníky s korovitou stélkou</a:t>
            </a:r>
          </a:p>
          <a:p>
            <a:r>
              <a:rPr lang="cs-CZ" dirty="0" smtClean="0"/>
              <a:t>C) lišejníky s lupenitou stélkou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Keříčková stélka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Rostou většinou na zemi, tlejících pařezech, na větvích</a:t>
            </a:r>
          </a:p>
          <a:p>
            <a:r>
              <a:rPr lang="cs-CZ" dirty="0" smtClean="0"/>
              <a:t>Z jednoho místa vyrůstají dlouhé (až metrové) stélky</a:t>
            </a:r>
            <a:r>
              <a:rPr lang="cs-CZ" smtClean="0"/>
              <a:t>, </a:t>
            </a:r>
            <a:r>
              <a:rPr lang="cs-CZ" smtClean="0"/>
              <a:t>stélka </a:t>
            </a:r>
            <a:r>
              <a:rPr lang="cs-CZ" dirty="0" smtClean="0"/>
              <a:t>bývá větvená, odstává od podkladu a tvoří „keřík“</a:t>
            </a:r>
          </a:p>
          <a:p>
            <a:r>
              <a:rPr lang="cs-CZ" u="sng" dirty="0" smtClean="0"/>
              <a:t>Dutohlávka horská</a:t>
            </a:r>
          </a:p>
          <a:p>
            <a:pPr>
              <a:buNone/>
            </a:pPr>
            <a:r>
              <a:rPr lang="cs-CZ" dirty="0" smtClean="0"/>
              <a:t>    obrázek</a:t>
            </a:r>
          </a:p>
          <a:p>
            <a:r>
              <a:rPr lang="cs-CZ" u="sng" dirty="0" smtClean="0"/>
              <a:t>Pukléřka islandská </a:t>
            </a:r>
            <a:endParaRPr lang="cs-CZ" u="sng" dirty="0"/>
          </a:p>
        </p:txBody>
      </p:sp>
      <p:pic>
        <p:nvPicPr>
          <p:cNvPr id="16386" name="Picture 2" descr="Soubor:Caribou moss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4071942"/>
            <a:ext cx="3476649" cy="26074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Korovitá stélka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Pevně srůstají s podkladem, často obrůstají skaliska i borku stromů</a:t>
            </a:r>
          </a:p>
          <a:p>
            <a:r>
              <a:rPr lang="cs-CZ" u="sng" dirty="0" err="1" smtClean="0"/>
              <a:t>Mapovník</a:t>
            </a:r>
            <a:r>
              <a:rPr lang="cs-CZ" u="sng" dirty="0" smtClean="0"/>
              <a:t> zeměpisný</a:t>
            </a:r>
            <a:endParaRPr lang="cs-CZ" u="sng" dirty="0"/>
          </a:p>
        </p:txBody>
      </p:sp>
      <p:pic>
        <p:nvPicPr>
          <p:cNvPr id="17410" name="Picture 2" descr="Soubor:Rhizocarpon geographicum0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86430" y="3071810"/>
            <a:ext cx="3986097" cy="30650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Lupenitá stélka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</a:t>
            </a:r>
            <a:r>
              <a:rPr lang="cs-CZ" dirty="0" smtClean="0"/>
              <a:t>télky </a:t>
            </a:r>
            <a:r>
              <a:rPr lang="cs-CZ" dirty="0" smtClean="0"/>
              <a:t>lnou k podkladu jen částečně, jsou od podkladu oddělitelné</a:t>
            </a:r>
          </a:p>
          <a:p>
            <a:r>
              <a:rPr lang="cs-CZ" dirty="0" smtClean="0"/>
              <a:t>Na stromech</a:t>
            </a:r>
          </a:p>
          <a:p>
            <a:r>
              <a:rPr lang="cs-CZ" dirty="0" smtClean="0"/>
              <a:t>Na holé zemi</a:t>
            </a:r>
          </a:p>
          <a:p>
            <a:r>
              <a:rPr lang="cs-CZ" u="sng" dirty="0" smtClean="0"/>
              <a:t>Terčovka bublinatá</a:t>
            </a:r>
            <a:endParaRPr lang="cs-CZ" u="sng" dirty="0"/>
          </a:p>
        </p:txBody>
      </p:sp>
      <p:pic>
        <p:nvPicPr>
          <p:cNvPr id="19458" name="Picture 2" descr="Soubor:Hypogymnia physodes 010108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9124" y="2786058"/>
            <a:ext cx="4500593" cy="38086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 a růst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Velmi pomalý růst </a:t>
            </a:r>
            <a:r>
              <a:rPr lang="cs-CZ" dirty="0" smtClean="0"/>
              <a:t>- mm </a:t>
            </a:r>
            <a:r>
              <a:rPr lang="cs-CZ" dirty="0" smtClean="0"/>
              <a:t>až cm za rok</a:t>
            </a:r>
          </a:p>
          <a:p>
            <a:r>
              <a:rPr lang="cs-CZ" dirty="0" smtClean="0"/>
              <a:t>Rozmnožování pomocí úlomků</a:t>
            </a:r>
          </a:p>
          <a:p>
            <a:r>
              <a:rPr lang="cs-CZ" dirty="0" smtClean="0"/>
              <a:t>Obr. </a:t>
            </a:r>
            <a:r>
              <a:rPr lang="cs-CZ" u="sng" dirty="0" smtClean="0"/>
              <a:t>Pukléřka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u="sng" dirty="0" smtClean="0"/>
              <a:t>islandská</a:t>
            </a:r>
            <a:endParaRPr lang="cs-CZ" u="sng" dirty="0"/>
          </a:p>
        </p:txBody>
      </p:sp>
      <p:pic>
        <p:nvPicPr>
          <p:cNvPr id="8194" name="Picture 2" descr="File:Cetraria islandica 10091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0" y="2786058"/>
            <a:ext cx="4953002" cy="37147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a využití lišejníků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Minimální nároky na podmínky = průkopníci života</a:t>
            </a:r>
          </a:p>
          <a:p>
            <a:r>
              <a:rPr lang="cs-CZ" dirty="0" smtClean="0"/>
              <a:t>Využití ve farmaceutickém průmyslu</a:t>
            </a:r>
          </a:p>
          <a:p>
            <a:r>
              <a:rPr lang="cs-CZ" dirty="0" smtClean="0"/>
              <a:t>Potrava zvířat</a:t>
            </a:r>
          </a:p>
          <a:p>
            <a:r>
              <a:rPr lang="cs-CZ" dirty="0" smtClean="0"/>
              <a:t>Úkryt zvířat</a:t>
            </a:r>
          </a:p>
          <a:p>
            <a:r>
              <a:rPr lang="cs-CZ" dirty="0" smtClean="0"/>
              <a:t>Některé velmi citlivé </a:t>
            </a:r>
          </a:p>
          <a:p>
            <a:pPr>
              <a:buNone/>
            </a:pPr>
            <a:r>
              <a:rPr lang="cs-CZ" dirty="0" smtClean="0"/>
              <a:t>   na znečištění ovzduší</a:t>
            </a:r>
          </a:p>
          <a:p>
            <a:r>
              <a:rPr lang="cs-CZ" dirty="0" smtClean="0"/>
              <a:t>Nejvíce </a:t>
            </a:r>
            <a:r>
              <a:rPr lang="cs-CZ" u="sng" dirty="0" smtClean="0"/>
              <a:t>provazovky</a:t>
            </a:r>
            <a:endParaRPr lang="cs-CZ" u="sng" dirty="0"/>
          </a:p>
        </p:txBody>
      </p:sp>
      <p:pic>
        <p:nvPicPr>
          <p:cNvPr id="4098" name="Picture 2" descr="Soubor:Usnea 1 (2005 07 19)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8" y="3143267"/>
            <a:ext cx="2786050" cy="37147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to symbióza?</a:t>
            </a:r>
          </a:p>
          <a:p>
            <a:r>
              <a:rPr lang="cs-CZ" dirty="0" smtClean="0"/>
              <a:t>Které organismy tvoří lišejníky?</a:t>
            </a:r>
          </a:p>
          <a:p>
            <a:r>
              <a:rPr lang="cs-CZ" dirty="0" smtClean="0"/>
              <a:t>Který z lišejníků je nejcitlivější na znečištění ovzduší? Kde u nás rostl?</a:t>
            </a:r>
          </a:p>
          <a:p>
            <a:r>
              <a:rPr lang="cs-CZ" dirty="0" smtClean="0"/>
              <a:t>Které druhy lišejníků se využívají ve farmacii a k čemu ?</a:t>
            </a:r>
          </a:p>
          <a:p>
            <a:endParaRPr lang="cs-CZ" dirty="0" smtClean="0"/>
          </a:p>
          <a:p>
            <a:r>
              <a:rPr lang="cs-CZ" dirty="0" smtClean="0"/>
              <a:t>V případě potřeby využij internet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Symbióza je oboustranně výhodné soužití.</a:t>
            </a:r>
          </a:p>
          <a:p>
            <a:r>
              <a:rPr lang="cs-CZ" dirty="0" smtClean="0"/>
              <a:t>Lišejníky tvoří houba a řasa nebo sinice.</a:t>
            </a:r>
          </a:p>
          <a:p>
            <a:r>
              <a:rPr lang="cs-CZ" dirty="0" smtClean="0"/>
              <a:t>Nejcitlivější na znečištěné ovzduší jsou provazovky. Rostly v Krkonoších.</a:t>
            </a:r>
          </a:p>
          <a:p>
            <a:r>
              <a:rPr lang="cs-CZ" dirty="0" smtClean="0"/>
              <a:t>Např. pukléřka islandská proti kašli</a:t>
            </a:r>
          </a:p>
          <a:p>
            <a:pPr>
              <a:buNone/>
            </a:pPr>
            <a:r>
              <a:rPr lang="cs-CZ" dirty="0" smtClean="0"/>
              <a:t>    část látek z lišejníků má antibiotické účinky např. z </a:t>
            </a:r>
            <a:r>
              <a:rPr lang="cs-CZ" dirty="0" smtClean="0"/>
              <a:t>provazovek.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Stavba lišejníku</a:t>
            </a:r>
          </a:p>
          <a:p>
            <a:pPr>
              <a:buNone/>
            </a:pPr>
            <a:r>
              <a:rPr lang="cs-CZ" dirty="0" smtClean="0"/>
              <a:t>     VOJTECH.DOSTAL.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28.11.2012]. Dostupný pod licencí public </a:t>
            </a:r>
            <a:r>
              <a:rPr lang="cs-CZ" dirty="0" err="1" smtClean="0"/>
              <a:t>domain</a:t>
            </a:r>
            <a:r>
              <a:rPr lang="cs-CZ" dirty="0" smtClean="0"/>
              <a:t> na WWW: http://cs.wikipedia.org/wiki/Soubor:Lichen_cross-section.png </a:t>
            </a:r>
          </a:p>
          <a:p>
            <a:r>
              <a:rPr lang="cs-CZ" dirty="0" err="1" smtClean="0"/>
              <a:t>Mapovník</a:t>
            </a:r>
            <a:r>
              <a:rPr lang="cs-CZ" dirty="0" smtClean="0"/>
              <a:t> zeměpisný</a:t>
            </a:r>
          </a:p>
          <a:p>
            <a:pPr>
              <a:buNone/>
            </a:pPr>
            <a:r>
              <a:rPr lang="cs-CZ" i="1" dirty="0" smtClean="0"/>
              <a:t>     </a:t>
            </a:r>
            <a:r>
              <a:rPr lang="cs-CZ" i="1" dirty="0" err="1" smtClean="0"/>
              <a:t>Fir</a:t>
            </a:r>
            <a:r>
              <a:rPr lang="cs-CZ" i="1" dirty="0" smtClean="0"/>
              <a:t> 0002.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28.11.2012].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3.0 </a:t>
            </a:r>
            <a:r>
              <a:rPr lang="cs-CZ" dirty="0" err="1" smtClean="0"/>
              <a:t>Generic</a:t>
            </a:r>
            <a:r>
              <a:rPr lang="cs-CZ" dirty="0" smtClean="0"/>
              <a:t> na WWW http://cs.wikipedia.org/wiki/Soubor:Rhizocarpon_geographicum01.jpg</a:t>
            </a:r>
          </a:p>
          <a:p>
            <a:r>
              <a:rPr lang="cs-CZ" dirty="0" smtClean="0"/>
              <a:t>Dutohlávka horská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/>
              <a:t> BIEN52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28.11.2012].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2.5 </a:t>
            </a:r>
            <a:r>
              <a:rPr lang="cs-CZ" dirty="0" err="1" smtClean="0"/>
              <a:t>Generic</a:t>
            </a:r>
            <a:r>
              <a:rPr lang="cs-CZ" dirty="0" smtClean="0"/>
              <a:t> na WWW: http://cs.wikipedia.org/wiki/Soubor:Caribou_moss.jpg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Terčovka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err="1" smtClean="0"/>
              <a:t>Bernd</a:t>
            </a:r>
            <a:r>
              <a:rPr lang="cs-CZ" dirty="0" smtClean="0"/>
              <a:t> </a:t>
            </a:r>
            <a:r>
              <a:rPr lang="cs-CZ" dirty="0" err="1" smtClean="0"/>
              <a:t>Haynold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28.11.2012].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3.0 </a:t>
            </a:r>
            <a:r>
              <a:rPr lang="cs-CZ" dirty="0" err="1" smtClean="0"/>
              <a:t>Generic</a:t>
            </a:r>
            <a:r>
              <a:rPr lang="cs-CZ" dirty="0" smtClean="0"/>
              <a:t> na WWW </a:t>
            </a:r>
            <a:r>
              <a:rPr lang="cs-CZ" dirty="0" err="1" smtClean="0"/>
              <a:t>wiki</a:t>
            </a:r>
            <a:r>
              <a:rPr lang="cs-CZ" dirty="0" smtClean="0"/>
              <a:t>/Soubor:</a:t>
            </a:r>
            <a:r>
              <a:rPr lang="cs-CZ" dirty="0" err="1" smtClean="0"/>
              <a:t>Hypogymnia</a:t>
            </a:r>
            <a:r>
              <a:rPr lang="cs-CZ" dirty="0" smtClean="0"/>
              <a:t>_</a:t>
            </a:r>
            <a:r>
              <a:rPr lang="cs-CZ" dirty="0" err="1" smtClean="0"/>
              <a:t>physodes</a:t>
            </a:r>
            <a:r>
              <a:rPr lang="cs-CZ" dirty="0" smtClean="0"/>
              <a:t>_010108.jpg</a:t>
            </a:r>
          </a:p>
          <a:p>
            <a:r>
              <a:rPr lang="cs-CZ" dirty="0" smtClean="0"/>
              <a:t>Pukléřka</a:t>
            </a:r>
          </a:p>
          <a:p>
            <a:pPr>
              <a:buNone/>
            </a:pPr>
            <a:r>
              <a:rPr lang="cs-CZ" i="1" dirty="0" smtClean="0"/>
              <a:t>     </a:t>
            </a:r>
            <a:r>
              <a:rPr lang="cs-CZ" dirty="0" err="1" smtClean="0"/>
              <a:t>BerndH</a:t>
            </a:r>
            <a:r>
              <a:rPr lang="cs-CZ" dirty="0" smtClean="0"/>
              <a:t>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28.11.2012].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3.0 </a:t>
            </a:r>
            <a:r>
              <a:rPr lang="cs-CZ" dirty="0" err="1" smtClean="0"/>
              <a:t>Generic</a:t>
            </a:r>
            <a:r>
              <a:rPr lang="cs-CZ" dirty="0" smtClean="0"/>
              <a:t> na WWW http://commons.wikimedia.org/wiki/File:Cetraria_islandica_100911.JPG?uselang=cs</a:t>
            </a:r>
          </a:p>
          <a:p>
            <a:r>
              <a:rPr lang="cs-CZ" dirty="0" smtClean="0"/>
              <a:t>Provazovka</a:t>
            </a:r>
          </a:p>
          <a:p>
            <a:pPr>
              <a:buNone/>
            </a:pPr>
            <a:r>
              <a:rPr lang="cs-CZ" i="1" dirty="0" smtClean="0"/>
              <a:t>    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</a:t>
            </a:r>
            <a:r>
              <a:rPr lang="cs-CZ" smtClean="0"/>
              <a:t>28.11.2012</a:t>
            </a:r>
            <a:r>
              <a:rPr lang="cs-CZ" dirty="0" smtClean="0"/>
              <a:t>]. 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3.0 </a:t>
            </a:r>
            <a:r>
              <a:rPr lang="cs-CZ" dirty="0" err="1" smtClean="0"/>
              <a:t>Generic</a:t>
            </a:r>
            <a:r>
              <a:rPr lang="cs-CZ" dirty="0" smtClean="0"/>
              <a:t> na WWW http://cs.wikipedia.org/wiki/Soubor:Usnea_1_(2005_07_19).jpg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121</TotalTime>
  <Words>502</Words>
  <Application>Microsoft Office PowerPoint</Application>
  <PresentationFormat>Předvádění na obrazovce (4:3)</PresentationFormat>
  <Paragraphs>90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Technický</vt:lpstr>
      <vt:lpstr>lišejníky</vt:lpstr>
      <vt:lpstr>Snímek 2</vt:lpstr>
      <vt:lpstr>Stavba lišejníku</vt:lpstr>
      <vt:lpstr>Dělení lišejníků</vt:lpstr>
      <vt:lpstr>Keříčková stélka</vt:lpstr>
      <vt:lpstr>Korovitá stélka</vt:lpstr>
      <vt:lpstr>Lupenitá stélka</vt:lpstr>
      <vt:lpstr>Rozmnožování a růst</vt:lpstr>
      <vt:lpstr>Význam a využití lišejníků</vt:lpstr>
      <vt:lpstr>Otázky </vt:lpstr>
      <vt:lpstr>Odpovědi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lišejníky</dc:title>
  <dc:creator>Martin</dc:creator>
  <cp:lastModifiedBy>Jirka</cp:lastModifiedBy>
  <cp:revision>19</cp:revision>
  <dcterms:created xsi:type="dcterms:W3CDTF">2012-12-08T21:15:58Z</dcterms:created>
  <dcterms:modified xsi:type="dcterms:W3CDTF">2012-12-12T18:04:21Z</dcterms:modified>
</cp:coreProperties>
</file>