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67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58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322" autoAdjust="0"/>
  </p:normalViewPr>
  <p:slideViewPr>
    <p:cSldViewPr>
      <p:cViewPr>
        <p:scale>
          <a:sx n="100" d="100"/>
          <a:sy n="100" d="100"/>
        </p:scale>
        <p:origin x="-29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42F32-F2DB-4E44-BCB9-C07E738810E1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20B838-5A41-40F6-AA5C-E86052759C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572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20B838-5A41-40F6-AA5C-E86052759CD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652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DD10061B-6CCA-45BC-B16F-7074EBD47137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C68AA208-67BA-437E-9135-AFF29FB48F9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a/a3/EU_location_LUX.pn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0/CoA_of_Jan_Lucembursky.PN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//upload.wikimedia.org/wikipedia/commons/8/82/Honzik_v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7/Honzik_retus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d/d9/John_I,_Count_of_Luxemburg.jpg" TargetMode="Externa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d/d0/Krescak134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8/HonzikLuc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d/da/JenikLucvGelnhausenu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9/90/Eliska_V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4/Pecet_Elisky1321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e/e0/Elisk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5.jpeg"/><Relationship Id="rId2" Type="http://schemas.openxmlformats.org/officeDocument/2006/relationships/hyperlink" Target="//upload.wikimedia.org/wikipedia/commons/8/82/Honzik_v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d/ElaPremyslovna_vit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3/31/Charles4_mini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hyperlink" Target="//upload.wikimedia.org/wikipedia/commons/0/04/Moravia.svg" TargetMode="External"/><Relationship Id="rId3" Type="http://schemas.openxmlformats.org/officeDocument/2006/relationships/hyperlink" Target="//upload.wikimedia.org/wikipedia/commons/1/16/Charles_IV-John_Ocko_votive_picture-fragment.jpg" TargetMode="External"/><Relationship Id="rId7" Type="http://schemas.openxmlformats.org/officeDocument/2006/relationships/hyperlink" Target="//upload.wikimedia.org/wikipedia/commons/c/ca/Jan_Vil%C3%ADmek_-_Karel_IV.jpg" TargetMode="External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hyperlink" Target="//upload.wikimedia.org/wikipedia/commons/2/20/Small_coat_of_arms_of_the_Czech_Republic.svg" TargetMode="External"/><Relationship Id="rId5" Type="http://schemas.openxmlformats.org/officeDocument/2006/relationships/hyperlink" Target="//upload.wikimedia.org/wikipedia/commons/c/c7/Kaja4Gelnhausenkodex.jpg" TargetMode="External"/><Relationship Id="rId10" Type="http://schemas.openxmlformats.org/officeDocument/2006/relationships/image" Target="../media/image19.jpeg"/><Relationship Id="rId4" Type="http://schemas.openxmlformats.org/officeDocument/2006/relationships/image" Target="../media/image16.jpeg"/><Relationship Id="rId9" Type="http://schemas.openxmlformats.org/officeDocument/2006/relationships/hyperlink" Target="//upload.wikimedia.org/wikipedia/commons/a/a4/Her_Majesty_Bohemian_queen_Blanche.jpg" TargetMode="External"/><Relationship Id="rId1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6/Vaclav4_pecetPol.jpg" TargetMode="External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hyperlink" Target="//upload.wikimedia.org/wikipedia/commons/9/9b/VaclavnaVotobraz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a/VaclavIV.jpg" TargetMode="External"/><Relationship Id="rId5" Type="http://schemas.openxmlformats.org/officeDocument/2006/relationships/image" Target="../media/image23.jpeg"/><Relationship Id="rId10" Type="http://schemas.openxmlformats.org/officeDocument/2006/relationships/image" Target="../media/image26.jpeg"/><Relationship Id="rId4" Type="http://schemas.openxmlformats.org/officeDocument/2006/relationships/hyperlink" Target="//upload.wikimedia.org/wikipedia/commons/b/b4/Lednacek_bible.jpg" TargetMode="External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hyperlink" Target="//upload.wikimedia.org/wikipedia/commons/c/c0/Albrecht_D%C3%BCrer_08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0/SigismundLuc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a/a9/Zikmund_Zho%C5%99elecka_radnice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0/Anna_von_der_Pfalz.jpg" TargetMode="External"/><Relationship Id="rId13" Type="http://schemas.openxmlformats.org/officeDocument/2006/relationships/image" Target="../media/image34.jpeg"/><Relationship Id="rId18" Type="http://schemas.openxmlformats.org/officeDocument/2006/relationships/hyperlink" Target="//upload.wikimedia.org/wikipedia/commons/e/e0/SigismundLuc.jpg" TargetMode="External"/><Relationship Id="rId3" Type="http://schemas.openxmlformats.org/officeDocument/2006/relationships/image" Target="../media/image30.jpeg"/><Relationship Id="rId7" Type="http://schemas.openxmlformats.org/officeDocument/2006/relationships/image" Target="../media/image31.jpeg"/><Relationship Id="rId12" Type="http://schemas.openxmlformats.org/officeDocument/2006/relationships/hyperlink" Target="//upload.wikimedia.org/wikipedia/commons/2/21/Eli%C5%A1ka_Pomo%C5%99ansk%C3%A1.jpg" TargetMode="External"/><Relationship Id="rId17" Type="http://schemas.openxmlformats.org/officeDocument/2006/relationships/image" Target="../media/image35.jpeg"/><Relationship Id="rId2" Type="http://schemas.openxmlformats.org/officeDocument/2006/relationships/hyperlink" Target="//upload.wikimedia.org/wikipedia/commons/8/82/Honzik_vit.jpg" TargetMode="External"/><Relationship Id="rId16" Type="http://schemas.openxmlformats.org/officeDocument/2006/relationships/hyperlink" Target="//upload.wikimedia.org/wikipedia/commons/8/8a/Vaclav_I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e/Blanka_z_Valois.JPG" TargetMode="External"/><Relationship Id="rId11" Type="http://schemas.openxmlformats.org/officeDocument/2006/relationships/image" Target="../media/image33.jpeg"/><Relationship Id="rId5" Type="http://schemas.openxmlformats.org/officeDocument/2006/relationships/image" Target="../media/image16.jpeg"/><Relationship Id="rId15" Type="http://schemas.openxmlformats.org/officeDocument/2006/relationships/image" Target="../media/image15.jpeg"/><Relationship Id="rId10" Type="http://schemas.openxmlformats.org/officeDocument/2006/relationships/hyperlink" Target="//upload.wikimedia.org/wikipedia/commons/a/af/Anna_von_Schweidnitz.jpg" TargetMode="External"/><Relationship Id="rId19" Type="http://schemas.openxmlformats.org/officeDocument/2006/relationships/image" Target="../media/image29.jpeg"/><Relationship Id="rId4" Type="http://schemas.openxmlformats.org/officeDocument/2006/relationships/hyperlink" Target="//upload.wikimedia.org/wikipedia/commons/1/16/Charles_IV-John_Ocko_votive_picture-fragment.jpg" TargetMode="External"/><Relationship Id="rId9" Type="http://schemas.openxmlformats.org/officeDocument/2006/relationships/image" Target="../media/image32.jpeg"/><Relationship Id="rId14" Type="http://schemas.openxmlformats.org/officeDocument/2006/relationships/hyperlink" Target="//upload.wikimedia.org/wikipedia/commons/a/ad/ElaPremyslovna_vit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nzikLuc.jpg" TargetMode="External"/><Relationship Id="rId13" Type="http://schemas.openxmlformats.org/officeDocument/2006/relationships/hyperlink" Target="http://cs.wikipedia.org/wiki/Soubor:Charles_IV-John_Ocko_votive_picture-fragment.jpg" TargetMode="External"/><Relationship Id="rId18" Type="http://schemas.openxmlformats.org/officeDocument/2006/relationships/hyperlink" Target="http://cs.wikipedia.org/wiki/Karel_IV" TargetMode="External"/><Relationship Id="rId3" Type="http://schemas.openxmlformats.org/officeDocument/2006/relationships/hyperlink" Target="http://cs.wikipedia.org/wiki/Soubor:Krescak1346.jpg" TargetMode="External"/><Relationship Id="rId7" Type="http://schemas.openxmlformats.org/officeDocument/2006/relationships/hyperlink" Target="http://commons.wikimedia.org/wiki/File:CoA_of_Jan_Lucembursky.PNG" TargetMode="External"/><Relationship Id="rId12" Type="http://schemas.openxmlformats.org/officeDocument/2006/relationships/hyperlink" Target="http://cs.wikipedia.org/wiki/Soubor:Charles4_mini.jpg" TargetMode="External"/><Relationship Id="rId17" Type="http://schemas.openxmlformats.org/officeDocument/2006/relationships/hyperlink" Target="http://cs.wikipedia.org/wiki/Jan_Lucembursk%C3%BD" TargetMode="External"/><Relationship Id="rId2" Type="http://schemas.openxmlformats.org/officeDocument/2006/relationships/hyperlink" Target="http://cs.wikipedia.org/wiki/Soubor:Honzik_vit.jpg" TargetMode="External"/><Relationship Id="rId16" Type="http://schemas.openxmlformats.org/officeDocument/2006/relationships/hyperlink" Target="http://upload.wikimedia.org/wikipedia/commons/thumb/a/a3/EU_location_LUX.png/800px-EU_location_LUX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onzik_retus.jpg" TargetMode="External"/><Relationship Id="rId11" Type="http://schemas.openxmlformats.org/officeDocument/2006/relationships/hyperlink" Target="http://cs.wikipedia.org/wiki/Soubor:Pecet_Elisky1321.jpg" TargetMode="External"/><Relationship Id="rId5" Type="http://schemas.openxmlformats.org/officeDocument/2006/relationships/hyperlink" Target="http://cs.wikipedia.org/wiki/Soubor:John_I,_Count_of_Luxemburg.jpg" TargetMode="External"/><Relationship Id="rId15" Type="http://schemas.openxmlformats.org/officeDocument/2006/relationships/hyperlink" Target="http://commons.wikimedia.org/wiki/File:SigismundLuc.jpg" TargetMode="External"/><Relationship Id="rId10" Type="http://schemas.openxmlformats.org/officeDocument/2006/relationships/hyperlink" Target="http://cs.wikipedia.org/wiki/Soubor:Eliska.jpg" TargetMode="External"/><Relationship Id="rId19" Type="http://schemas.openxmlformats.org/officeDocument/2006/relationships/hyperlink" Target="http://cs.wikipedia.org/wiki/Eli%C5%A1ka_P%C5%99emyslovna" TargetMode="External"/><Relationship Id="rId4" Type="http://schemas.openxmlformats.org/officeDocument/2006/relationships/hyperlink" Target="http://cs.wikipedia.org/wiki/Soubor:JenikLucvGelnhausenu.jpg" TargetMode="External"/><Relationship Id="rId9" Type="http://schemas.openxmlformats.org/officeDocument/2006/relationships/hyperlink" Target="http://cs.wikipedia.org/wiki/Soubor:Eliska_Vit.jpg" TargetMode="External"/><Relationship Id="rId14" Type="http://schemas.openxmlformats.org/officeDocument/2006/relationships/hyperlink" Target="http://cs.wikipedia.org/wiki/Soubor:Kaja4Gelnhausenkodex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clavIV.jpg" TargetMode="External"/><Relationship Id="rId13" Type="http://schemas.openxmlformats.org/officeDocument/2006/relationships/hyperlink" Target="http://commons.wikimedia.org/wiki/File:Blanka_z_Valois.JPG" TargetMode="External"/><Relationship Id="rId18" Type="http://schemas.openxmlformats.org/officeDocument/2006/relationships/hyperlink" Target="http://commons.wikimedia.org/wiki/File:Vaclav_IV.jpg" TargetMode="External"/><Relationship Id="rId3" Type="http://schemas.openxmlformats.org/officeDocument/2006/relationships/hyperlink" Target="http://cs.wikipedia.org/wiki/Soubor:Her_Majesty_Bohemian_queen_Blanche.jpg" TargetMode="External"/><Relationship Id="rId7" Type="http://schemas.openxmlformats.org/officeDocument/2006/relationships/hyperlink" Target="http://cs.wikipedia.org/wiki/Soubor:Lednacek_bible.jpg" TargetMode="External"/><Relationship Id="rId12" Type="http://schemas.openxmlformats.org/officeDocument/2006/relationships/hyperlink" Target="http://cs.wikipedia.org/wiki/Soubor:Zikmund_Zho%C5%99elecka_radnice.jpg" TargetMode="External"/><Relationship Id="rId17" Type="http://schemas.openxmlformats.org/officeDocument/2006/relationships/hyperlink" Target="http://commons.wikimedia.org/wiki/File:ElaPremyslovna_vit.jpg" TargetMode="External"/><Relationship Id="rId2" Type="http://schemas.openxmlformats.org/officeDocument/2006/relationships/hyperlink" Target="http://commons.wikimedia.org/wiki/File:Jan_Vil%C3%ADmek_-_Karel_IV.jpg" TargetMode="External"/><Relationship Id="rId16" Type="http://schemas.openxmlformats.org/officeDocument/2006/relationships/hyperlink" Target="http://cs.wikipedia.org/wiki/Soubor:Eli%C5%A1ka_Pomo%C5%99ansk%C3%A1.jpg" TargetMode="External"/><Relationship Id="rId20" Type="http://schemas.openxmlformats.org/officeDocument/2006/relationships/hyperlink" Target="http://cs.wikipedia.org/wiki/Zikmund_Lucembursk%C3%B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aclavnaVotobraze.jpg" TargetMode="External"/><Relationship Id="rId11" Type="http://schemas.openxmlformats.org/officeDocument/2006/relationships/hyperlink" Target="http://cs.wikipedia.org/wiki/Soubor:Albrecht_D%C3%BCrer_082.jpg" TargetMode="External"/><Relationship Id="rId5" Type="http://schemas.openxmlformats.org/officeDocument/2006/relationships/hyperlink" Target="http://cs.wikipedia.org/wiki/Soubor:Moravia.svg" TargetMode="External"/><Relationship Id="rId15" Type="http://schemas.openxmlformats.org/officeDocument/2006/relationships/hyperlink" Target="http://cs.wikipedia.org/wiki/Soubor:Anna_von_Schweidnitz.jpg" TargetMode="External"/><Relationship Id="rId10" Type="http://schemas.openxmlformats.org/officeDocument/2006/relationships/hyperlink" Target="http://media0.majestat.cz/images/media0:4ca7a4bee9fd6.jpg/vaclav-IV-lednacek.jpg" TargetMode="External"/><Relationship Id="rId19" Type="http://schemas.openxmlformats.org/officeDocument/2006/relationships/hyperlink" Target="http://cs.wikipedia.org/wiki/V%C3%A1clav_IV" TargetMode="External"/><Relationship Id="rId4" Type="http://schemas.openxmlformats.org/officeDocument/2006/relationships/hyperlink" Target="http://cs.wikipedia.org/wiki/Soubor:Small_coat_of_arms_of_the_Czech_Republic.svg" TargetMode="External"/><Relationship Id="rId9" Type="http://schemas.openxmlformats.org/officeDocument/2006/relationships/hyperlink" Target="http://cs.wikipedia.org/wiki/Soubor:Vaclav4_pecetPol.jpg" TargetMode="External"/><Relationship Id="rId14" Type="http://schemas.openxmlformats.org/officeDocument/2006/relationships/hyperlink" Target="http://cs.wikipedia.org/wiki/Soubor:Anna_von_der_Pfalz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0298" y="2571744"/>
            <a:ext cx="4143404" cy="792088"/>
          </a:xfrm>
        </p:spPr>
        <p:txBody>
          <a:bodyPr/>
          <a:lstStyle/>
          <a:p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Autor projektu: </a:t>
            </a:r>
          </a:p>
          <a:p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Mgr. Michaela </a:t>
            </a:r>
            <a:r>
              <a:rPr lang="cs-CZ" sz="2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Kerdová</a:t>
            </a:r>
            <a:endParaRPr lang="cs-CZ" sz="2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25380" y="908720"/>
            <a:ext cx="61599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Lucemburkové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5143512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00034" y="4071942"/>
            <a:ext cx="81439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28926" y="3643314"/>
            <a:ext cx="3748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VY_32_INOVACE_49_Lucemburkové</a:t>
            </a:r>
          </a:p>
        </p:txBody>
      </p:sp>
    </p:spTree>
    <p:extLst>
      <p:ext uri="{BB962C8B-B14F-4D97-AF65-F5344CB8AC3E}">
        <p14:creationId xmlns:p14="http://schemas.microsoft.com/office/powerpoint/2010/main" val="3364299428"/>
      </p:ext>
    </p:extLst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EU location LUX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96944" cy="637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93032" y="1959223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Lucembursko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>
            <a:stCxn id="5" idx="2"/>
          </p:cNvCxnSpPr>
          <p:nvPr/>
        </p:nvCxnSpPr>
        <p:spPr>
          <a:xfrm>
            <a:off x="3069196" y="2420888"/>
            <a:ext cx="638708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189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3718175"/>
            <a:ext cx="6624736" cy="2831767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Syn římského císaře Jindřicha VII.</a:t>
            </a:r>
          </a:p>
          <a:p>
            <a:endParaRPr lang="cs-CZ" sz="2400" dirty="0" smtClean="0"/>
          </a:p>
          <a:p>
            <a:r>
              <a:rPr lang="cs-CZ" sz="2400" dirty="0" smtClean="0"/>
              <a:t>První český král z rodu </a:t>
            </a:r>
            <a:r>
              <a:rPr lang="cs-CZ" sz="2400" dirty="0" smtClean="0"/>
              <a:t>Lucemburků.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Oženil se s princeznou Eliškou Přemyslovnou.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Českou zemi si nezamiloval, pobýval často v zahraničí, do Čech se vracel, když potřeboval peníze.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Jan Lucemburský</a:t>
            </a:r>
            <a:endParaRPr lang="cs-CZ" sz="28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Soubor:Honzik v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4395"/>
            <a:ext cx="2085106" cy="3134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John I, Count of Luxembur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237" y="204395"/>
            <a:ext cx="2145085" cy="200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Honzik ret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926" y="2440714"/>
            <a:ext cx="1807058" cy="4084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File:CoA of Jan Lucembursky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70005"/>
            <a:ext cx="1316385" cy="132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90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40"/>
                            </p:stCondLst>
                            <p:childTnLst>
                              <p:par>
                                <p:cTn id="53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5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6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2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3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600"/>
                            </p:stCondLst>
                            <p:childTnLst>
                              <p:par>
                                <p:cTn id="66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8" dur="8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9" dur="8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8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  <p:bldP spid="3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2492896"/>
            <a:ext cx="5266928" cy="4075176"/>
          </a:xfrm>
        </p:spPr>
        <p:txBody>
          <a:bodyPr/>
          <a:lstStyle/>
          <a:p>
            <a:r>
              <a:rPr lang="cs-CZ" dirty="0"/>
              <a:t>Účastnil se mnoha válek v Evropě, úspěšný diplomat – rozšířil území a posílil význam českého </a:t>
            </a:r>
            <a:r>
              <a:rPr lang="cs-CZ" dirty="0" smtClean="0"/>
              <a:t>království.</a:t>
            </a:r>
            <a:endParaRPr lang="cs-CZ" dirty="0"/>
          </a:p>
          <a:p>
            <a:r>
              <a:rPr lang="cs-CZ" dirty="0"/>
              <a:t>Rytíř a milovník rytířských </a:t>
            </a:r>
            <a:r>
              <a:rPr lang="cs-CZ" dirty="0" smtClean="0"/>
              <a:t>turnajů.</a:t>
            </a:r>
            <a:endParaRPr lang="cs-CZ" dirty="0"/>
          </a:p>
          <a:p>
            <a:r>
              <a:rPr lang="cs-CZ" dirty="0"/>
              <a:t>Ke konci života oslepl postupně na obě </a:t>
            </a:r>
            <a:r>
              <a:rPr lang="cs-CZ" dirty="0" smtClean="0"/>
              <a:t>oči.</a:t>
            </a:r>
            <a:endParaRPr lang="cs-CZ" dirty="0"/>
          </a:p>
          <a:p>
            <a:r>
              <a:rPr lang="cs-CZ" dirty="0"/>
              <a:t>Padl v bitvě u Kresčaku, kde bojoval na straně Francouzů proti </a:t>
            </a:r>
            <a:r>
              <a:rPr lang="cs-CZ" dirty="0" smtClean="0"/>
              <a:t>Angličanům.</a:t>
            </a:r>
            <a:endParaRPr lang="cs-CZ" dirty="0"/>
          </a:p>
          <a:p>
            <a:r>
              <a:rPr lang="cs-CZ" dirty="0"/>
              <a:t>V té době byl </a:t>
            </a:r>
            <a:r>
              <a:rPr lang="cs-CZ" dirty="0" smtClean="0"/>
              <a:t>slepý.</a:t>
            </a:r>
          </a:p>
          <a:p>
            <a:endParaRPr lang="cs-CZ" dirty="0"/>
          </a:p>
          <a:p>
            <a:r>
              <a:rPr lang="cs-CZ" dirty="0" smtClean="0"/>
              <a:t>Jeho prý poslední slova: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Toho </a:t>
            </a:r>
            <a:r>
              <a:rPr lang="cs-CZ" dirty="0" err="1" smtClean="0">
                <a:solidFill>
                  <a:srgbClr val="FFC000"/>
                </a:solidFill>
              </a:rPr>
              <a:t>Boh</a:t>
            </a:r>
            <a:r>
              <a:rPr lang="cs-CZ" dirty="0" smtClean="0">
                <a:solidFill>
                  <a:srgbClr val="FFC000"/>
                </a:solidFill>
              </a:rPr>
              <a:t> dá nebude, aby český král z boje utíkal.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050" name="Picture 2" descr="Soubor:Krescak134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42773"/>
            <a:ext cx="2541461" cy="201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JenikLucvGelnhausenu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3335"/>
            <a:ext cx="2513856" cy="377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File:HonzikLu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5579"/>
            <a:ext cx="174281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2543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6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9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5" dur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8" dur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1" dur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4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1398492"/>
            <a:ext cx="6677148" cy="4075176"/>
          </a:xfrm>
        </p:spPr>
        <p:txBody>
          <a:bodyPr/>
          <a:lstStyle/>
          <a:p>
            <a:r>
              <a:rPr lang="cs-CZ" dirty="0" smtClean="0"/>
              <a:t>Dcera Václava II., sestra Václava III. </a:t>
            </a:r>
          </a:p>
          <a:p>
            <a:r>
              <a:rPr lang="cs-CZ" dirty="0" smtClean="0"/>
              <a:t>Krásná, štíhlá, prý snědá česká princezna z rodu Přemyslovců.</a:t>
            </a:r>
          </a:p>
          <a:p>
            <a:r>
              <a:rPr lang="cs-CZ" dirty="0" smtClean="0"/>
              <a:t>Byla provdána za Jana Lucemburského.</a:t>
            </a:r>
          </a:p>
          <a:p>
            <a:r>
              <a:rPr lang="cs-CZ" dirty="0" smtClean="0"/>
              <a:t>V té době jí bylo osmnáct a Janovi čtrnáct let.</a:t>
            </a:r>
          </a:p>
          <a:p>
            <a:r>
              <a:rPr lang="cs-CZ" dirty="0" smtClean="0"/>
              <a:t>Manželství  Elišky, hrdé na svůj původ z rodu Přemyslovců, a zjemnělého Jana, obdivovatele rytířských turnajů a zvyklého na přepych, nebylo od počátku příliš šťastné.</a:t>
            </a:r>
          </a:p>
          <a:p>
            <a:r>
              <a:rPr lang="cs-CZ" dirty="0" smtClean="0"/>
              <a:t>Matka Karla IV.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55776" y="188640"/>
            <a:ext cx="4248472" cy="1008112"/>
          </a:xfrm>
        </p:spPr>
        <p:txBody>
          <a:bodyPr>
            <a:noAutofit/>
          </a:bodyPr>
          <a:lstStyle/>
          <a:p>
            <a:r>
              <a:rPr lang="cs-CZ" sz="28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Eliška Přemyslovna</a:t>
            </a:r>
            <a:endParaRPr lang="cs-CZ" sz="28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Soubor:Eliska V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77158"/>
            <a:ext cx="2999529" cy="199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Elisk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668" y="1628800"/>
            <a:ext cx="1907455" cy="484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Pecet Elisky132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477158"/>
            <a:ext cx="2019654" cy="199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22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3" dur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6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9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4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102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5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2492896"/>
            <a:ext cx="8269510" cy="4075176"/>
          </a:xfrm>
        </p:spPr>
        <p:txBody>
          <a:bodyPr>
            <a:normAutofit/>
          </a:bodyPr>
          <a:lstStyle/>
          <a:p>
            <a:r>
              <a:rPr lang="cs-CZ" dirty="0" smtClean="0"/>
              <a:t>Český král a římský císař</a:t>
            </a:r>
          </a:p>
          <a:p>
            <a:r>
              <a:rPr lang="cs-CZ" dirty="0" smtClean="0"/>
              <a:t>Syn Elišky Přemyslovny a Jana Lucemburského</a:t>
            </a:r>
          </a:p>
          <a:p>
            <a:endParaRPr lang="cs-CZ" dirty="0"/>
          </a:p>
          <a:p>
            <a:r>
              <a:rPr lang="cs-CZ" dirty="0" smtClean="0"/>
              <a:t>V mládí vězněn svým otcem na hradech Loket a Křivoklát – král se obával, že šlechta dosadí na trůn malého prince místo něj.</a:t>
            </a:r>
          </a:p>
          <a:p>
            <a:r>
              <a:rPr lang="cs-CZ" dirty="0" smtClean="0"/>
              <a:t>Původně se jmenoval Václav.</a:t>
            </a:r>
          </a:p>
          <a:p>
            <a:r>
              <a:rPr lang="cs-CZ" dirty="0" smtClean="0"/>
              <a:t>V sedmi letech byl odvezen na vychování do Francie ke své tetě francouzské královně Marii Lucemburské.</a:t>
            </a:r>
          </a:p>
          <a:p>
            <a:r>
              <a:rPr lang="cs-CZ" dirty="0" smtClean="0"/>
              <a:t>Při biřmování přijal jméno Karel po svém </a:t>
            </a:r>
          </a:p>
          <a:p>
            <a:r>
              <a:rPr lang="cs-CZ" dirty="0" smtClean="0"/>
              <a:t>kmotrovi francouzském králi Karlu IV.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Karel IV.</a:t>
            </a:r>
            <a:endParaRPr lang="cs-CZ" sz="40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8" name="Picture 4" descr="Soubor:Honzik v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34592"/>
            <a:ext cx="1428750" cy="214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724128" y="3258801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842896" y="3258801"/>
            <a:ext cx="1504968" cy="445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30" name="Picture 6" descr="Soubor:Charles4 min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026" y="5157192"/>
            <a:ext cx="1198020" cy="147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150510" y="5301209"/>
            <a:ext cx="2045225" cy="1400572"/>
          </a:xfrm>
          <a:prstGeom prst="cloudCallout">
            <a:avLst>
              <a:gd name="adj1" fmla="val 80758"/>
              <a:gd name="adj2" fmla="val -164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46479" y="5462886"/>
            <a:ext cx="18532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</a:rPr>
              <a:t>Biřmování</a:t>
            </a:r>
            <a:r>
              <a:rPr lang="cs-CZ" sz="1600" b="1" dirty="0" smtClean="0"/>
              <a:t> </a:t>
            </a:r>
            <a:r>
              <a:rPr lang="cs-CZ" sz="1600" dirty="0" smtClean="0"/>
              <a:t>= </a:t>
            </a:r>
            <a:r>
              <a:rPr lang="cs-CZ" sz="1600" b="1" dirty="0" smtClean="0"/>
              <a:t>slavnostní církevní obřad, podobně jako křest</a:t>
            </a:r>
            <a:endParaRPr lang="cs-CZ" sz="1600" b="1" dirty="0"/>
          </a:p>
        </p:txBody>
      </p:sp>
      <p:pic>
        <p:nvPicPr>
          <p:cNvPr id="11" name="Picture 10" descr="File:ElaPremyslovna vi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34592"/>
            <a:ext cx="1427144" cy="214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ovací šipka 14"/>
          <p:cNvCxnSpPr/>
          <p:nvPr/>
        </p:nvCxnSpPr>
        <p:spPr>
          <a:xfrm>
            <a:off x="6643702" y="6000768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270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1" dur="1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6" dur="1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8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4" dur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7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0" dur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3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6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9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5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8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1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4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7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  <p:bldP spid="3" grpId="1" animBg="1"/>
      <p:bldP spid="14" grpId="0" animBg="1"/>
      <p:bldP spid="14" grpId="1" animBg="1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412776"/>
            <a:ext cx="6347048" cy="4683224"/>
          </a:xfrm>
        </p:spPr>
        <p:txBody>
          <a:bodyPr/>
          <a:lstStyle/>
          <a:p>
            <a:r>
              <a:rPr lang="cs-CZ" dirty="0" smtClean="0"/>
              <a:t>V sedmi letech se také oženil se stejně starou půvabnou princeznou Blankou z </a:t>
            </a:r>
            <a:r>
              <a:rPr lang="cs-CZ" dirty="0" err="1" smtClean="0"/>
              <a:t>Valois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Jmenovala se ve skutečnosti Markéta, ale říkali jí </a:t>
            </a:r>
            <a:r>
              <a:rPr lang="cs-CZ" dirty="0" err="1" smtClean="0"/>
              <a:t>Blanche</a:t>
            </a:r>
            <a:r>
              <a:rPr lang="cs-CZ" dirty="0" smtClean="0"/>
              <a:t> – Blanka podle její světlé barvy vlasů.</a:t>
            </a:r>
          </a:p>
          <a:p>
            <a:r>
              <a:rPr lang="cs-CZ" dirty="0" smtClean="0"/>
              <a:t>Malý Karel byl na francouzském dvoře zahrnut bohatstvím, naučil se číst a psát, cizí jazyky, později studoval na pařížské univerzitě.</a:t>
            </a:r>
          </a:p>
          <a:p>
            <a:r>
              <a:rPr lang="cs-CZ" dirty="0" smtClean="0"/>
              <a:t>Patřil mezi nejvzdělanější panovníky Evropy, mluvil německy, francouzsky, latinsky, italsky, později i česky.</a:t>
            </a:r>
            <a:endParaRPr lang="cs-CZ" dirty="0"/>
          </a:p>
        </p:txBody>
      </p:sp>
      <p:pic>
        <p:nvPicPr>
          <p:cNvPr id="1026" name="Picture 2" descr="Soubor:Charles IV-John Ocko votive picture-fragmen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362" y="3933056"/>
            <a:ext cx="1638020" cy="23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Kaja4Gelnhausenkodex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83890"/>
            <a:ext cx="1608088" cy="217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Jan Vilímek - Karel IV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483890"/>
            <a:ext cx="1570643" cy="217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Her Majesty Bohemian queen Blanch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612" y="764704"/>
            <a:ext cx="1625769" cy="283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Small coat of arms of the Czech Republic.sv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275" y="148923"/>
            <a:ext cx="964945" cy="117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oubor:Moravia.sv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984" y="180222"/>
            <a:ext cx="956603" cy="116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47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Syn Karla IV. a jeho třetí manželky Anny Svídnické.</a:t>
            </a:r>
          </a:p>
          <a:p>
            <a:r>
              <a:rPr lang="cs-CZ" dirty="0" smtClean="0"/>
              <a:t>Už ve dvou letech korunován na českého krále.</a:t>
            </a:r>
          </a:p>
          <a:p>
            <a:r>
              <a:rPr lang="cs-CZ" dirty="0" smtClean="0"/>
              <a:t>Tatínkem Karlem IV. </a:t>
            </a:r>
            <a:r>
              <a:rPr lang="cs-CZ" dirty="0"/>
              <a:t>b</a:t>
            </a:r>
            <a:r>
              <a:rPr lang="cs-CZ" dirty="0" smtClean="0"/>
              <a:t>yl velmi rozmazlován.</a:t>
            </a:r>
          </a:p>
          <a:p>
            <a:r>
              <a:rPr lang="cs-CZ" dirty="0" smtClean="0"/>
              <a:t>Nerozhodný a nesamostatný </a:t>
            </a:r>
            <a:r>
              <a:rPr lang="cs-CZ" dirty="0" smtClean="0"/>
              <a:t>panovník.</a:t>
            </a:r>
            <a:endParaRPr lang="cs-CZ" dirty="0" smtClean="0"/>
          </a:p>
          <a:p>
            <a:r>
              <a:rPr lang="cs-CZ" dirty="0" smtClean="0"/>
              <a:t>Ve znaku měl ledňáčka – symbol věrné</a:t>
            </a:r>
          </a:p>
          <a:p>
            <a:r>
              <a:rPr lang="cs-CZ" dirty="0"/>
              <a:t>l</a:t>
            </a:r>
            <a:r>
              <a:rPr lang="cs-CZ" dirty="0" smtClean="0"/>
              <a:t>ásky a manželství.</a:t>
            </a:r>
          </a:p>
          <a:p>
            <a:r>
              <a:rPr lang="cs-CZ" dirty="0" smtClean="0"/>
              <a:t>Za jeho života byl upálen Jan Hus.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Václav IV.</a:t>
            </a:r>
            <a:endParaRPr lang="cs-CZ" sz="40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 descr="Soubor:VaclavnaVotobraz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772816"/>
            <a:ext cx="1266825" cy="389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Lednacek bib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82" y="4869158"/>
            <a:ext cx="1729202" cy="151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VaclavIV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58" y="1916832"/>
            <a:ext cx="1114425" cy="224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Vaclav4 pecetPo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778" y="4750381"/>
            <a:ext cx="2053502" cy="192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115616" y="3861048"/>
            <a:ext cx="2376264" cy="1765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3084" name="Picture 12" descr="http://t1.gstatic.com/images?q=tbn:ANd9GcRmELxkHyD2iidolf0zSwclD71WLr8u4YnR9um8utzJLqVF3oE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50380"/>
            <a:ext cx="1900390" cy="192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2555776" y="4581128"/>
            <a:ext cx="79208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431810" y="5886955"/>
            <a:ext cx="1444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Pečeť Václava IV.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6732240" y="6210121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080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0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3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4" dur="1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7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0" dur="1"/>
                                        <p:tgtEl>
                                          <p:spTgt spid="30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3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6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9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3" grpId="0" animBg="1"/>
      <p:bldP spid="3" grpId="1" animBg="1"/>
      <p:bldP spid="12" grpId="0"/>
      <p:bldP spid="1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Syn Karla IV. a jeho čtvrté manželky Alžběty Pomořanské.</a:t>
            </a:r>
          </a:p>
          <a:p>
            <a:r>
              <a:rPr lang="cs-CZ" dirty="0" smtClean="0"/>
              <a:t>Říkalo se mu „liška ryšavá“ kvůli jeho zrzavým vlasům.</a:t>
            </a:r>
          </a:p>
          <a:p>
            <a:r>
              <a:rPr lang="cs-CZ" dirty="0"/>
              <a:t>Č</a:t>
            </a:r>
            <a:r>
              <a:rPr lang="cs-CZ" dirty="0" smtClean="0"/>
              <a:t>eský trůn právoplatně získal až 17 let po smrti svého bratra Václava IV.</a:t>
            </a:r>
          </a:p>
          <a:p>
            <a:r>
              <a:rPr lang="cs-CZ" dirty="0" smtClean="0"/>
              <a:t>V husitských Čechách byl dlouho odmítán.</a:t>
            </a:r>
          </a:p>
          <a:p>
            <a:r>
              <a:rPr lang="cs-CZ" dirty="0" smtClean="0"/>
              <a:t>Českým králem byl pouze jeden rok než zemřel.</a:t>
            </a:r>
          </a:p>
          <a:p>
            <a:r>
              <a:rPr lang="cs-CZ" dirty="0" smtClean="0"/>
              <a:t>Poslední český král z rodu Lucemburků.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67744" y="476672"/>
            <a:ext cx="4608512" cy="1199728"/>
          </a:xfrm>
        </p:spPr>
        <p:txBody>
          <a:bodyPr>
            <a:noAutofit/>
          </a:bodyPr>
          <a:lstStyle/>
          <a:p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Zikmund Lucemburský</a:t>
            </a:r>
            <a:endParaRPr lang="cs-CZ" sz="320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100" name="Picture 4" descr="Soubor:Albrecht Dürer 08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644" y="3571876"/>
            <a:ext cx="1632127" cy="30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Zikmund Zhořelecka radn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" y="4071942"/>
            <a:ext cx="2088232" cy="2557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ile:SigismundLu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44" y="4500570"/>
            <a:ext cx="2182280" cy="2130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00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3" grpId="0" animBg="1"/>
      <p:bldP spid="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Honzik v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45" y="1445374"/>
            <a:ext cx="1152128" cy="173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oubor:Charles IV-John Ocko votive picture-fragmen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708" y="3969872"/>
            <a:ext cx="182364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lus 6"/>
          <p:cNvSpPr/>
          <p:nvPr/>
        </p:nvSpPr>
        <p:spPr>
          <a:xfrm>
            <a:off x="1864529" y="1780648"/>
            <a:ext cx="457200" cy="4572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100"/>
          </a:p>
        </p:txBody>
      </p:sp>
      <p:sp>
        <p:nvSpPr>
          <p:cNvPr id="8" name="Obdélník 7"/>
          <p:cNvSpPr/>
          <p:nvPr/>
        </p:nvSpPr>
        <p:spPr>
          <a:xfrm>
            <a:off x="1655673" y="260648"/>
            <a:ext cx="61599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Lucemburkové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File:Blanka z Valo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607" y="1955289"/>
            <a:ext cx="702417" cy="118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Anna von der Pfalz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944" y="3084243"/>
            <a:ext cx="720080" cy="118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Anna von Schweidnitz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650" y="4260652"/>
            <a:ext cx="689984" cy="118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Eliška Pomořanská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944" y="5441706"/>
            <a:ext cx="696199" cy="1181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V="1">
            <a:off x="2776349" y="2736696"/>
            <a:ext cx="1875689" cy="15852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25" idx="2"/>
          </p:cNvCxnSpPr>
          <p:nvPr/>
        </p:nvCxnSpPr>
        <p:spPr>
          <a:xfrm flipV="1">
            <a:off x="2776349" y="3679092"/>
            <a:ext cx="1716933" cy="8300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3"/>
            <a:endCxn id="26" idx="2"/>
          </p:cNvCxnSpPr>
          <p:nvPr/>
        </p:nvCxnSpPr>
        <p:spPr>
          <a:xfrm flipV="1">
            <a:off x="2776349" y="4851179"/>
            <a:ext cx="1727704" cy="45084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776349" y="5589240"/>
            <a:ext cx="1659665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Plus 18"/>
          <p:cNvSpPr/>
          <p:nvPr/>
        </p:nvSpPr>
        <p:spPr>
          <a:xfrm>
            <a:off x="4469896" y="2354938"/>
            <a:ext cx="432048" cy="381758"/>
          </a:xfrm>
          <a:prstGeom prst="mathPlu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>
            <a:off x="4436014" y="3488213"/>
            <a:ext cx="432048" cy="381758"/>
          </a:xfrm>
          <a:prstGeom prst="mathPlu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4446785" y="4660300"/>
            <a:ext cx="432048" cy="381758"/>
          </a:xfrm>
          <a:prstGeom prst="mathPlu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us 26"/>
          <p:cNvSpPr/>
          <p:nvPr/>
        </p:nvSpPr>
        <p:spPr>
          <a:xfrm>
            <a:off x="4436014" y="5758401"/>
            <a:ext cx="432048" cy="381758"/>
          </a:xfrm>
          <a:prstGeom prst="mathPlu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File:ElaPremyslovna vit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506" y="1450547"/>
            <a:ext cx="1147395" cy="172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5" name="Přímá spojnice se šipkou 1024"/>
          <p:cNvCxnSpPr>
            <a:stCxn id="1030" idx="3"/>
          </p:cNvCxnSpPr>
          <p:nvPr/>
        </p:nvCxnSpPr>
        <p:spPr>
          <a:xfrm flipV="1">
            <a:off x="5608634" y="4849075"/>
            <a:ext cx="1843686" cy="2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>
            <a:stCxn id="1032" idx="3"/>
          </p:cNvCxnSpPr>
          <p:nvPr/>
        </p:nvCxnSpPr>
        <p:spPr>
          <a:xfrm flipV="1">
            <a:off x="5598143" y="6029298"/>
            <a:ext cx="1819880" cy="29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36" name="Picture 12" descr="File:Vaclav IV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345" y="3789038"/>
            <a:ext cx="1080122" cy="144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File:SigismundLuc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582332"/>
            <a:ext cx="1250071" cy="122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TextovéPole 1030"/>
          <p:cNvSpPr txBox="1"/>
          <p:nvPr/>
        </p:nvSpPr>
        <p:spPr>
          <a:xfrm>
            <a:off x="305503" y="3078203"/>
            <a:ext cx="2016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Jan Lucemburský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2094951" y="310281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Eliška Přemyslovna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1555858" y="6253427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Karel IV.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1040" name="Přímá spojnice se šipkou 1039"/>
          <p:cNvCxnSpPr/>
          <p:nvPr/>
        </p:nvCxnSpPr>
        <p:spPr>
          <a:xfrm>
            <a:off x="1214414" y="3429000"/>
            <a:ext cx="468049" cy="6665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se šipkou 1041"/>
          <p:cNvCxnSpPr/>
          <p:nvPr/>
        </p:nvCxnSpPr>
        <p:spPr>
          <a:xfrm flipH="1">
            <a:off x="2143108" y="3429000"/>
            <a:ext cx="720079" cy="6665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53" name="TextovéPole 1052"/>
          <p:cNvSpPr txBox="1"/>
          <p:nvPr/>
        </p:nvSpPr>
        <p:spPr>
          <a:xfrm>
            <a:off x="5572132" y="235743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Blanka z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Valois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54" name="TextovéPole 1053"/>
          <p:cNvSpPr txBox="1"/>
          <p:nvPr/>
        </p:nvSpPr>
        <p:spPr>
          <a:xfrm>
            <a:off x="5572132" y="350043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Anna Falcká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55" name="TextovéPole 1054"/>
          <p:cNvSpPr txBox="1"/>
          <p:nvPr/>
        </p:nvSpPr>
        <p:spPr>
          <a:xfrm>
            <a:off x="5572132" y="4786322"/>
            <a:ext cx="1830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Anna Svídnická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57" name="TextovéPole 1056"/>
          <p:cNvSpPr txBox="1"/>
          <p:nvPr/>
        </p:nvSpPr>
        <p:spPr>
          <a:xfrm>
            <a:off x="5572132" y="6000768"/>
            <a:ext cx="1720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Alžběta Pomořanská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60" name="TextovéPole 1059"/>
          <p:cNvSpPr txBox="1"/>
          <p:nvPr/>
        </p:nvSpPr>
        <p:spPr>
          <a:xfrm>
            <a:off x="7554765" y="341970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Václav IV.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61" name="TextovéPole 1060"/>
          <p:cNvSpPr txBox="1"/>
          <p:nvPr/>
        </p:nvSpPr>
        <p:spPr>
          <a:xfrm>
            <a:off x="6660232" y="5213000"/>
            <a:ext cx="2573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Zikmund Lucemburský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8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80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0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2" dur="80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03" dur="80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80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560"/>
                            </p:stCondLst>
                            <p:childTnLst>
                              <p:par>
                                <p:cTn id="106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4560"/>
                            </p:stCondLst>
                            <p:childTnLst>
                              <p:par>
                                <p:cTn id="11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560"/>
                            </p:stCondLst>
                            <p:childTnLst>
                              <p:par>
                                <p:cTn id="119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800" decel="10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8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8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8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6560"/>
                            </p:stCondLst>
                            <p:childTnLst>
                              <p:par>
                                <p:cTn id="128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0" dur="80"/>
                                        <p:tgtEl>
                                          <p:spTgt spid="1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1" dur="80"/>
                                        <p:tgtEl>
                                          <p:spTgt spid="1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80"/>
                                        <p:tgtEl>
                                          <p:spTgt spid="1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7000"/>
                            </p:stCondLst>
                            <p:childTnLst>
                              <p:par>
                                <p:cTn id="134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8000"/>
                            </p:stCondLst>
                            <p:childTnLst>
                              <p:par>
                                <p:cTn id="14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9000"/>
                            </p:stCondLst>
                            <p:childTnLst>
                              <p:par>
                                <p:cTn id="149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7" dur="8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8" dur="8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8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0560"/>
                            </p:stCondLst>
                            <p:childTnLst>
                              <p:par>
                                <p:cTn id="16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11560"/>
                            </p:stCondLst>
                            <p:childTnLst>
                              <p:par>
                                <p:cTn id="170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12560"/>
                            </p:stCondLst>
                            <p:childTnLst>
                              <p:par>
                                <p:cTn id="176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8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13560"/>
                            </p:stCondLst>
                            <p:childTnLst>
                              <p:par>
                                <p:cTn id="18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4" dur="80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5" dur="80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80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2000"/>
                            </p:stCondLst>
                            <p:childTnLst>
                              <p:par>
                                <p:cTn id="196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3000"/>
                            </p:stCondLst>
                            <p:childTnLst>
                              <p:par>
                                <p:cTn id="2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2000"/>
                            </p:stCondLst>
                            <p:childTnLst>
                              <p:par>
                                <p:cTn id="218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4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7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0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243" dur="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6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9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2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5" dur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8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1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4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7" dur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0" dur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3" dur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6" dur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9" dur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82" dur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85" dur="1"/>
                                        <p:tgtEl>
                                          <p:spTgt spid="10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88" dur="1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1" dur="1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4" dur="1"/>
                                        <p:tgtEl>
                                          <p:spTgt spid="10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7" dur="1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00" dur="1"/>
                                        <p:tgtEl>
                                          <p:spTgt spid="10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03" dur="1"/>
                                        <p:tgtEl>
                                          <p:spTgt spid="10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06" dur="1"/>
                                        <p:tgtEl>
                                          <p:spTgt spid="10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09" dur="1"/>
                                        <p:tgtEl>
                                          <p:spTgt spid="10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312" dur="1"/>
                                        <p:tgtEl>
                                          <p:spTgt spid="10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4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315" dur="1"/>
                                        <p:tgtEl>
                                          <p:spTgt spid="1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318" dur="1"/>
                                        <p:tgtEl>
                                          <p:spTgt spid="10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321" dur="1"/>
                                        <p:tgtEl>
                                          <p:spTgt spid="105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324" dur="1"/>
                                        <p:tgtEl>
                                          <p:spTgt spid="10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327" dur="1"/>
                                        <p:tgtEl>
                                          <p:spTgt spid="10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build="allAtOnce"/>
      <p:bldP spid="19" grpId="0" animBg="1"/>
      <p:bldP spid="19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1031" grpId="0"/>
      <p:bldP spid="1031" grpId="1"/>
      <p:bldP spid="1033" grpId="0"/>
      <p:bldP spid="1033" grpId="1"/>
      <p:bldP spid="1035" grpId="0"/>
      <p:bldP spid="1035" grpId="1"/>
      <p:bldP spid="1053" grpId="0"/>
      <p:bldP spid="1053" grpId="1"/>
      <p:bldP spid="1054" grpId="0" build="allAtOnce"/>
      <p:bldP spid="1055" grpId="0"/>
      <p:bldP spid="1055" grpId="1"/>
      <p:bldP spid="1057" grpId="0"/>
      <p:bldP spid="1057" grpId="1"/>
      <p:bldP spid="1060" grpId="0"/>
      <p:bldP spid="1060" grpId="1"/>
      <p:bldP spid="1061" grpId="0"/>
      <p:bldP spid="106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340768"/>
            <a:ext cx="8229600" cy="5660132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cs.wikipedia.org/wiki/Soubor:Honzik_vit.jpg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cs.wikipedia.org/wiki/Soubor:Krescak1346.jpg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cs.wikipedia.org/wiki/Soubor:JenikLucvGelnhausenu.jpg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http://cs.wikipedia.org/wiki/Soubor:John_I,_</a:t>
            </a:r>
            <a:r>
              <a:rPr lang="cs-CZ" dirty="0" smtClean="0">
                <a:hlinkClick r:id="rId5"/>
              </a:rPr>
              <a:t>Count_of_Luxemburg.jpg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cs.wikipedia.org/wiki/Soubor:Honzik_retus.jpg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commons.wikimedia.org/wiki/File:CoA_of_Jan_Lucembursky.PNG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commons.wikimedia.org/wiki/File:HonzikLuc.jpg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cs.wikipedia.org/wiki/Soubor:Eliska_Vit.jpg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cs.wikipedia.org/wiki/Soubor:Eliska.jpg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cs.wikipedia.org/wiki/Soubor:Pecet_Elisky1321.jpg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cs.wikipedia.org/wiki/Soubor:Charles4_mini.jpg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cs.wikipedia.org/wiki/Soubor:Charles_IV-John_Ocko_votive_picture-fragment.jpg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cs.wikipedia.org/wiki/Soubor:Kaja4Gelnhausenkodex.jpg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commons.wikimedia.org/wiki/File:SigismundLuc.jpg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upload.wikimedia.org/wikipedia/commons/thumb/a/a3/EU_location_LUX.png/800px-EU_location_LUX.png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, autor: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David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Liuzzo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hlinkClick r:id="rId17"/>
              </a:rPr>
              <a:t>http://cs.wikipedia.org/wiki/Jan_Lucembursk%C3%BD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hlinkClick r:id="rId18"/>
              </a:rPr>
              <a:t>http://cs.wikipedia.org/wiki/Karel_IV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hlinkClick r:id="rId19"/>
              </a:rPr>
              <a:t>http://cs.wikipedia.org/wiki/Eli%C5%A1ka_P%C5%99emyslovna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20343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Zdroje: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533151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8784976" cy="5256584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http://commons.wikimedia.org/wiki/File:Jan_Vil%C3%ADmek_-_</a:t>
            </a:r>
            <a:r>
              <a:rPr lang="cs-CZ" dirty="0" smtClean="0">
                <a:hlinkClick r:id="rId2"/>
              </a:rPr>
              <a:t>Karel_IV.jpg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cs.wikipedia.org/wiki/Soubor:Her_Majesty_Bohemian_queen_Blanche.jpg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cs.wikipedia.org/wiki/Soubor:Small_coat_of_arms_of_the_Czech_Republic.svg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cs.wikipedia.org/wiki/Soubor:Moravia.svg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cs.wikipedia.org/wiki/Soubor:VaclavnaVotobraze.jpg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cs.wikipedia.org/wiki/Soubor:Lednacek_bible.jpg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cs.wikipedia.org/wiki/Soubor:VaclavIV.jpg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cs.wikipedia.org/wiki/Soubor:Vaclav4_pecetPol.jpg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media0.majestat.cz/images/media0:4ca7a4bee9fd6.jpg/vaclav-IV-lednacek.jpg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cs.wikipedia.org/wiki/Soubor:Albrecht_D%C3%BCrer_082.jpg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cs.wikipedia.org/wiki/Soubor:Zikmund_Zho%C5%99elecka_radnice.jpg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commons.wikimedia.org/wiki/File:Blanka_z_Valois.JPG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cs.wikipedia.org/wiki/Soubor:Anna_von_der_Pfalz.jpg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cs.wikipedia.org/wiki/Soubor:Anna_von_Schweidnitz.jpg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cs.wikipedia.org/wiki/Soubor:Eli%C5%A1ka_Pomo%C5%99ansk%C3%A1.jpg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commons.wikimedia.org/wiki/File:ElaPremyslovna_vit.jpg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commons.wikimedia.org/wiki/File:Vaclav_IV.jpg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http://cs.wikipedia.org/wiki/V%C3%A1clav_IV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0"/>
              </a:rPr>
              <a:t>http://cs.wikipedia.org/wiki/Zikmund_Lucembursk%C3%BD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8557487"/>
      </p:ext>
    </p:extLst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484784"/>
            <a:ext cx="8784976" cy="473870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Základní škole Mladá Boleslav, 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17. listopadu 1325, příspěvková organizace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pro čtvrtý ročník základní školy.</a:t>
            </a:r>
          </a:p>
          <a:p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Karlu IV. a ostatních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Lucemburcích na českém trůně 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 rámci tématu Dějiny České republiky.</a:t>
            </a:r>
          </a:p>
          <a:p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   </a:t>
            </a:r>
          </a:p>
          <a:p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2. pololetí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školního roku 2011/2012.</a:t>
            </a:r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648</TotalTime>
  <Words>721</Words>
  <Application>Microsoft Office PowerPoint</Application>
  <PresentationFormat>Předvádění na obrazovce (4:3)</PresentationFormat>
  <Paragraphs>124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BlackTie</vt:lpstr>
      <vt:lpstr>Prezentace aplikace PowerPoint</vt:lpstr>
      <vt:lpstr>Prezentace aplikace PowerPoint</vt:lpstr>
      <vt:lpstr>Jan Lucemburský</vt:lpstr>
      <vt:lpstr>Prezentace aplikace PowerPoint</vt:lpstr>
      <vt:lpstr>Eliška Přemyslovna</vt:lpstr>
      <vt:lpstr>Karel IV.</vt:lpstr>
      <vt:lpstr>Prezentace aplikace PowerPoint</vt:lpstr>
      <vt:lpstr>Václav IV.</vt:lpstr>
      <vt:lpstr>Zikmund Lucemburský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Patelka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Lucemburkové</dc:title>
  <dc:creator>kerdova</dc:creator>
  <cp:lastModifiedBy>User</cp:lastModifiedBy>
  <cp:revision>52</cp:revision>
  <dcterms:created xsi:type="dcterms:W3CDTF">2012-04-04T14:06:57Z</dcterms:created>
  <dcterms:modified xsi:type="dcterms:W3CDTF">2012-12-13T15:40:13Z</dcterms:modified>
</cp:coreProperties>
</file>