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67" r:id="rId6"/>
    <p:sldId id="258" r:id="rId7"/>
    <p:sldId id="262" r:id="rId8"/>
    <p:sldId id="263" r:id="rId9"/>
    <p:sldId id="264" r:id="rId10"/>
    <p:sldId id="265" r:id="rId11"/>
    <p:sldId id="268" r:id="rId12"/>
    <p:sldId id="261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DDA4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C8454F1-462C-43FF-B898-78DD294C545A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AF44072-8E10-47F0-9BC9-33DBEE2472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c/ce/Johan_amos_comenius_1592-1671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e/e3/Kralic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//upload.wikimedia.org/wikipedia/commons/a/a0/Buchdrucker-1568.pn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b/b3/Orbis_pictus_1685_flores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8/82/Komensky-Sarospatak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8/8c/Opera_didactica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8/85/Rembrandt-Komensky1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embrandt-Komensky1.jpg" TargetMode="External"/><Relationship Id="rId3" Type="http://schemas.openxmlformats.org/officeDocument/2006/relationships/hyperlink" Target="http://cs.wikipedia.org/wiki/Soubor:Buchdrucker-1568.png" TargetMode="External"/><Relationship Id="rId7" Type="http://schemas.openxmlformats.org/officeDocument/2006/relationships/hyperlink" Target="http://cs.wikipedia.org/wiki/Soubor:Komensky-Sarospatak.jpg" TargetMode="External"/><Relationship Id="rId2" Type="http://schemas.openxmlformats.org/officeDocument/2006/relationships/hyperlink" Target="http://cs.wikipedia.org/wiki/Soubor:Kralic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Johan_amos_comenius_1592-1671.jpg" TargetMode="External"/><Relationship Id="rId5" Type="http://schemas.openxmlformats.org/officeDocument/2006/relationships/hyperlink" Target="http://cs.wikipedia.org/wiki/Soubor:Opera_didactica.jpg" TargetMode="External"/><Relationship Id="rId4" Type="http://schemas.openxmlformats.org/officeDocument/2006/relationships/hyperlink" Target="http://cs.wikipedia.org/wiki/Soubor:Orbis_pictus_1685_flores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5786" y="2500306"/>
            <a:ext cx="6480048" cy="2301240"/>
          </a:xfrm>
        </p:spPr>
        <p:txBody>
          <a:bodyPr/>
          <a:lstStyle/>
          <a:p>
            <a:r>
              <a:rPr lang="cs-CZ" dirty="0" smtClean="0"/>
              <a:t>Dějiny ČR</a:t>
            </a:r>
            <a:br>
              <a:rPr lang="cs-CZ" dirty="0" smtClean="0"/>
            </a:br>
            <a:r>
              <a:rPr lang="cs-CZ" dirty="0" smtClean="0"/>
              <a:t>J. a. Komenský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85786" y="1857364"/>
            <a:ext cx="6480048" cy="582792"/>
          </a:xfrm>
        </p:spPr>
        <p:txBody>
          <a:bodyPr/>
          <a:lstStyle/>
          <a:p>
            <a:r>
              <a:rPr lang="cs-CZ" dirty="0" smtClean="0"/>
              <a:t>Autor projektu: Mgr. Michaela Kerdová</a:t>
            </a:r>
            <a:endParaRPr lang="cs-CZ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5286388"/>
            <a:ext cx="6965939" cy="136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500034" y="428604"/>
            <a:ext cx="82153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Vytvořeno v rámci projektu „EU peníze školám“.</a:t>
            </a:r>
          </a:p>
          <a:p>
            <a:pPr lvl="0" algn="ctr"/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OP VK oblast podpory 1.4 s názvem Zlepšení podmínek pro vzdělávání na základních školách.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000364" y="4357694"/>
            <a:ext cx="4130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VY_32_INOVACE_54_J. A. Komenský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Jan Amos Komenský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071546"/>
            <a:ext cx="4857784" cy="542928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Učenec a biskup českých bratří</a:t>
            </a:r>
          </a:p>
          <a:p>
            <a:r>
              <a:rPr lang="cs-CZ" dirty="0" smtClean="0"/>
              <a:t>Po bitvě na Bílé hoře odmítl násilně přijmout katolickou víru a musel opustit svou vlast.</a:t>
            </a:r>
          </a:p>
          <a:p>
            <a:r>
              <a:rPr lang="cs-CZ" dirty="0" smtClean="0"/>
              <a:t>Po celý život doufal, že se bude moci vrátit zpět do vlasti.</a:t>
            </a:r>
          </a:p>
          <a:p>
            <a:r>
              <a:rPr lang="cs-CZ" dirty="0" smtClean="0"/>
              <a:t>Do Čech se nikdy nevrátil, zemřel a je pohřben v Holandsku.</a:t>
            </a:r>
            <a:endParaRPr lang="cs-CZ" dirty="0"/>
          </a:p>
        </p:txBody>
      </p:sp>
      <p:pic>
        <p:nvPicPr>
          <p:cNvPr id="4098" name="Picture 2" descr="Soubor:Johan amos comenius 1592-167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643050"/>
            <a:ext cx="3990975" cy="4514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2" dur="1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8" dur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1" dur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4" dur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7" dur="1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uiExpand="1" build="p"/>
      <p:bldP spid="3" grpId="1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642918"/>
            <a:ext cx="4286280" cy="5715040"/>
          </a:xfrm>
        </p:spPr>
        <p:txBody>
          <a:bodyPr>
            <a:normAutofit fontScale="92500" lnSpcReduction="10000"/>
          </a:bodyPr>
          <a:lstStyle/>
          <a:p>
            <a:r>
              <a:rPr lang="cs-CZ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Komenský byl posledním biskupem českých bratří. Čeští bratři se zasloužili o vydávání mnoha knih a tím i o rozvoj českého jazyka a vzdělanosti. Využívali k tomu vynález, který způsobil, že se už knihy nemusely opisovat. </a:t>
            </a:r>
          </a:p>
          <a:p>
            <a:r>
              <a:rPr lang="cs-CZ" sz="3200" u="sng" dirty="0" smtClean="0">
                <a:solidFill>
                  <a:srgbClr val="FFC000"/>
                </a:solidFill>
              </a:rPr>
              <a:t>Jaký vynález to byl?</a:t>
            </a:r>
            <a:endParaRPr lang="cs-CZ" dirty="0">
              <a:solidFill>
                <a:srgbClr val="FFC000"/>
              </a:solidFill>
            </a:endParaRPr>
          </a:p>
        </p:txBody>
      </p:sp>
      <p:pic>
        <p:nvPicPr>
          <p:cNvPr id="2050" name="Picture 2" descr="Soubor:Krali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85728"/>
            <a:ext cx="1887450" cy="284898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500926" y="1214422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BIBLE KRALICKÁ</a:t>
            </a:r>
            <a:endParaRPr lang="cs-CZ" dirty="0"/>
          </a:p>
        </p:txBody>
      </p:sp>
      <p:pic>
        <p:nvPicPr>
          <p:cNvPr id="2052" name="Picture 4" descr="Soubor:Buchdrucker-1568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3367905"/>
            <a:ext cx="2571768" cy="3347203"/>
          </a:xfrm>
          <a:prstGeom prst="rect">
            <a:avLst/>
          </a:prstGeom>
          <a:noFill/>
        </p:spPr>
      </p:pic>
      <p:cxnSp>
        <p:nvCxnSpPr>
          <p:cNvPr id="9" name="Přímá spojovací šipka 8"/>
          <p:cNvCxnSpPr/>
          <p:nvPr/>
        </p:nvCxnSpPr>
        <p:spPr>
          <a:xfrm rot="10800000">
            <a:off x="7358082" y="1928802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Šipka dolů 9"/>
          <p:cNvSpPr/>
          <p:nvPr/>
        </p:nvSpPr>
        <p:spPr>
          <a:xfrm>
            <a:off x="4714876" y="5715016"/>
            <a:ext cx="484632" cy="978408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1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4" dur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7" dur="1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0" dur="1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3" dur="1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6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9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  <p:bldP spid="6" grpId="0"/>
      <p:bldP spid="6" grpId="1"/>
      <p:bldP spid="10" grpId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Elipsa 23"/>
          <p:cNvSpPr/>
          <p:nvPr/>
        </p:nvSpPr>
        <p:spPr>
          <a:xfrm>
            <a:off x="1571604" y="3071810"/>
            <a:ext cx="142876" cy="35719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vislý svitek 31"/>
          <p:cNvSpPr/>
          <p:nvPr/>
        </p:nvSpPr>
        <p:spPr>
          <a:xfrm>
            <a:off x="6072198" y="2643182"/>
            <a:ext cx="1176148" cy="1285876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143636" y="2928934"/>
            <a:ext cx="10715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</a:rPr>
              <a:t>a</a:t>
            </a:r>
            <a:r>
              <a:rPr lang="cs-CZ" dirty="0" smtClean="0">
                <a:solidFill>
                  <a:srgbClr val="FFC000"/>
                </a:solidFill>
              </a:rPr>
              <a:t>utor Kroniky české  </a:t>
            </a:r>
            <a:r>
              <a:rPr lang="cs-CZ" b="1" dirty="0" smtClean="0">
                <a:solidFill>
                  <a:srgbClr val="0070C0"/>
                </a:solidFill>
              </a:rPr>
              <a:t>1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4" name="Svislý svitek 33"/>
          <p:cNvSpPr/>
          <p:nvPr/>
        </p:nvSpPr>
        <p:spPr>
          <a:xfrm>
            <a:off x="4143372" y="2285992"/>
            <a:ext cx="1857388" cy="2000264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286248" y="2500306"/>
            <a:ext cx="15716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</a:rPr>
              <a:t>m</a:t>
            </a:r>
            <a:r>
              <a:rPr lang="cs-CZ" dirty="0" smtClean="0">
                <a:solidFill>
                  <a:srgbClr val="FFC000"/>
                </a:solidFill>
              </a:rPr>
              <a:t>anžel Elišky Přemyslovny, vyhledával turnaje a bitvy  </a:t>
            </a:r>
            <a:r>
              <a:rPr lang="cs-CZ" b="1" dirty="0" smtClean="0">
                <a:solidFill>
                  <a:srgbClr val="0070C0"/>
                </a:solidFill>
              </a:rPr>
              <a:t>3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6" name="Svislý svitek 35"/>
          <p:cNvSpPr/>
          <p:nvPr/>
        </p:nvSpPr>
        <p:spPr>
          <a:xfrm>
            <a:off x="7143768" y="1000108"/>
            <a:ext cx="1571636" cy="135732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7286644" y="1285860"/>
            <a:ext cx="13572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</a:rPr>
              <a:t>v</a:t>
            </a:r>
            <a:r>
              <a:rPr lang="cs-CZ" dirty="0" smtClean="0">
                <a:solidFill>
                  <a:srgbClr val="FFC000"/>
                </a:solidFill>
              </a:rPr>
              <a:t>ůdce husitských vojsk  </a:t>
            </a:r>
            <a:r>
              <a:rPr lang="cs-CZ" b="1" dirty="0" smtClean="0">
                <a:solidFill>
                  <a:srgbClr val="0070C0"/>
                </a:solidFill>
              </a:rPr>
              <a:t>7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3" name="Svislý svitek 32"/>
          <p:cNvSpPr/>
          <p:nvPr/>
        </p:nvSpPr>
        <p:spPr>
          <a:xfrm>
            <a:off x="5286380" y="214290"/>
            <a:ext cx="1571636" cy="1643074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429256" y="357166"/>
            <a:ext cx="13573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</a:rPr>
              <a:t>č</a:t>
            </a:r>
            <a:r>
              <a:rPr lang="cs-CZ" dirty="0" smtClean="0">
                <a:solidFill>
                  <a:srgbClr val="FFC000"/>
                </a:solidFill>
              </a:rPr>
              <a:t>eský kníže, vzal si ženu prostého původu  </a:t>
            </a:r>
            <a:r>
              <a:rPr lang="cs-CZ" b="1" dirty="0" smtClean="0">
                <a:solidFill>
                  <a:srgbClr val="0070C0"/>
                </a:solidFill>
              </a:rPr>
              <a:t>5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9" name="Svislý svitek 28"/>
          <p:cNvSpPr/>
          <p:nvPr/>
        </p:nvSpPr>
        <p:spPr>
          <a:xfrm>
            <a:off x="3214678" y="500042"/>
            <a:ext cx="1500198" cy="1571636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286116" y="785794"/>
            <a:ext cx="15001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</a:rPr>
              <a:t>s</a:t>
            </a:r>
            <a:r>
              <a:rPr lang="cs-CZ" dirty="0" smtClean="0">
                <a:solidFill>
                  <a:srgbClr val="FFC000"/>
                </a:solidFill>
              </a:rPr>
              <a:t>jednotil Slovany a porazil Franky  </a:t>
            </a:r>
            <a:r>
              <a:rPr lang="cs-CZ" b="1" dirty="0" smtClean="0">
                <a:solidFill>
                  <a:srgbClr val="0070C0"/>
                </a:solidFill>
              </a:rPr>
              <a:t>1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9" name="Oválný popisek 38"/>
          <p:cNvSpPr/>
          <p:nvPr/>
        </p:nvSpPr>
        <p:spPr>
          <a:xfrm>
            <a:off x="2571736" y="1285860"/>
            <a:ext cx="5715040" cy="2000264"/>
          </a:xfrm>
          <a:prstGeom prst="wedgeEllipseCallout">
            <a:avLst>
              <a:gd name="adj1" fmla="val -59690"/>
              <a:gd name="adj2" fmla="val -5505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928662" y="2071678"/>
            <a:ext cx="285752" cy="428628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1285852" y="2643182"/>
            <a:ext cx="285752" cy="35719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1571604" y="3500438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2571736" y="4000504"/>
            <a:ext cx="214314" cy="35719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1643042" y="4429132"/>
            <a:ext cx="71438" cy="35719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2071670" y="5429264"/>
            <a:ext cx="214314" cy="35719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928662" y="4929198"/>
            <a:ext cx="285752" cy="35719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vislý svitek 30"/>
          <p:cNvSpPr/>
          <p:nvPr/>
        </p:nvSpPr>
        <p:spPr>
          <a:xfrm>
            <a:off x="3500430" y="4929198"/>
            <a:ext cx="1500198" cy="135732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odorovný svitek 36"/>
          <p:cNvSpPr/>
          <p:nvPr/>
        </p:nvSpPr>
        <p:spPr>
          <a:xfrm>
            <a:off x="5214942" y="4857760"/>
            <a:ext cx="2000264" cy="164305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vislý svitek 29"/>
          <p:cNvSpPr/>
          <p:nvPr/>
        </p:nvSpPr>
        <p:spPr>
          <a:xfrm>
            <a:off x="7358050" y="3429000"/>
            <a:ext cx="1785950" cy="185738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571868" y="5143512"/>
            <a:ext cx="13573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</a:rPr>
              <a:t>s</a:t>
            </a:r>
            <a:r>
              <a:rPr lang="cs-CZ" dirty="0" smtClean="0">
                <a:solidFill>
                  <a:srgbClr val="FFC000"/>
                </a:solidFill>
              </a:rPr>
              <a:t>vou ženu Jitku unesl z kláštera  </a:t>
            </a:r>
            <a:r>
              <a:rPr lang="cs-CZ" b="1" dirty="0" smtClean="0">
                <a:solidFill>
                  <a:srgbClr val="0070C0"/>
                </a:solidFill>
              </a:rPr>
              <a:t>5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29256" y="5072074"/>
            <a:ext cx="1785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</a:rPr>
              <a:t>k</a:t>
            </a:r>
            <a:r>
              <a:rPr lang="cs-CZ" dirty="0" smtClean="0">
                <a:solidFill>
                  <a:srgbClr val="FFC000"/>
                </a:solidFill>
              </a:rPr>
              <a:t>ázal v Betlémské kapli, byl 6. 7. 1415 upálen  </a:t>
            </a:r>
            <a:r>
              <a:rPr lang="cs-CZ" b="1" dirty="0" smtClean="0">
                <a:solidFill>
                  <a:srgbClr val="0070C0"/>
                </a:solidFill>
              </a:rPr>
              <a:t>4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00958" y="3786190"/>
            <a:ext cx="15001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rgbClr val="FFC000"/>
                </a:solidFill>
              </a:rPr>
              <a:t>k</a:t>
            </a:r>
            <a:r>
              <a:rPr lang="cs-CZ" dirty="0" smtClean="0">
                <a:solidFill>
                  <a:srgbClr val="FFC000"/>
                </a:solidFill>
              </a:rPr>
              <a:t>rál železný a zlatý, zemřel na Moravském poli  </a:t>
            </a:r>
            <a:r>
              <a:rPr lang="cs-CZ" b="1" dirty="0" smtClean="0">
                <a:solidFill>
                  <a:srgbClr val="0070C0"/>
                </a:solidFill>
              </a:rPr>
              <a:t>9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28596" y="6143644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KNIHTISK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user\AppData\Local\Microsoft\Windows\Temporary Internet Files\Content.IE5\XVH1P4YD\MC9004130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85728"/>
            <a:ext cx="1500198" cy="1554542"/>
          </a:xfrm>
          <a:prstGeom prst="rect">
            <a:avLst/>
          </a:prstGeom>
          <a:noFill/>
        </p:spPr>
      </p:pic>
      <p:cxnSp>
        <p:nvCxnSpPr>
          <p:cNvPr id="41" name="Přímá spojovací šipka 40"/>
          <p:cNvCxnSpPr/>
          <p:nvPr/>
        </p:nvCxnSpPr>
        <p:spPr>
          <a:xfrm>
            <a:off x="2285984" y="2357430"/>
            <a:ext cx="4071966" cy="1071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>
            <a:endCxn id="31" idx="0"/>
          </p:cNvCxnSpPr>
          <p:nvPr/>
        </p:nvCxnSpPr>
        <p:spPr>
          <a:xfrm>
            <a:off x="2285984" y="3286124"/>
            <a:ext cx="1964545" cy="16430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šipka 44"/>
          <p:cNvCxnSpPr/>
          <p:nvPr/>
        </p:nvCxnSpPr>
        <p:spPr>
          <a:xfrm>
            <a:off x="2285984" y="3714752"/>
            <a:ext cx="3571900" cy="13573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/>
          <p:nvPr/>
        </p:nvCxnSpPr>
        <p:spPr>
          <a:xfrm>
            <a:off x="3714744" y="4143380"/>
            <a:ext cx="3857652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/>
          <p:nvPr/>
        </p:nvCxnSpPr>
        <p:spPr>
          <a:xfrm rot="5400000" flipH="1" flipV="1">
            <a:off x="1893075" y="1107265"/>
            <a:ext cx="3786214" cy="3429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šipka 50"/>
          <p:cNvCxnSpPr/>
          <p:nvPr/>
        </p:nvCxnSpPr>
        <p:spPr>
          <a:xfrm rot="5400000" flipH="1" flipV="1">
            <a:off x="642910" y="2357430"/>
            <a:ext cx="4071966" cy="16430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šipka 52"/>
          <p:cNvCxnSpPr/>
          <p:nvPr/>
        </p:nvCxnSpPr>
        <p:spPr>
          <a:xfrm flipV="1">
            <a:off x="2428860" y="1928802"/>
            <a:ext cx="5715040" cy="37147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šipka 54"/>
          <p:cNvCxnSpPr/>
          <p:nvPr/>
        </p:nvCxnSpPr>
        <p:spPr>
          <a:xfrm>
            <a:off x="3714744" y="2786058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3286116" y="1643050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PŘIŘAĎ POPISKU KE SPRÁVNÉMU JMÉNU A VYZNAČ NEBO ZAPIŠ TOLIKÁTÉ PÍSMENO VE JMÉNĚ, JAKÉ TI UDÁVÁ ČÍSLO U POPISKY.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Kosmas</a:t>
            </a:r>
          </a:p>
          <a:p>
            <a:r>
              <a:rPr lang="cs-CZ" dirty="0" smtClean="0"/>
              <a:t>Jan Lucemburský</a:t>
            </a:r>
          </a:p>
          <a:p>
            <a:r>
              <a:rPr lang="cs-CZ" dirty="0" smtClean="0"/>
              <a:t>Břetislav</a:t>
            </a:r>
          </a:p>
          <a:p>
            <a:r>
              <a:rPr lang="cs-CZ" dirty="0" smtClean="0"/>
              <a:t>Jan Hus</a:t>
            </a:r>
          </a:p>
          <a:p>
            <a:r>
              <a:rPr lang="cs-CZ" dirty="0" smtClean="0"/>
              <a:t>Přemysl Otakar II.</a:t>
            </a:r>
          </a:p>
          <a:p>
            <a:r>
              <a:rPr lang="cs-CZ" dirty="0" smtClean="0"/>
              <a:t>Oldřich</a:t>
            </a:r>
          </a:p>
          <a:p>
            <a:r>
              <a:rPr lang="cs-CZ" dirty="0" smtClean="0"/>
              <a:t>Sámo</a:t>
            </a:r>
          </a:p>
          <a:p>
            <a:r>
              <a:rPr lang="cs-CZ" dirty="0" smtClean="0"/>
              <a:t>Jan Žižka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2357422" y="4143380"/>
            <a:ext cx="5286412" cy="2157382"/>
          </a:xfrm>
          <a:prstGeom prst="wedgeEllipseCallout">
            <a:avLst>
              <a:gd name="adj1" fmla="val -48558"/>
              <a:gd name="adj2" fmla="val 47805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055232" y="4524854"/>
            <a:ext cx="40885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Knihy se začaly zhotovovat tiskem, nemusely se pracně opisovat. Výroba knih se velmi zrychlila, knihy byly levnější a mohli si je kupovat i prostí lidé. Rozvíjela se vzdělanost.</a:t>
            </a: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7" dur="1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70" dur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83" dur="1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96" dur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2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5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09" dur="1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8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2" dur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8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1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35" dur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4" dur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48" dur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4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7" dur="1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61" dur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0" dur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74" dur="1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0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2" grpId="0" animBg="1"/>
      <p:bldP spid="6" grpId="0"/>
      <p:bldP spid="34" grpId="0" animBg="1"/>
      <p:bldP spid="7" grpId="0"/>
      <p:bldP spid="36" grpId="0" animBg="1"/>
      <p:bldP spid="15" grpId="0"/>
      <p:bldP spid="33" grpId="0" animBg="1"/>
      <p:bldP spid="12" grpId="0"/>
      <p:bldP spid="29" grpId="0" animBg="1"/>
      <p:bldP spid="13" grpId="0"/>
      <p:bldP spid="39" grpId="0" animBg="1"/>
      <p:bldP spid="39" grpId="1" animBg="1"/>
      <p:bldP spid="18" grpId="0" animBg="1"/>
      <p:bldP spid="25" grpId="0" animBg="1"/>
      <p:bldP spid="23" grpId="0" animBg="1"/>
      <p:bldP spid="22" grpId="0" animBg="1"/>
      <p:bldP spid="21" grpId="0" animBg="1"/>
      <p:bldP spid="19" grpId="0" animBg="1"/>
      <p:bldP spid="20" grpId="0" animBg="1"/>
      <p:bldP spid="31" grpId="0" animBg="1"/>
      <p:bldP spid="37" grpId="0" animBg="1"/>
      <p:bldP spid="30" grpId="0" animBg="1"/>
      <p:bldP spid="8" grpId="0"/>
      <p:bldP spid="9" grpId="0"/>
      <p:bldP spid="11" grpId="0"/>
      <p:bldP spid="26" grpId="0"/>
      <p:bldP spid="26" grpId="1"/>
      <p:bldP spid="38" grpId="0"/>
      <p:bldP spid="38" grpId="1"/>
      <p:bldP spid="4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200" u="sng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Významná myšlenka </a:t>
            </a:r>
            <a:r>
              <a:rPr lang="cs-CZ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J. A. Komenského, která se týká školství</a:t>
            </a:r>
            <a:endParaRPr lang="cs-CZ" sz="3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Vyřeš křížovku:</a:t>
            </a:r>
            <a:endParaRPr lang="cs-CZ" sz="24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28728" y="2357430"/>
          <a:ext cx="6096000" cy="1762125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643174" y="4357694"/>
          <a:ext cx="4876800" cy="1409700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5286380" y="2357430"/>
            <a:ext cx="21884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Jméno poslední Přemyslovny</a:t>
            </a:r>
            <a:endParaRPr lang="cs-CZ" sz="1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4282" y="2714620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Knihy, které zaznamenávaly události, které se staly, i bájná vypravování</a:t>
            </a:r>
            <a:endParaRPr lang="cs-CZ" sz="1200" dirty="0"/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2357422" y="2857496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500826" y="3143248"/>
            <a:ext cx="23574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Lidé, kteří věří v mnoho bohů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72298" y="3429000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Kaple, kde kázal Jan Hus</a:t>
            </a:r>
            <a:endParaRPr lang="cs-CZ" sz="1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4282" y="3786190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Princezna z rodu Přemyslovců, založila špitál pro chudé</a:t>
            </a:r>
            <a:endParaRPr lang="cs-CZ" sz="1200" dirty="0"/>
          </a:p>
        </p:txBody>
      </p:sp>
      <p:cxnSp>
        <p:nvCxnSpPr>
          <p:cNvPr id="15" name="Přímá spojovací šipka 14"/>
          <p:cNvCxnSpPr/>
          <p:nvPr/>
        </p:nvCxnSpPr>
        <p:spPr>
          <a:xfrm>
            <a:off x="2928926" y="400050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214546" y="4357694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Sídlo králů</a:t>
            </a:r>
            <a:endParaRPr lang="cs-CZ" sz="1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57224" y="4643446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Románská stavba s kruhovým půdorysem</a:t>
            </a:r>
            <a:endParaRPr lang="cs-CZ" sz="1200" dirty="0"/>
          </a:p>
        </p:txBody>
      </p:sp>
      <p:cxnSp>
        <p:nvCxnSpPr>
          <p:cNvPr id="20" name="Přímá spojovací šipka 19"/>
          <p:cNvCxnSpPr/>
          <p:nvPr/>
        </p:nvCxnSpPr>
        <p:spPr>
          <a:xfrm>
            <a:off x="2428860" y="4929198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7143768" y="5072074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Jméno prvního známého českého knížete, který se nechal pokřtít</a:t>
            </a:r>
            <a:endParaRPr lang="cs-CZ" sz="1200" dirty="0"/>
          </a:p>
        </p:txBody>
      </p:sp>
      <p:cxnSp>
        <p:nvCxnSpPr>
          <p:cNvPr id="23" name="Přímá spojovací šipka 22"/>
          <p:cNvCxnSpPr/>
          <p:nvPr/>
        </p:nvCxnSpPr>
        <p:spPr>
          <a:xfrm rot="10800000">
            <a:off x="6929454" y="5214950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642910" y="5429264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Babička svatého Václava</a:t>
            </a:r>
            <a:endParaRPr lang="cs-CZ" sz="1200" dirty="0"/>
          </a:p>
        </p:txBody>
      </p:sp>
      <p:cxnSp>
        <p:nvCxnSpPr>
          <p:cNvPr id="28" name="Přímá spojovací šipka 27"/>
          <p:cNvCxnSpPr/>
          <p:nvPr/>
        </p:nvCxnSpPr>
        <p:spPr>
          <a:xfrm>
            <a:off x="2285984" y="5643578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>
            <a:off x="2643174" y="4572008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/>
          <p:nvPr/>
        </p:nvCxnSpPr>
        <p:spPr>
          <a:xfrm rot="10800000">
            <a:off x="6929454" y="364331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/>
          <p:nvPr/>
        </p:nvCxnSpPr>
        <p:spPr>
          <a:xfrm rot="10800000">
            <a:off x="6357950" y="3357562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 rot="10800000">
            <a:off x="5143504" y="2643182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4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  <p:bldP spid="8" grpId="0"/>
      <p:bldP spid="11" grpId="0"/>
      <p:bldP spid="12" grpId="0"/>
      <p:bldP spid="13" grpId="0"/>
      <p:bldP spid="17" grpId="0"/>
      <p:bldP spid="18" grpId="0"/>
      <p:bldP spid="21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200" u="sng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Významná myšlenka </a:t>
            </a:r>
            <a:r>
              <a:rPr lang="cs-CZ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J. A. Komenského, která se týká školství</a:t>
            </a:r>
            <a:endParaRPr lang="cs-CZ" sz="3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28728" y="2357430"/>
          <a:ext cx="6096000" cy="1762125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Š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É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É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Ž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643174" y="4357694"/>
          <a:ext cx="4876800" cy="1409700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Ř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2571736" y="5929330"/>
            <a:ext cx="478634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ŠKOLA HROU</a:t>
            </a:r>
            <a:endParaRPr lang="cs-CZ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57224" y="1643050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Řešení</a:t>
            </a:r>
            <a:r>
              <a:rPr lang="cs-CZ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:</a:t>
            </a:r>
            <a:endParaRPr lang="cs-CZ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3" dur="1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6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9" dur="1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2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0" grpId="0"/>
      <p:bldP spid="10" grpId="1"/>
      <p:bldP spid="11" grpId="0"/>
      <p:bldP spid="1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500042"/>
            <a:ext cx="4543428" cy="614366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Jan Amos Komenský se snažil zlepšit výuku ve školách.</a:t>
            </a:r>
          </a:p>
          <a:p>
            <a:r>
              <a:rPr lang="cs-CZ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Podle něj měla škola děti bavit, měly se na ni těšit, měla být pro ně hrou.</a:t>
            </a:r>
          </a:p>
          <a:p>
            <a:r>
              <a:rPr lang="cs-CZ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Komenského myšlenka ŠKOLA HROU znamenala učení pomocí divadelní hry.</a:t>
            </a:r>
          </a:p>
          <a:p>
            <a:r>
              <a:rPr lang="cs-CZ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J. A. Komenský sepsal na toto téma několik knih a proslavil se tak po celé Evropě.</a:t>
            </a: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9460" name="Picture 4" descr="Soubor:Orbis pictus 1685 flore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428604"/>
            <a:ext cx="3866123" cy="534828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786446" y="6027003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Obrázková učebnice: ORBIS PICTUS, česky SVĚT V OBRAZECH</a:t>
            </a:r>
            <a:endParaRPr lang="cs-CZ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 rot="5400000" flipH="1" flipV="1">
            <a:off x="6679421" y="575073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8" dur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1" dur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4" dur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7" dur="1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0" dur="1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3" dur="1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  <p:bldP spid="6" grpId="0"/>
      <p:bldP spid="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332656"/>
            <a:ext cx="6299084" cy="5483245"/>
          </a:xfrm>
        </p:spPr>
        <p:txBody>
          <a:bodyPr/>
          <a:lstStyle/>
          <a:p>
            <a:pPr>
              <a:buNone/>
            </a:pPr>
            <a:r>
              <a:rPr lang="cs-CZ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Jak bývá Jan Amos Komenský také nazýván?</a:t>
            </a:r>
          </a:p>
          <a:p>
            <a:pPr>
              <a:buNone/>
            </a:pPr>
            <a:endParaRPr lang="cs-CZ" sz="32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36576" indent="0">
              <a:buNone/>
            </a:pPr>
            <a:r>
              <a:rPr lang="cs-CZ" dirty="0" smtClean="0"/>
              <a:t>    Vyřeš šifru: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86578" y="2000240"/>
            <a:ext cx="5800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ˇ</a:t>
            </a:r>
            <a:endParaRPr lang="cs-CZ" sz="4000" dirty="0"/>
          </a:p>
        </p:txBody>
      </p:sp>
      <p:graphicFrame>
        <p:nvGraphicFramePr>
          <p:cNvPr id="26" name="Tabulka 25"/>
          <p:cNvGraphicFramePr>
            <a:graphicFrameLocks noGrp="1"/>
          </p:cNvGraphicFramePr>
          <p:nvPr/>
        </p:nvGraphicFramePr>
        <p:xfrm>
          <a:off x="4643438" y="2285992"/>
          <a:ext cx="4143405" cy="2214576"/>
        </p:xfrm>
        <a:graphic>
          <a:graphicData uri="http://schemas.openxmlformats.org/drawingml/2006/table">
            <a:tbl>
              <a:tblPr/>
              <a:tblGrid>
                <a:gridCol w="828681"/>
                <a:gridCol w="828681"/>
                <a:gridCol w="828681"/>
                <a:gridCol w="828681"/>
                <a:gridCol w="828681"/>
              </a:tblGrid>
              <a:tr h="316368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36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368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36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368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636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368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46D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2" name="Vodorovný svitek 21"/>
          <p:cNvSpPr/>
          <p:nvPr/>
        </p:nvSpPr>
        <p:spPr>
          <a:xfrm>
            <a:off x="107504" y="5488102"/>
            <a:ext cx="8784976" cy="1033272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611799"/>
              </p:ext>
            </p:extLst>
          </p:nvPr>
        </p:nvGraphicFramePr>
        <p:xfrm>
          <a:off x="661864" y="2454539"/>
          <a:ext cx="3571899" cy="2857521"/>
        </p:xfrm>
        <a:graphic>
          <a:graphicData uri="http://schemas.openxmlformats.org/drawingml/2006/table">
            <a:tbl>
              <a:tblPr/>
              <a:tblGrid>
                <a:gridCol w="1190633"/>
                <a:gridCol w="1190633"/>
                <a:gridCol w="1190633"/>
              </a:tblGrid>
              <a:tr h="95250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A B C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D E 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G H </a:t>
                      </a:r>
                      <a:r>
                        <a:rPr lang="cs-CZ" sz="2800" b="0" i="0" u="none" strike="noStrike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Ch</a:t>
                      </a:r>
                      <a:endParaRPr lang="cs-CZ" sz="2800" b="0" i="0" u="none" strike="noStrike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250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I J K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L M 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O P Q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2507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R S 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U V W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latin typeface="Calibri"/>
                        </a:rPr>
                        <a:t>X Y Z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" name="Vývojový diagram: spojka 7"/>
          <p:cNvSpPr/>
          <p:nvPr/>
        </p:nvSpPr>
        <p:spPr>
          <a:xfrm>
            <a:off x="4714876" y="4286256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8001024" y="3643314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6357950" y="3643314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5286380" y="3643314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8001024" y="3000372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6643702" y="3000372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5286380" y="3000372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8001024" y="2357430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6929454" y="2357430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4714876" y="2357430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8072462" y="4286256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6357950" y="4286256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84684" y="5589240"/>
            <a:ext cx="8703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Jan Amos Komenský pomáhal při nápravě školství v několika zemích Evropy. Bývá nazýván </a:t>
            </a:r>
            <a:r>
              <a:rPr lang="cs-CZ" sz="2400" b="1" u="sng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Učitel národů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 descr="Soubor:Komensky-Sarospatak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88" y="152293"/>
            <a:ext cx="1609852" cy="2196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Veselý obličej 3"/>
          <p:cNvSpPr/>
          <p:nvPr/>
        </p:nvSpPr>
        <p:spPr>
          <a:xfrm>
            <a:off x="107504" y="4933742"/>
            <a:ext cx="554360" cy="554360"/>
          </a:xfrm>
          <a:prstGeom prst="smileyFac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01024" y="3929066"/>
            <a:ext cx="290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°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215074" y="3214686"/>
            <a:ext cx="641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´</a:t>
            </a:r>
            <a:endParaRPr lang="cs-CZ" sz="4400" dirty="0"/>
          </a:p>
        </p:txBody>
      </p:sp>
      <p:cxnSp>
        <p:nvCxnSpPr>
          <p:cNvPr id="29" name="Přímá spojovací čára 28"/>
          <p:cNvCxnSpPr/>
          <p:nvPr/>
        </p:nvCxnSpPr>
        <p:spPr>
          <a:xfrm rot="5400000">
            <a:off x="4500562" y="3714752"/>
            <a:ext cx="285752" cy="0"/>
          </a:xfrm>
          <a:prstGeom prst="line">
            <a:avLst/>
          </a:prstGeom>
          <a:ln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rot="5400000">
            <a:off x="4500562" y="4357694"/>
            <a:ext cx="285752" cy="0"/>
          </a:xfrm>
          <a:prstGeom prst="line">
            <a:avLst/>
          </a:prstGeom>
          <a:ln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86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89" dur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92" dur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95" dur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98" dur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01" dur="1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04" dur="1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07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0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3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6" dur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9" dur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2" dur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5" dur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8" dur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31" dur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34" dur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37" dur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40" dur="1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43" dur="1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46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49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52" dur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55" dur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58" dur="1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  <p:bldP spid="20" grpId="0"/>
      <p:bldP spid="20" grpId="1"/>
      <p:bldP spid="22" grpId="0" animBg="1"/>
      <p:bldP spid="22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" grpId="0"/>
      <p:bldP spid="2" grpId="1"/>
      <p:bldP spid="4" grpId="0" animBg="1"/>
      <p:bldP spid="4" grpId="1" animBg="1"/>
      <p:bldP spid="5" grpId="0"/>
      <p:bldP spid="5" grpId="1"/>
      <p:bldP spid="21" grpId="0"/>
      <p:bldP spid="2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500042"/>
            <a:ext cx="4829180" cy="578647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39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Jak by měla vypadat škola podle Komenského</a:t>
            </a:r>
          </a:p>
          <a:p>
            <a:r>
              <a:rPr lang="cs-CZ" dirty="0" smtClean="0"/>
              <a:t>Z písmen u správných odpovědí složíš navíc odpověď na otázku: </a:t>
            </a:r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Jak se jmenovalo město v Polsku, kam musel Komenský odejít z Čech po bitvě na Bílé hoře?</a:t>
            </a:r>
          </a:p>
          <a:p>
            <a:r>
              <a:rPr lang="cs-CZ" dirty="0" smtClean="0"/>
              <a:t>Při požáru v tomto městě mu shořela většina jeho rukopisů i velký slovník českého jazyka, na kterém pracoval přes 20 let.</a:t>
            </a:r>
            <a:endParaRPr lang="cs-CZ" dirty="0"/>
          </a:p>
        </p:txBody>
      </p:sp>
      <p:pic>
        <p:nvPicPr>
          <p:cNvPr id="21506" name="Picture 2" descr="Soubor:Opera didactic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714356"/>
            <a:ext cx="3543300" cy="5705476"/>
          </a:xfrm>
          <a:prstGeom prst="rect">
            <a:avLst/>
          </a:prstGeom>
          <a:noFill/>
        </p:spPr>
      </p:pic>
      <p:sp>
        <p:nvSpPr>
          <p:cNvPr id="5" name="Šipka dolů 4"/>
          <p:cNvSpPr/>
          <p:nvPr/>
        </p:nvSpPr>
        <p:spPr>
          <a:xfrm>
            <a:off x="4786314" y="5879592"/>
            <a:ext cx="484632" cy="978408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2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8" dur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1" dur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4" dur="1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7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714348" y="5572140"/>
            <a:ext cx="357190" cy="3571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714348" y="1428736"/>
            <a:ext cx="357190" cy="3571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714348" y="2143116"/>
            <a:ext cx="357190" cy="3571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714348" y="3357562"/>
            <a:ext cx="357190" cy="3571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714348" y="2928934"/>
            <a:ext cx="357190" cy="3571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láček 12"/>
          <p:cNvSpPr/>
          <p:nvPr/>
        </p:nvSpPr>
        <p:spPr>
          <a:xfrm>
            <a:off x="6429388" y="5000636"/>
            <a:ext cx="2557474" cy="1643074"/>
          </a:xfrm>
          <a:prstGeom prst="cloudCallout">
            <a:avLst>
              <a:gd name="adj1" fmla="val -52265"/>
              <a:gd name="adj2" fmla="val -80605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485" name="Picture 5" descr="C:\Users\user\AppData\Local\Microsoft\Windows\Temporary Internet Files\Content.IE5\RLIWGU5J\MP90043955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714356"/>
            <a:ext cx="2166731" cy="35719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715140" y="5214950"/>
            <a:ext cx="2286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TAJENKA: </a:t>
            </a:r>
            <a:r>
              <a:rPr lang="cs-CZ" b="1" dirty="0" err="1" smtClean="0">
                <a:solidFill>
                  <a:srgbClr val="C00000"/>
                </a:solidFill>
              </a:rPr>
              <a:t>Lešno</a:t>
            </a:r>
            <a:r>
              <a:rPr lang="cs-CZ" dirty="0" smtClean="0">
                <a:solidFill>
                  <a:srgbClr val="C00000"/>
                </a:solidFill>
              </a:rPr>
              <a:t>, město v Polsku, kde pobýval J. A. Komenský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428728" y="357166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Škola podle Komenského</a:t>
            </a:r>
            <a:endParaRPr lang="cs-CZ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071546"/>
            <a:ext cx="6500858" cy="650085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R	Ve škole se děti učí vše nazpaměť.</a:t>
            </a:r>
          </a:p>
          <a:p>
            <a:r>
              <a:rPr lang="cs-CZ" dirty="0" smtClean="0"/>
              <a:t>L	Při výuce se používají obrazy, 	modely a jiné názorné pomůcky.</a:t>
            </a:r>
          </a:p>
          <a:p>
            <a:r>
              <a:rPr lang="cs-CZ" dirty="0" smtClean="0"/>
              <a:t>E	Vše si názorně ukazují.</a:t>
            </a:r>
          </a:p>
          <a:p>
            <a:r>
              <a:rPr lang="cs-CZ" dirty="0" smtClean="0"/>
              <a:t>M	Učebnice by měly být bez obrázků.</a:t>
            </a:r>
          </a:p>
          <a:p>
            <a:r>
              <a:rPr lang="cs-CZ" dirty="0" smtClean="0"/>
              <a:t>Š	Školu mají mít děti rády.</a:t>
            </a:r>
          </a:p>
          <a:p>
            <a:r>
              <a:rPr lang="cs-CZ" dirty="0" smtClean="0"/>
              <a:t>N	Děti by se ve škole měly učit 	přemýšlet.</a:t>
            </a:r>
          </a:p>
          <a:p>
            <a:r>
              <a:rPr lang="cs-CZ" dirty="0" smtClean="0"/>
              <a:t>T	Děti by se neměly učit ve třídách 	společně.</a:t>
            </a:r>
          </a:p>
          <a:p>
            <a:r>
              <a:rPr lang="cs-CZ" dirty="0" smtClean="0"/>
              <a:t>B	Každý žák by měl mít svého učitele.</a:t>
            </a:r>
          </a:p>
          <a:p>
            <a:r>
              <a:rPr lang="cs-CZ" dirty="0" smtClean="0"/>
              <a:t>H	Škola nesmí být pro děti zábavná.</a:t>
            </a:r>
          </a:p>
          <a:p>
            <a:r>
              <a:rPr lang="cs-CZ" dirty="0" smtClean="0"/>
              <a:t>O	Ve škole se používá více různých 	pomůcek.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</a:p>
          <a:p>
            <a:endParaRPr lang="cs-CZ" dirty="0"/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1357290" y="1214422"/>
            <a:ext cx="4929222" cy="7143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1357290" y="2786058"/>
            <a:ext cx="492922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1357290" y="4286256"/>
            <a:ext cx="464347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1357290" y="4572008"/>
            <a:ext cx="128588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1285852" y="5000636"/>
            <a:ext cx="507209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1357290" y="5357826"/>
            <a:ext cx="478634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8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8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05" dur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08" dur="1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1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4" dur="1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17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0" dur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3" dur="1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6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9" dur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32" dur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35" dur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38" dur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41" dur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44" dur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47" dur="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50" dur="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53" dur="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56" dur="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59" dur="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62" dur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65" dur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68" dur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71" dur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74" dur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77" dur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7" grpId="0" animBg="1"/>
      <p:bldP spid="7" grpId="1" animBg="1"/>
      <p:bldP spid="9" grpId="0" animBg="1"/>
      <p:bldP spid="9" grpId="1" animBg="1"/>
      <p:bldP spid="8" grpId="0" animBg="1"/>
      <p:bldP spid="8" grpId="1" animBg="1"/>
      <p:bldP spid="10" grpId="0" animBg="1"/>
      <p:bldP spid="10" grpId="1" animBg="1"/>
      <p:bldP spid="13" grpId="0" animBg="1"/>
      <p:bldP spid="13" grpId="1" animBg="1"/>
      <p:bldP spid="11" grpId="0"/>
      <p:bldP spid="11" grpId="1"/>
      <p:bldP spid="14" grpId="0"/>
      <p:bldP spid="14" grpId="1"/>
      <p:bldP spid="3" grpId="0" uiExpand="1" build="p"/>
      <p:bldP spid="3" grpId="1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6048672" cy="1008112"/>
          </a:xfrm>
        </p:spPr>
        <p:txBody>
          <a:bodyPr>
            <a:noAutofit/>
          </a:bodyPr>
          <a:lstStyle/>
          <a:p>
            <a:r>
              <a:rPr lang="cs-CZ" sz="3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Ve kterém holandském městě najdete hrob Jana Amose Komenského?</a:t>
            </a:r>
            <a:br>
              <a:rPr lang="cs-CZ" sz="3200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88840"/>
            <a:ext cx="8559360" cy="486916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Ve kterém století přišli na naše území Slované? ___</a:t>
            </a:r>
          </a:p>
          <a:p>
            <a:r>
              <a:rPr lang="cs-CZ" sz="2000" dirty="0" smtClean="0"/>
              <a:t>Kolik bratrů za Soluně pozval kníže Rostislav na Velkou Moravu? ___</a:t>
            </a:r>
          </a:p>
          <a:p>
            <a:r>
              <a:rPr lang="cs-CZ" sz="2000" dirty="0" smtClean="0"/>
              <a:t>Posledním panovníkem z rodu Přemyslovců byl Václav? ___</a:t>
            </a:r>
          </a:p>
          <a:p>
            <a:r>
              <a:rPr lang="cs-CZ" sz="2000" dirty="0" smtClean="0"/>
              <a:t>Kolik manželek měl Karel IV.? ___</a:t>
            </a:r>
          </a:p>
          <a:p>
            <a:r>
              <a:rPr lang="cs-CZ" sz="2000" dirty="0" smtClean="0"/>
              <a:t>Kolikátého července roku 1415 byl upálen Jan Hus? ___</a:t>
            </a:r>
          </a:p>
          <a:p>
            <a:r>
              <a:rPr lang="cs-CZ" sz="2000" dirty="0" smtClean="0"/>
              <a:t>Kolikátým panovníkem z rodu Jagellonců na českém trůně byl Vladislav II. Jagellonský? ___</a:t>
            </a:r>
          </a:p>
          <a:p>
            <a:r>
              <a:rPr lang="cs-CZ" sz="2000" dirty="0" smtClean="0"/>
              <a:t>Kolik let trvala válka, na jejímž počátku bylo české povstání a bitva na Bílé hoře? ___</a:t>
            </a:r>
            <a:endParaRPr lang="cs-CZ" sz="2000" dirty="0"/>
          </a:p>
        </p:txBody>
      </p:sp>
      <p:pic>
        <p:nvPicPr>
          <p:cNvPr id="2050" name="Picture 2" descr="Soubor:Rembrandt-Komensky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6" y="214290"/>
            <a:ext cx="2181809" cy="163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1714480" y="1785926"/>
            <a:ext cx="7200800" cy="2016224"/>
          </a:xfrm>
          <a:prstGeom prst="wedgeEllipseCallout">
            <a:avLst>
              <a:gd name="adj1" fmla="val -22607"/>
              <a:gd name="adj2" fmla="val -6560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214546" y="2071678"/>
            <a:ext cx="6321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Odpověz na otázku a k číslu = odpovědi přiřaď podle tabulky písmeno. Zjistíš tak název holandského města, kde je pohřben Jan Amos Komenský.</a:t>
            </a:r>
            <a:endParaRPr lang="cs-CZ" sz="2400" dirty="0">
              <a:solidFill>
                <a:srgbClr val="C0000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71472" y="5429264"/>
          <a:ext cx="8143928" cy="1143008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626456"/>
                <a:gridCol w="626456"/>
                <a:gridCol w="626456"/>
                <a:gridCol w="626456"/>
                <a:gridCol w="626456"/>
                <a:gridCol w="626456"/>
                <a:gridCol w="626456"/>
                <a:gridCol w="626456"/>
                <a:gridCol w="626456"/>
                <a:gridCol w="626456"/>
                <a:gridCol w="626456"/>
                <a:gridCol w="626456"/>
                <a:gridCol w="626456"/>
              </a:tblGrid>
              <a:tr h="57150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1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2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3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4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5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6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/>
                        <a:t>7</a:t>
                      </a:r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/>
                        <a:t>8</a:t>
                      </a:r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/>
                        <a:t>9</a:t>
                      </a:r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10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20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30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/>
                        <a:t>40</a:t>
                      </a:r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57150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/>
                        <a:t>E</a:t>
                      </a:r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A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A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R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D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O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M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U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S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V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/>
                        <a:t>T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215074" y="1928802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5.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143900" y="2285992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2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43768" y="2643182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III. (3)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3000372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4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715140" y="3357562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6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43306" y="407194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1.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28794" y="4714884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30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00298" y="4714884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N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143900" y="264318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A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572528" y="2285992"/>
            <a:ext cx="407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A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714876" y="3000372"/>
            <a:ext cx="970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R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72330" y="3357562"/>
            <a:ext cx="970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D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071934" y="4071942"/>
            <a:ext cx="970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E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 flipV="1">
            <a:off x="5857884" y="1928802"/>
            <a:ext cx="12472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N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71868" y="1428736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NAARDEN</a:t>
            </a:r>
            <a:endParaRPr lang="cs-CZ" sz="2400" b="1" u="sng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33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6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9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1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000"/>
                            </p:stCondLst>
                            <p:childTnLst>
                              <p:par>
                                <p:cTn id="13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0"/>
                            </p:stCondLst>
                            <p:childTnLst>
                              <p:par>
                                <p:cTn id="14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9" dur="1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9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 animBg="1"/>
      <p:bldP spid="5" grpId="1" animBg="1"/>
      <p:bldP spid="4" grpId="0"/>
      <p:bldP spid="4" grpId="1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2"/>
              </a:rPr>
              <a:t>http://cs.wikipedia.org/wiki/Soubor:Kralice.jpg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http://cs.wikipedia.org/wiki/Soubor:Buchdrucker-1568.png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http://cs.wikipedia.org/wiki/Soubor:Orbis_pictus_1685_flores.JPG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http://cs.wikipedia.org/wiki/Soubor:Opera_didactica.jpg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http://cs.wikipedia.org/wiki/Soubor:Johan_amos_comenius_1592-1671.jpg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cs.wikipedia.org/wiki/Soubor:Komensky-Sarospatak.jpg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cs.wikipedia.org/wiki/Soubor:Rembrandt-Komensky1.jpg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Obrázky z galerie Microsoft</a:t>
            </a:r>
          </a:p>
          <a:p>
            <a:pPr marL="36576" indent="0">
              <a:buNone/>
            </a:pPr>
            <a:endParaRPr lang="cs-CZ" sz="1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467600" cy="6048672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Vytvořeno jako DUM do předmětu vlastivěda </a:t>
            </a: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na </a:t>
            </a: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Základní škole </a:t>
            </a: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Mladá </a:t>
            </a: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Boleslav, </a:t>
            </a: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17. listopadu </a:t>
            </a: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1325, </a:t>
            </a:r>
          </a:p>
          <a:p>
            <a:pPr algn="ctr">
              <a:buNone/>
            </a:pP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příspěvková organizace</a:t>
            </a:r>
          </a:p>
          <a:p>
            <a:pPr algn="ctr">
              <a:buNone/>
            </a:pPr>
            <a:r>
              <a:rPr lang="cs-CZ" sz="320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pro </a:t>
            </a: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čtvrtý ročník základní školy.</a:t>
            </a:r>
          </a:p>
          <a:p>
            <a:pPr algn="ctr"/>
            <a:endParaRPr lang="cs-CZ" sz="32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Materiál slouží jako doplněk učiva o </a:t>
            </a: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Janu Amosovi Komenském </a:t>
            </a:r>
            <a:endParaRPr lang="cs-CZ" sz="32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  v rámci tématu Dějiny České republiky</a:t>
            </a: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Částečně zahrnuje</a:t>
            </a:r>
          </a:p>
          <a:p>
            <a:pPr algn="ctr">
              <a:buNone/>
            </a:pP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také opakování učiva 4. ročníku. </a:t>
            </a:r>
            <a:endParaRPr lang="cs-CZ" sz="32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cs-CZ" sz="32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Materiál doporučuji prezentovat pomocí </a:t>
            </a: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dataprojektoru nebo na monitorech žáků. Žáci pracují</a:t>
            </a: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samostatně nebo ve skupinách na papír, výsledky si potom </a:t>
            </a:r>
            <a:endParaRPr lang="cs-CZ" sz="3200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kontrolují</a:t>
            </a:r>
            <a:endParaRPr lang="cs-CZ" sz="32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podle prezentace. Možno také prezentovat na interaktivní tabuli a</a:t>
            </a: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využít programu ACTIVSTUDIA</a:t>
            </a: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nástroje PERO a do prezentace na interaktivní tabuli přímo vpisovat.  </a:t>
            </a:r>
          </a:p>
          <a:p>
            <a:pPr algn="ctr"/>
            <a:endParaRPr lang="cs-CZ" sz="32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Materiál byl vytvořen a pilotován v 2. pololetí</a:t>
            </a:r>
          </a:p>
          <a:p>
            <a:pPr algn="ctr">
              <a:buNone/>
            </a:pPr>
            <a:r>
              <a:rPr lang="cs-CZ" sz="3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školního roku 2011/2012.</a:t>
            </a: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algn="ctr"/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843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657</TotalTime>
  <Words>934</Words>
  <Application>Microsoft Office PowerPoint</Application>
  <PresentationFormat>Předvádění na obrazovce (4:3)</PresentationFormat>
  <Paragraphs>247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Technický</vt:lpstr>
      <vt:lpstr>Dějiny ČR J. a. Komenský </vt:lpstr>
      <vt:lpstr>Jan Amos Komenský</vt:lpstr>
      <vt:lpstr>Prezentace aplikace PowerPoint</vt:lpstr>
      <vt:lpstr>Prezentace aplikace PowerPoint</vt:lpstr>
      <vt:lpstr>Významná myšlenka J. A. Komenského, která se týká školství</vt:lpstr>
      <vt:lpstr>Významná myšlenka J. A. Komenského, která se týká školství</vt:lpstr>
      <vt:lpstr>Prezentace aplikace PowerPoint</vt:lpstr>
      <vt:lpstr>Prezentace aplikace PowerPoint</vt:lpstr>
      <vt:lpstr>Prezentace aplikace PowerPoint</vt:lpstr>
      <vt:lpstr>Prezentace aplikace PowerPoint</vt:lpstr>
      <vt:lpstr>Ve kterém holandském městě najdete hrob Jana Amose Komenského? </vt:lpstr>
      <vt:lpstr>zdroje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Dějiny ČR J. a. Komenský opakování 4. ročníku</dc:title>
  <dc:creator>user</dc:creator>
  <cp:lastModifiedBy>sofinova</cp:lastModifiedBy>
  <cp:revision>82</cp:revision>
  <dcterms:created xsi:type="dcterms:W3CDTF">2012-05-22T17:49:25Z</dcterms:created>
  <dcterms:modified xsi:type="dcterms:W3CDTF">2012-11-21T13:05:29Z</dcterms:modified>
</cp:coreProperties>
</file>