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80" r:id="rId4"/>
    <p:sldId id="281" r:id="rId5"/>
    <p:sldId id="282" r:id="rId6"/>
    <p:sldId id="284" r:id="rId7"/>
    <p:sldId id="286" r:id="rId8"/>
    <p:sldId id="287" r:id="rId9"/>
    <p:sldId id="285" r:id="rId10"/>
    <p:sldId id="288" r:id="rId11"/>
    <p:sldId id="289" r:id="rId12"/>
    <p:sldId id="28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993EF29-84BD-4AA7-88C1-58F9AD2B1B5F}">
          <p14:sldIdLst>
            <p14:sldId id="257"/>
            <p14:sldId id="258"/>
            <p14:sldId id="280"/>
            <p14:sldId id="281"/>
            <p14:sldId id="282"/>
            <p14:sldId id="284"/>
            <p14:sldId id="286"/>
            <p14:sldId id="287"/>
            <p14:sldId id="285"/>
            <p14:sldId id="288"/>
            <p14:sldId id="289"/>
            <p14:sldId id="283"/>
          </p14:sldIdLst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5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77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deed.cs" TargetMode="External"/><Relationship Id="rId2" Type="http://schemas.openxmlformats.org/officeDocument/2006/relationships/hyperlink" Target="http://commons.wikimedia.org/wiki/File:Ski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fontScale="92500" lnSpcReduction="2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       </a:t>
            </a:r>
            <a:r>
              <a:rPr lang="cs-CZ" sz="2600" dirty="0" smtClean="0">
                <a:solidFill>
                  <a:schemeClr val="tx1"/>
                </a:solidFill>
              </a:rPr>
              <a:t>ZŠP a ZŠS Uherský Brod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projekt č. </a:t>
            </a:r>
            <a:r>
              <a:rPr lang="cs-CZ" sz="2600" dirty="0" smtClean="0">
                <a:solidFill>
                  <a:schemeClr val="tx1"/>
                </a:solidFill>
              </a:rPr>
              <a:t>CZ.1.07/1.4.00/21.0961</a:t>
            </a:r>
          </a:p>
          <a:p>
            <a:endParaRPr lang="cs-CZ" sz="2600" dirty="0" smtClean="0"/>
          </a:p>
          <a:p>
            <a:r>
              <a:rPr lang="cs-CZ" sz="2600" dirty="0" smtClean="0"/>
              <a:t>              </a:t>
            </a:r>
            <a:r>
              <a:rPr lang="cs-CZ" sz="2600" dirty="0" smtClean="0">
                <a:solidFill>
                  <a:schemeClr val="tx1"/>
                </a:solidFill>
              </a:rPr>
              <a:t>Biologie člověka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Č. </a:t>
            </a:r>
            <a:r>
              <a:rPr lang="cs-CZ" sz="2400" dirty="0" err="1" smtClean="0">
                <a:solidFill>
                  <a:schemeClr val="tx1"/>
                </a:solidFill>
              </a:rPr>
              <a:t>DUMu</a:t>
            </a:r>
            <a:r>
              <a:rPr lang="cs-CZ" sz="2400" dirty="0" smtClean="0">
                <a:solidFill>
                  <a:schemeClr val="tx1"/>
                </a:solidFill>
              </a:rPr>
              <a:t>:  VY_32_INOVACE_13_soustava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kožní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632848" cy="1411559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Anotace: Prezentace slouží k seznámení a procvičování nového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učiva na téma soustava kožní. Je určena pro žáky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Období vytvoření vzdělávacího materiálu –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duben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Soustava kožní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7" y="1484785"/>
            <a:ext cx="8352928" cy="3168351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Kůže  tvoří ochranný povrch těla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kůži jsou kožní póry, které umožňují částečné dýchání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Kůže tvoří tepelnou izolaci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Kůže chrání před vniknutím mikroorganismů do těla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Kůže pohlcuje ultrafialové paprsky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 některých místech velmi jemná (např. oční víčka)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Jinde velmi silná (např. chodidla)</a:t>
            </a:r>
            <a:endParaRPr lang="cs-CZ" dirty="0"/>
          </a:p>
        </p:txBody>
      </p:sp>
      <p:pic>
        <p:nvPicPr>
          <p:cNvPr id="1028" name="Picture 4" descr="C:\Users\08F2\AppData\Local\Microsoft\Windows\Temporary Internet Files\Content.IE5\AM1I8PN9\MP900406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162" y="4293096"/>
            <a:ext cx="3275349" cy="218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7020272" y="4005064"/>
            <a:ext cx="484632" cy="864096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 descr="C:\Users\08F2\AppData\Local\Microsoft\Windows\Temporary Internet Files\Content.IE5\K0O7W0UI\MP9004093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4437113"/>
            <a:ext cx="259228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 rot="2348186">
            <a:off x="3075127" y="4463996"/>
            <a:ext cx="720081" cy="1249901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32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Stavba kůže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Kůže se skládá: a) pokožka</a:t>
            </a:r>
          </a:p>
          <a:p>
            <a:pPr marL="0" indent="0">
              <a:buNone/>
            </a:pPr>
            <a:r>
              <a:rPr lang="cs-CZ" dirty="0" smtClean="0"/>
              <a:t>                            b) škára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c) podkoží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744416" cy="4576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4860032" y="2780928"/>
            <a:ext cx="144016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644008" y="3773189"/>
            <a:ext cx="18002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860032" y="4293096"/>
            <a:ext cx="1224136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2381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Jednotlivé části kožní soustavy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Na povrchu kůže pokožka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Pokožka je tvořena buňkami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Časem se jádra buněk rozpadnou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Kůže se olupuje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Uvolňuje se místo buňkám novým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Pokožka hraje hlavní úlohu </a:t>
            </a:r>
          </a:p>
          <a:p>
            <a:pPr marL="0" indent="0">
              <a:buNone/>
            </a:pPr>
            <a:r>
              <a:rPr lang="cs-CZ" dirty="0" smtClean="0"/>
              <a:t>    v ochraně těla </a:t>
            </a:r>
            <a:endParaRPr lang="cs-CZ" dirty="0"/>
          </a:p>
        </p:txBody>
      </p:sp>
      <p:pic>
        <p:nvPicPr>
          <p:cNvPr id="4098" name="Picture 2" descr="C:\Users\08F2\AppData\Local\Microsoft\Windows\Temporary Internet Files\Content.IE5\S7687CZ2\MP9004117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958" y="1700808"/>
            <a:ext cx="328953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5534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Jednotlivé části kožní soustavy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988" y="1664804"/>
            <a:ext cx="4536504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4788024" y="1772816"/>
            <a:ext cx="1944216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732240" y="1484784"/>
            <a:ext cx="144016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pokožka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4788024" y="2564904"/>
            <a:ext cx="1944216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04248" y="2348880"/>
            <a:ext cx="81060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škára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4788024" y="3429000"/>
            <a:ext cx="1944216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04248" y="3212976"/>
            <a:ext cx="107208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podkoží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4644008" y="4221088"/>
            <a:ext cx="180020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444208" y="4005064"/>
            <a:ext cx="57259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žíla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4644008" y="4941168"/>
            <a:ext cx="1800200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588224" y="4797152"/>
            <a:ext cx="84189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tepna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570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2" grpId="0" animBg="1"/>
      <p:bldP spid="16" grpId="0" animBg="1"/>
      <p:bldP spid="21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125113" cy="924475"/>
          </a:xfrm>
        </p:spPr>
        <p:txBody>
          <a:bodyPr/>
          <a:lstStyle/>
          <a:p>
            <a:r>
              <a:rPr lang="cs-CZ" dirty="0" smtClean="0"/>
              <a:t>   Jednotlivé části kožní soustavy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1855194"/>
            <a:ext cx="3960440" cy="4225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4136575" y="2265839"/>
            <a:ext cx="209161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043600" y="2029746"/>
            <a:ext cx="100811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vlas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6588224" y="2029490"/>
            <a:ext cx="144016" cy="6980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444208" y="1660414"/>
            <a:ext cx="86409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pór</a:t>
            </a:r>
            <a:endParaRPr lang="cs-CZ" dirty="0"/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4139951" y="3645024"/>
            <a:ext cx="2088234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691680" y="3861048"/>
            <a:ext cx="237626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azové žlázky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5436096" y="4797152"/>
            <a:ext cx="1152128" cy="13681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127" name="TextovéPole 5126"/>
          <p:cNvSpPr txBox="1"/>
          <p:nvPr/>
        </p:nvSpPr>
        <p:spPr>
          <a:xfrm>
            <a:off x="5292080" y="6165304"/>
            <a:ext cx="143340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otní žlázy</a:t>
            </a:r>
            <a:endParaRPr lang="cs-CZ" dirty="0"/>
          </a:p>
        </p:txBody>
      </p:sp>
      <p:cxnSp>
        <p:nvCxnSpPr>
          <p:cNvPr id="5129" name="Přímá spojnice se šipkou 5128"/>
          <p:cNvCxnSpPr/>
          <p:nvPr/>
        </p:nvCxnSpPr>
        <p:spPr>
          <a:xfrm flipH="1">
            <a:off x="4355976" y="4293096"/>
            <a:ext cx="2088232" cy="5979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133" name="Přímá spojnice se šipkou 5132"/>
          <p:cNvCxnSpPr/>
          <p:nvPr/>
        </p:nvCxnSpPr>
        <p:spPr>
          <a:xfrm flipV="1">
            <a:off x="7452320" y="2214156"/>
            <a:ext cx="144016" cy="121484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135" name="TextovéPole 5134"/>
          <p:cNvSpPr txBox="1"/>
          <p:nvPr/>
        </p:nvSpPr>
        <p:spPr>
          <a:xfrm>
            <a:off x="7524328" y="1484784"/>
            <a:ext cx="1512168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matové </a:t>
            </a:r>
          </a:p>
          <a:p>
            <a:r>
              <a:rPr lang="cs-CZ" dirty="0" smtClean="0"/>
              <a:t>receptory</a:t>
            </a:r>
            <a:endParaRPr lang="cs-CZ" dirty="0"/>
          </a:p>
        </p:txBody>
      </p:sp>
      <p:sp>
        <p:nvSpPr>
          <p:cNvPr id="5144" name="TextovéPole 5143"/>
          <p:cNvSpPr txBox="1"/>
          <p:nvPr/>
        </p:nvSpPr>
        <p:spPr>
          <a:xfrm>
            <a:off x="1331640" y="4592062"/>
            <a:ext cx="295232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lasová pochva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21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Jednotlivé části kožní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Škára je další vrstvou kůže</a:t>
            </a:r>
          </a:p>
          <a:p>
            <a:r>
              <a:rPr lang="cs-CZ" dirty="0" smtClean="0"/>
              <a:t>Ve škáře se nachází nejvíce kožních útvarů</a:t>
            </a:r>
          </a:p>
          <a:p>
            <a:r>
              <a:rPr lang="cs-CZ" dirty="0" smtClean="0"/>
              <a:t>Vlasové pochvy, ze kterých vyrůstají vlasy</a:t>
            </a:r>
          </a:p>
          <a:p>
            <a:r>
              <a:rPr lang="cs-CZ" dirty="0" smtClean="0"/>
              <a:t>Mazové žlázy produkují maz</a:t>
            </a:r>
          </a:p>
          <a:p>
            <a:r>
              <a:rPr lang="cs-CZ" dirty="0" smtClean="0"/>
              <a:t>Chlupy pokrývají většinu kůže</a:t>
            </a:r>
          </a:p>
          <a:p>
            <a:r>
              <a:rPr lang="cs-CZ" dirty="0" smtClean="0"/>
              <a:t>Potní žlázy se podílejí na řízení tělesné teploty</a:t>
            </a:r>
          </a:p>
          <a:p>
            <a:r>
              <a:rPr lang="cs-CZ" dirty="0" smtClean="0"/>
              <a:t>Potem se tělo zbavuje nadbytečné vody</a:t>
            </a:r>
          </a:p>
          <a:p>
            <a:r>
              <a:rPr lang="cs-CZ" dirty="0" smtClean="0"/>
              <a:t>Potem odchází i škodlivé látky (např. soli, močovina, čpavek)</a:t>
            </a:r>
          </a:p>
          <a:p>
            <a:r>
              <a:rPr lang="cs-CZ" dirty="0" smtClean="0"/>
              <a:t>Hmatové receptory vnímají dotykové, tepelné a tlakové podněty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120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1451" y="632317"/>
            <a:ext cx="7125113" cy="924475"/>
          </a:xfrm>
        </p:spPr>
        <p:txBody>
          <a:bodyPr/>
          <a:lstStyle/>
          <a:p>
            <a:r>
              <a:rPr lang="cs-CZ" dirty="0" smtClean="0"/>
              <a:t>              Hygiena kůže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Pravidelné mytí celého těla</a:t>
            </a:r>
          </a:p>
          <a:p>
            <a:r>
              <a:rPr lang="cs-CZ" dirty="0" smtClean="0"/>
              <a:t>Časté mytí rukou</a:t>
            </a:r>
          </a:p>
          <a:p>
            <a:r>
              <a:rPr lang="cs-CZ" dirty="0" smtClean="0"/>
              <a:t>Používat vlastní ručník</a:t>
            </a:r>
          </a:p>
          <a:p>
            <a:r>
              <a:rPr lang="cs-CZ" dirty="0" smtClean="0"/>
              <a:t>Používat každý den čisté prádlo a ponožky</a:t>
            </a:r>
          </a:p>
          <a:p>
            <a:r>
              <a:rPr lang="cs-CZ" dirty="0" smtClean="0"/>
              <a:t>K hygieně patří i otužování</a:t>
            </a:r>
          </a:p>
          <a:p>
            <a:r>
              <a:rPr lang="cs-CZ" dirty="0" smtClean="0"/>
              <a:t>Pravidelná péče o vlasy </a:t>
            </a:r>
          </a:p>
          <a:p>
            <a:r>
              <a:rPr lang="cs-CZ" dirty="0" smtClean="0"/>
              <a:t>Pravidelná péče o nehty</a:t>
            </a:r>
          </a:p>
          <a:p>
            <a:r>
              <a:rPr lang="cs-CZ" dirty="0" smtClean="0"/>
              <a:t>Ochrana před opalováním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770" y="908719"/>
            <a:ext cx="1813702" cy="2232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29000"/>
            <a:ext cx="1738196" cy="1910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42476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730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 smtClean="0"/>
              <a:t>Žáci do obrázku doplňují části kožní soustavy.</a:t>
            </a:r>
            <a:br>
              <a:rPr lang="cs-CZ" sz="2000" dirty="0" smtClean="0"/>
            </a:br>
            <a:r>
              <a:rPr lang="cs-CZ" sz="2000" dirty="0" smtClean="0"/>
              <a:t>Nápověda: </a:t>
            </a:r>
            <a:r>
              <a:rPr lang="cs-CZ" sz="2000" dirty="0" smtClean="0">
                <a:solidFill>
                  <a:srgbClr val="0070C0"/>
                </a:solidFill>
              </a:rPr>
              <a:t>pokožka, škára, podkoží, potní žlázy, mazové žlázy, vlas, žíla, tepna, pór, hmatové receptory, vlasová pochva 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112" y="1934300"/>
            <a:ext cx="3929791" cy="4310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 flipH="1">
            <a:off x="2339752" y="2348880"/>
            <a:ext cx="201622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792688" y="3225552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5697194" y="3721046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792688" y="4581128"/>
            <a:ext cx="129959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72" name="Přímá spojnice se šipkou 7171"/>
          <p:cNvCxnSpPr/>
          <p:nvPr/>
        </p:nvCxnSpPr>
        <p:spPr>
          <a:xfrm flipH="1">
            <a:off x="3059832" y="3861048"/>
            <a:ext cx="1296144" cy="457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79" name="Přímá spojnice se šipkou 7178"/>
          <p:cNvCxnSpPr/>
          <p:nvPr/>
        </p:nvCxnSpPr>
        <p:spPr>
          <a:xfrm>
            <a:off x="5580112" y="5194805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82" name="Přímá spojnice se šipkou 7181"/>
          <p:cNvCxnSpPr/>
          <p:nvPr/>
        </p:nvCxnSpPr>
        <p:spPr>
          <a:xfrm>
            <a:off x="5364088" y="5301208"/>
            <a:ext cx="1940768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85" name="Přímá spojnice se šipkou 7184"/>
          <p:cNvCxnSpPr/>
          <p:nvPr/>
        </p:nvCxnSpPr>
        <p:spPr>
          <a:xfrm flipV="1">
            <a:off x="5580112" y="2636912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88" name="Přímá spojnice se šipkou 7187"/>
          <p:cNvCxnSpPr/>
          <p:nvPr/>
        </p:nvCxnSpPr>
        <p:spPr>
          <a:xfrm flipH="1">
            <a:off x="2483768" y="4437112"/>
            <a:ext cx="2088232" cy="457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91" name="Přímá spojnice se šipkou 7190"/>
          <p:cNvCxnSpPr/>
          <p:nvPr/>
        </p:nvCxnSpPr>
        <p:spPr>
          <a:xfrm flipV="1">
            <a:off x="4644008" y="2137583"/>
            <a:ext cx="385192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98" name="Přímá spojnice se šipkou 7197"/>
          <p:cNvCxnSpPr/>
          <p:nvPr/>
        </p:nvCxnSpPr>
        <p:spPr>
          <a:xfrm flipH="1">
            <a:off x="3779912" y="4894312"/>
            <a:ext cx="864096" cy="11989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596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2383" y="620688"/>
            <a:ext cx="7123080" cy="924475"/>
          </a:xfrm>
        </p:spPr>
        <p:txBody>
          <a:bodyPr/>
          <a:lstStyle/>
          <a:p>
            <a:r>
              <a:rPr lang="cs-CZ" sz="4000" dirty="0" smtClean="0"/>
              <a:t>                                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112" y="1934300"/>
            <a:ext cx="3929791" cy="4310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 flipH="1">
            <a:off x="2339752" y="2348880"/>
            <a:ext cx="201622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792688" y="3225552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5697194" y="3721046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792688" y="4581128"/>
            <a:ext cx="129959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72" name="Přímá spojnice se šipkou 7171"/>
          <p:cNvCxnSpPr/>
          <p:nvPr/>
        </p:nvCxnSpPr>
        <p:spPr>
          <a:xfrm flipH="1">
            <a:off x="2915816" y="3908974"/>
            <a:ext cx="1440160" cy="457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79" name="Přímá spojnice se šipkou 7178"/>
          <p:cNvCxnSpPr/>
          <p:nvPr/>
        </p:nvCxnSpPr>
        <p:spPr>
          <a:xfrm>
            <a:off x="5580112" y="5194805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82" name="Přímá spojnice se šipkou 7181"/>
          <p:cNvCxnSpPr/>
          <p:nvPr/>
        </p:nvCxnSpPr>
        <p:spPr>
          <a:xfrm>
            <a:off x="5364088" y="5301208"/>
            <a:ext cx="1940768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85" name="Přímá spojnice se šipkou 7184"/>
          <p:cNvCxnSpPr/>
          <p:nvPr/>
        </p:nvCxnSpPr>
        <p:spPr>
          <a:xfrm flipV="1">
            <a:off x="5580112" y="2636912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88" name="Přímá spojnice se šipkou 7187"/>
          <p:cNvCxnSpPr/>
          <p:nvPr/>
        </p:nvCxnSpPr>
        <p:spPr>
          <a:xfrm flipH="1">
            <a:off x="2483768" y="4437112"/>
            <a:ext cx="2088232" cy="457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91" name="Přímá spojnice se šipkou 7190"/>
          <p:cNvCxnSpPr/>
          <p:nvPr/>
        </p:nvCxnSpPr>
        <p:spPr>
          <a:xfrm flipV="1">
            <a:off x="4644008" y="2137583"/>
            <a:ext cx="385192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98" name="Přímá spojnice se šipkou 7197"/>
          <p:cNvCxnSpPr/>
          <p:nvPr/>
        </p:nvCxnSpPr>
        <p:spPr>
          <a:xfrm flipH="1">
            <a:off x="3779912" y="4894312"/>
            <a:ext cx="864096" cy="11989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029200" y="1772816"/>
            <a:ext cx="763488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pór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4856" y="2929671"/>
            <a:ext cx="1137812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pokožka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4856" y="3573016"/>
            <a:ext cx="810607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škára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92280" y="4437112"/>
            <a:ext cx="1072088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podkoží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6237312"/>
            <a:ext cx="1433406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otní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žlázy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899592" y="4125373"/>
            <a:ext cx="2016224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2060"/>
                </a:solidFill>
              </a:rPr>
              <a:t>m</a:t>
            </a:r>
            <a:r>
              <a:rPr lang="cs-CZ" dirty="0" smtClean="0">
                <a:solidFill>
                  <a:srgbClr val="002060"/>
                </a:solidFill>
              </a:rPr>
              <a:t>azové žlázy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26452" y="2142148"/>
            <a:ext cx="643125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vlas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00270" y="4931876"/>
            <a:ext cx="572593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žíla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30042" y="5463845"/>
            <a:ext cx="841897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tepna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2348880"/>
            <a:ext cx="2380716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2060"/>
                </a:solidFill>
              </a:rPr>
              <a:t>h</a:t>
            </a:r>
            <a:r>
              <a:rPr lang="cs-CZ" dirty="0" smtClean="0">
                <a:solidFill>
                  <a:srgbClr val="002060"/>
                </a:solidFill>
              </a:rPr>
              <a:t>matové receptory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4806444"/>
            <a:ext cx="1953996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2060"/>
                </a:solidFill>
              </a:rPr>
              <a:t>v</a:t>
            </a:r>
            <a:r>
              <a:rPr lang="cs-CZ" dirty="0" smtClean="0">
                <a:solidFill>
                  <a:srgbClr val="002060"/>
                </a:solidFill>
              </a:rPr>
              <a:t>lasová pochva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94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Obrázky dostupné na WWW: &lt;http://office.microsoft.com&gt;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 smtClean="0">
                <a:hlinkClick r:id="rId2" tooltip="File:Skin.jpg"/>
              </a:rPr>
              <a:t>Skin.jpg</a:t>
            </a:r>
            <a:r>
              <a:rPr lang="cs-CZ" dirty="0"/>
              <a:t>: US-</a:t>
            </a:r>
            <a:r>
              <a:rPr lang="cs-CZ" dirty="0" err="1"/>
              <a:t>Gov</a:t>
            </a:r>
            <a:r>
              <a:rPr lang="cs-CZ" dirty="0"/>
              <a:t> </a:t>
            </a:r>
            <a:r>
              <a:rPr lang="cs-CZ" dirty="0" smtClean="0"/>
              <a:t>.</a:t>
            </a:r>
            <a:r>
              <a:rPr lang="pl-PL" dirty="0" smtClean="0"/>
              <a:t>[</a:t>
            </a:r>
            <a:r>
              <a:rPr lang="pl-PL" dirty="0"/>
              <a:t>cit. </a:t>
            </a:r>
            <a:r>
              <a:rPr lang="pl-PL" dirty="0" smtClean="0"/>
              <a:t>2012-04-22</a:t>
            </a:r>
            <a:r>
              <a:rPr lang="cs-CZ" dirty="0" smtClean="0"/>
              <a:t>].</a:t>
            </a:r>
            <a:r>
              <a:rPr lang="pl-PL" dirty="0" smtClean="0"/>
              <a:t> </a:t>
            </a:r>
            <a:r>
              <a:rPr lang="pl-PL" dirty="0"/>
              <a:t>Dostupný </a:t>
            </a:r>
            <a:endParaRPr lang="pl-PL" dirty="0" smtClean="0"/>
          </a:p>
          <a:p>
            <a:pPr marL="0" indent="0">
              <a:buNone/>
            </a:pPr>
            <a:r>
              <a:rPr lang="pl-PL" dirty="0"/>
              <a:t> </a:t>
            </a:r>
            <a:r>
              <a:rPr lang="pl-PL" dirty="0" smtClean="0"/>
              <a:t>    pod</a:t>
            </a:r>
            <a:r>
              <a:rPr lang="en-US" dirty="0" smtClean="0"/>
              <a:t> </a:t>
            </a:r>
            <a:r>
              <a:rPr lang="en-US" dirty="0" err="1">
                <a:hlinkClick r:id="rId3"/>
              </a:rPr>
              <a:t>licencí</a:t>
            </a:r>
            <a:r>
              <a:rPr lang="en-US" dirty="0">
                <a:hlinkClick r:id="rId3"/>
              </a:rPr>
              <a:t> </a:t>
            </a:r>
            <a:r>
              <a:rPr lang="en-US" dirty="0" smtClean="0">
                <a:hlinkClick r:id="rId3"/>
              </a:rPr>
              <a:t>Creative</a:t>
            </a:r>
            <a:r>
              <a:rPr lang="cs-CZ" dirty="0" smtClean="0">
                <a:hlinkClick r:id="rId3"/>
              </a:rPr>
              <a:t> </a:t>
            </a:r>
            <a:r>
              <a:rPr lang="en-US" dirty="0" smtClean="0">
                <a:hlinkClick r:id="rId3"/>
              </a:rPr>
              <a:t>Commons </a:t>
            </a:r>
            <a:r>
              <a:rPr lang="cs-CZ" dirty="0" smtClean="0"/>
              <a:t> </a:t>
            </a:r>
            <a:r>
              <a:rPr lang="pl-PL" dirty="0"/>
              <a:t>na www: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&lt;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upload.wikimedia.org/wikipedia/commons/thumb/4/4e/Skin-IT.jpg/603px-Skin-IT.jpg</a:t>
            </a:r>
            <a:r>
              <a:rPr lang="cs-CZ" b="1" dirty="0"/>
              <a:t> 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47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1451</TotalTime>
  <Words>331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Prezentace aplikace PowerPoint</vt:lpstr>
      <vt:lpstr>Anotace: Prezentace slouží k seznámení a procvičování nového                učiva na téma soustava kožní. Je určena pro žáky                8. ročníku.               Období vytvoření vzdělávacího materiálu –                duben 2012.</vt:lpstr>
      <vt:lpstr>            Soustava kožní</vt:lpstr>
      <vt:lpstr>               Stavba kůže</vt:lpstr>
      <vt:lpstr>   Jednotlivé části kožní soustavy</vt:lpstr>
      <vt:lpstr>   Jednotlivé části kožní soustavy</vt:lpstr>
      <vt:lpstr>   Jednotlivé části kožní soustavy</vt:lpstr>
      <vt:lpstr>  Jednotlivé části kožní soustavy</vt:lpstr>
      <vt:lpstr>              Hygiena kůže</vt:lpstr>
      <vt:lpstr>Žáci do obrázku doplňují části kožní soustavy. Nápověda: pokožka, škára, podkoží, potní žlázy, mazové žlázy, vlas, žíla, tepna, pór, hmatové receptory, vlasová pochva  </vt:lpstr>
      <vt:lpstr>                                 Řešení</vt:lpstr>
      <vt:lpstr>                   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08F2</cp:lastModifiedBy>
  <cp:revision>153</cp:revision>
  <dcterms:created xsi:type="dcterms:W3CDTF">2011-05-13T07:54:00Z</dcterms:created>
  <dcterms:modified xsi:type="dcterms:W3CDTF">2012-06-21T17:32:47Z</dcterms:modified>
</cp:coreProperties>
</file>