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1" r:id="rId4"/>
    <p:sldId id="265" r:id="rId5"/>
    <p:sldId id="266" r:id="rId6"/>
    <p:sldId id="268" r:id="rId7"/>
    <p:sldId id="269" r:id="rId8"/>
    <p:sldId id="273" r:id="rId9"/>
    <p:sldId id="270" r:id="rId10"/>
    <p:sldId id="271" r:id="rId11"/>
    <p:sldId id="272" r:id="rId12"/>
    <p:sldId id="274" r:id="rId13"/>
    <p:sldId id="275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7B0A9-6733-48FC-A91A-A96A3372603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1D7D4-ECCD-47E4-89CD-84B335B18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7B0A9-6733-48FC-A91A-A96A3372603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1D7D4-ECCD-47E4-89CD-84B335B18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7B0A9-6733-48FC-A91A-A96A3372603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1D7D4-ECCD-47E4-89CD-84B335B18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7B0A9-6733-48FC-A91A-A96A3372603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1D7D4-ECCD-47E4-89CD-84B335B18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7B0A9-6733-48FC-A91A-A96A3372603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1D7D4-ECCD-47E4-89CD-84B335B18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7B0A9-6733-48FC-A91A-A96A3372603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1D7D4-ECCD-47E4-89CD-84B335B18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7B0A9-6733-48FC-A91A-A96A3372603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1D7D4-ECCD-47E4-89CD-84B335B18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7B0A9-6733-48FC-A91A-A96A3372603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1D7D4-ECCD-47E4-89CD-84B335B18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7B0A9-6733-48FC-A91A-A96A3372603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1D7D4-ECCD-47E4-89CD-84B335B186BF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7B0A9-6733-48FC-A91A-A96A3372603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1D7D4-ECCD-47E4-89CD-84B335B18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7B0A9-6733-48FC-A91A-A96A3372603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1D7D4-ECCD-47E4-89CD-84B335B18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5DF7B0A9-6733-48FC-A91A-A96A3372603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44B1D7D4-ECCD-47E4-89CD-84B335B186BF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38164" y="3715753"/>
            <a:ext cx="7117180" cy="2569917"/>
          </a:xfrm>
        </p:spPr>
        <p:txBody>
          <a:bodyPr>
            <a:normAutofit/>
          </a:bodyPr>
          <a:lstStyle/>
          <a:p>
            <a:r>
              <a:rPr lang="cs-CZ" sz="2000" dirty="0" smtClean="0"/>
              <a:t>Jméno autora: PaedDr. Hana Jurásková 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861048"/>
            <a:ext cx="8424936" cy="1872208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                           </a:t>
            </a:r>
            <a:r>
              <a:rPr lang="cs-CZ" sz="2800" dirty="0" smtClean="0">
                <a:solidFill>
                  <a:schemeClr val="tx1"/>
                </a:solidFill>
              </a:rPr>
              <a:t>Biologie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člověka</a:t>
            </a:r>
            <a:r>
              <a:rPr lang="cs-CZ" sz="2800" dirty="0" smtClean="0"/>
              <a:t>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    Č</a:t>
            </a:r>
            <a:r>
              <a:rPr lang="cs-CZ" sz="2800" dirty="0">
                <a:solidFill>
                  <a:schemeClr val="tx1"/>
                </a:solidFill>
              </a:rPr>
              <a:t>. </a:t>
            </a:r>
            <a:r>
              <a:rPr lang="cs-CZ" sz="2800" dirty="0" err="1">
                <a:solidFill>
                  <a:schemeClr val="tx1"/>
                </a:solidFill>
              </a:rPr>
              <a:t>DUMu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VY_32_INOVACE_15_soustava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              </a:t>
            </a:r>
            <a:r>
              <a:rPr lang="cs-CZ" sz="2800" dirty="0" smtClean="0">
                <a:solidFill>
                  <a:schemeClr val="tx1"/>
                </a:solidFill>
              </a:rPr>
              <a:t>      </a:t>
            </a:r>
            <a:r>
              <a:rPr lang="cs-CZ" sz="2800" dirty="0">
                <a:solidFill>
                  <a:schemeClr val="tx1"/>
                </a:solidFill>
              </a:rPr>
              <a:t>řídící – </a:t>
            </a:r>
            <a:r>
              <a:rPr lang="cs-CZ" sz="2800" dirty="0" smtClean="0">
                <a:solidFill>
                  <a:schemeClr val="tx1"/>
                </a:solidFill>
              </a:rPr>
              <a:t>ústřední nervová soustava  </a:t>
            </a:r>
            <a:r>
              <a:rPr lang="cs-CZ" sz="2800" dirty="0">
                <a:solidFill>
                  <a:schemeClr val="tx1"/>
                </a:solidFill>
              </a:rPr>
              <a:t/>
            </a:r>
            <a:br>
              <a:rPr lang="cs-CZ" sz="2800" dirty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403648" y="1916832"/>
            <a:ext cx="5931024" cy="18002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projekt č. CZ.1.07/1.4.00/21.0961</a:t>
            </a:r>
          </a:p>
          <a:p>
            <a:endParaRPr lang="cs-CZ" sz="2600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254" y="49410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3228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090950" cy="1745164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2000" dirty="0" smtClean="0"/>
              <a:t>Anotace: </a:t>
            </a:r>
            <a:r>
              <a:rPr lang="cs-CZ" sz="2000" cap="none" dirty="0" smtClean="0"/>
              <a:t>Prezentace slouží k seznámení a procvičení žáků </a:t>
            </a:r>
            <a:br>
              <a:rPr lang="cs-CZ" sz="2000" cap="none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nového učiva na téma soustava nervová.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Soustava nervová je druhou částí soustavy řídící .</a:t>
            </a:r>
            <a:r>
              <a:rPr lang="cs-CZ" sz="2000" cap="none" dirty="0" smtClean="0"/>
              <a:t> </a:t>
            </a:r>
            <a:br>
              <a:rPr lang="cs-CZ" sz="2000" cap="none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Tato prezentace seznamuje žáky s ústřední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nervovou soustavou.</a:t>
            </a:r>
            <a:r>
              <a:rPr lang="cs-CZ" sz="2000" cap="none" dirty="0" smtClean="0"/>
              <a:t/>
            </a:r>
            <a:br>
              <a:rPr lang="cs-CZ" sz="2000" cap="none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Učivo slouží pro žáky 8.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Období vytvoření prezentace – květen 2012.</a:t>
            </a:r>
            <a:r>
              <a:rPr lang="cs-CZ" sz="2000" cap="none" dirty="0" smtClean="0"/>
              <a:t/>
            </a:r>
            <a:br>
              <a:rPr lang="cs-CZ" sz="2000" cap="none" dirty="0" smtClean="0"/>
            </a:br>
            <a:r>
              <a:rPr lang="cs-CZ" sz="2000" cap="none" dirty="0"/>
              <a:t> </a:t>
            </a:r>
            <a:r>
              <a:rPr lang="cs-CZ" sz="2000" cap="none" dirty="0" smtClean="0"/>
              <a:t>                  </a:t>
            </a:r>
            <a:endParaRPr lang="cs-CZ" sz="2000" cap="none" dirty="0"/>
          </a:p>
        </p:txBody>
      </p:sp>
    </p:spTree>
    <p:extLst>
      <p:ext uri="{BB962C8B-B14F-4D97-AF65-F5344CB8AC3E}">
        <p14:creationId xmlns:p14="http://schemas.microsoft.com/office/powerpoint/2010/main" val="2729797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   Soustava řídící – nervová soustava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Řídí činnost všech tkání a orgánů v lidském těle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Dělíme ji na ústřední a obvodovou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Schopnost  přenášet elektrické impulzy na jiné buňky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Schopnost přijímat a zpracovávat podráždění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Základem jsou nervové buňky – neurony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Stavba neuronu – buněčné tělo, nervová vlákna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Nervové buňky se navzájem dotýkají svými výběžky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574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1" y="476672"/>
            <a:ext cx="4104456" cy="720080"/>
          </a:xfrm>
        </p:spPr>
        <p:txBody>
          <a:bodyPr/>
          <a:lstStyle/>
          <a:p>
            <a:r>
              <a:rPr lang="cs-CZ" dirty="0" smtClean="0"/>
              <a:t>Nervová buňka - neuron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683568" y="1412776"/>
            <a:ext cx="3807261" cy="361773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171450" indent="-171450">
              <a:buFont typeface="Wingdings" pitchFamily="2" charset="2"/>
              <a:buChar char="§"/>
            </a:pPr>
            <a:r>
              <a:rPr lang="cs-CZ" sz="1800" dirty="0" smtClean="0"/>
              <a:t>Každá nervová buňka se skládá z buněčného těla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cs-CZ" sz="1800" dirty="0" smtClean="0"/>
              <a:t>Uvnitř neuronů buněčné jádro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cs-CZ" sz="1800" dirty="0" smtClean="0"/>
              <a:t>Dendrity – výběžky, které přijímají elektrické impulzy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cs-CZ" sz="1800" dirty="0" smtClean="0"/>
              <a:t>Axony – výběžky, které přenášejí impulzy</a:t>
            </a:r>
            <a:endParaRPr lang="cs-CZ" sz="1800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47" b="14647"/>
          <a:stretch>
            <a:fillRect/>
          </a:stretch>
        </p:blipFill>
        <p:spPr>
          <a:xfrm>
            <a:off x="4572000" y="404664"/>
            <a:ext cx="4165848" cy="5990332"/>
          </a:xfrm>
        </p:spPr>
      </p:pic>
      <p:sp>
        <p:nvSpPr>
          <p:cNvPr id="8" name="Šipka doprava 7"/>
          <p:cNvSpPr/>
          <p:nvPr/>
        </p:nvSpPr>
        <p:spPr>
          <a:xfrm>
            <a:off x="4788024" y="2636912"/>
            <a:ext cx="2376264" cy="8446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Buněčné jádro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5148064" y="1124744"/>
            <a:ext cx="2016224" cy="72364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Dendrity</a:t>
            </a:r>
            <a:endParaRPr lang="cs-CZ" dirty="0"/>
          </a:p>
        </p:txBody>
      </p:sp>
      <p:sp>
        <p:nvSpPr>
          <p:cNvPr id="10" name="Šipka doleva 9"/>
          <p:cNvSpPr/>
          <p:nvPr/>
        </p:nvSpPr>
        <p:spPr>
          <a:xfrm>
            <a:off x="7092280" y="1700808"/>
            <a:ext cx="1872208" cy="93610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Buněčné tělo</a:t>
            </a:r>
            <a:endParaRPr lang="cs-CZ" dirty="0"/>
          </a:p>
        </p:txBody>
      </p:sp>
      <p:sp>
        <p:nvSpPr>
          <p:cNvPr id="12" name="Šipka doleva 11"/>
          <p:cNvSpPr/>
          <p:nvPr/>
        </p:nvSpPr>
        <p:spPr>
          <a:xfrm>
            <a:off x="6156176" y="5229200"/>
            <a:ext cx="1872208" cy="8446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Axon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42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animBg="1"/>
      <p:bldP spid="8" grpId="0" animBg="1"/>
      <p:bldP spid="9" grpId="0" animBg="1"/>
      <p:bldP spid="10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Ústřední nervová soustava</a:t>
            </a:r>
            <a:endParaRPr lang="cs-CZ" dirty="0"/>
          </a:p>
        </p:txBody>
      </p:sp>
      <p:pic>
        <p:nvPicPr>
          <p:cNvPr id="1026" name="Picture 2" descr="C:\Users\08F2\Pictures\MP Navigator EX\2012_05_06\IMG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437660" y="817542"/>
            <a:ext cx="4391158" cy="6459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2051720" y="2492896"/>
            <a:ext cx="1986520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Mozek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5292080" y="4653136"/>
            <a:ext cx="2520280" cy="122413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Prodloužená mícha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587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332657"/>
            <a:ext cx="7018941" cy="936104"/>
          </a:xfrm>
        </p:spPr>
        <p:txBody>
          <a:bodyPr/>
          <a:lstStyle/>
          <a:p>
            <a:r>
              <a:rPr lang="cs-CZ" dirty="0" smtClean="0"/>
              <a:t>     Ústřední nervová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136904" cy="5328591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endParaRPr lang="cs-CZ" sz="2400" dirty="0"/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Ústřední nervová soustava – mozek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Dělí se na 6 částí –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koncový (přední) mozek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mezimozek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střední mozek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most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mozeček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p</a:t>
            </a:r>
            <a:r>
              <a:rPr lang="cs-CZ" sz="2400" dirty="0" smtClean="0"/>
              <a:t>rodloužená mícha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17055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Části ústřední nervové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Koncový mozek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Nejmohutnější částí mozku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Vytváří 2 mozkové polokoule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Na povrchu šedá mozková kůra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Je členěna v závity a laloky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Mozková kůra nejvyšším oddílem nervového ústrojí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Probíhá v ní myšlení a chování člověka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71962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 Laloky </a:t>
            </a:r>
            <a:r>
              <a:rPr lang="cs-CZ" dirty="0"/>
              <a:t>koncového  mozku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72816"/>
            <a:ext cx="6220964" cy="405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043608" y="2708920"/>
            <a:ext cx="23042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523444" y="2191001"/>
            <a:ext cx="146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Čelní lalok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4427986" y="1988840"/>
            <a:ext cx="3449500" cy="57149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788024" y="2375667"/>
            <a:ext cx="864096" cy="4355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029200" y="2375667"/>
            <a:ext cx="766936" cy="63950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5940152" y="3356992"/>
            <a:ext cx="201622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080" name="TextovéPole 3079"/>
          <p:cNvSpPr txBox="1"/>
          <p:nvPr/>
        </p:nvSpPr>
        <p:spPr>
          <a:xfrm>
            <a:off x="6303713" y="2830506"/>
            <a:ext cx="1573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Týlní lalok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3082" name="Přímá spojnice se šipkou 3081"/>
          <p:cNvCxnSpPr/>
          <p:nvPr/>
        </p:nvCxnSpPr>
        <p:spPr>
          <a:xfrm>
            <a:off x="1187624" y="4108439"/>
            <a:ext cx="302433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086" name="TextovéPole 3085"/>
          <p:cNvSpPr txBox="1"/>
          <p:nvPr/>
        </p:nvSpPr>
        <p:spPr>
          <a:xfrm>
            <a:off x="1523444" y="3564819"/>
            <a:ext cx="1937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Spánkový lalok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89" name="TextovéPole 3088"/>
          <p:cNvSpPr txBox="1"/>
          <p:nvPr/>
        </p:nvSpPr>
        <p:spPr>
          <a:xfrm>
            <a:off x="5412668" y="1804174"/>
            <a:ext cx="1782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Temenní lalok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37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3080" grpId="0"/>
      <p:bldP spid="3086" grpId="0"/>
      <p:bldP spid="308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1"/>
            <a:ext cx="7232848" cy="1224136"/>
          </a:xfrm>
        </p:spPr>
        <p:txBody>
          <a:bodyPr/>
          <a:lstStyle/>
          <a:p>
            <a:r>
              <a:rPr lang="cs-CZ" dirty="0" smtClean="0"/>
              <a:t>      Laloky </a:t>
            </a:r>
            <a:r>
              <a:rPr lang="cs-CZ" dirty="0"/>
              <a:t>koncového  mozku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9" y="1484784"/>
            <a:ext cx="7128792" cy="4374015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Čelní lalok – centrum pro myšlení, řeč, emoce,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volní pohyby</a:t>
            </a:r>
          </a:p>
          <a:p>
            <a:pPr marL="0" indent="0"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Temenní lalok – centrum pro hmatové podněty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Týlní lalok – centrum pro vidění</a:t>
            </a:r>
          </a:p>
          <a:p>
            <a:pPr>
              <a:buFont typeface="Wingdings" pitchFamily="2" charset="2"/>
              <a:buChar char="§"/>
            </a:pPr>
            <a:endParaRPr lang="cs-CZ" sz="2000" dirty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Spánkový lalok – vyhodnocuje zvuky a utváří nové vzpomínky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3934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50100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8803" y="48691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919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Části </a:t>
            </a:r>
            <a:r>
              <a:rPr lang="cs-CZ" dirty="0"/>
              <a:t>ústřední nervové soustavy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Mezimozek – přenáší vzruchy z ostatních částí mozku do koncového mozku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Střední mozek – řídí činnost okohybných svalů, činnost kosterního svalstva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Most – svazek nervových vláken, které vedou do míchy a mozečku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Mozeček – centrum pro udržení vzpřímeného postoje a rovnováhy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Prodloužená mícha – centrum pro dýchání a srdeční činnost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63193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Části nervové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7992888" cy="4824535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Mícha –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 nervový provazec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 uložena v páteřním kanálu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 na povrchu bílá vrstva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 obaluje šedou hmotu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 smtClean="0"/>
              <a:t> průřez míchy má tvar písmene H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/>
              <a:t> </a:t>
            </a:r>
            <a:r>
              <a:rPr lang="cs-CZ" sz="2400" dirty="0" smtClean="0"/>
              <a:t>z rohů šedé hmoty vycházejí nervy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/>
              <a:t> </a:t>
            </a:r>
            <a:r>
              <a:rPr lang="cs-CZ" sz="2400" dirty="0" smtClean="0"/>
              <a:t>jsou to nervy dostředivé a odstředivé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400" dirty="0"/>
              <a:t> </a:t>
            </a:r>
            <a:r>
              <a:rPr lang="cs-CZ" sz="2400" dirty="0" smtClean="0"/>
              <a:t>dostředivé – vedou vzruchy do ústřední nervové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soustavy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ch.  </a:t>
            </a:r>
            <a:r>
              <a:rPr lang="cs-CZ" sz="2400" dirty="0" smtClean="0"/>
              <a:t>odstředivé – vedou vzruchy k jednotlivým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orgánům</a:t>
            </a:r>
          </a:p>
          <a:p>
            <a:pPr marL="457200" indent="-457200">
              <a:buFont typeface="+mj-lt"/>
              <a:buAutoNum type="alphaL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61639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341137" cy="1440160"/>
          </a:xfrm>
        </p:spPr>
        <p:txBody>
          <a:bodyPr/>
          <a:lstStyle/>
          <a:p>
            <a:r>
              <a:rPr lang="cs-CZ" sz="2400" dirty="0" smtClean="0"/>
              <a:t>Žáci doplní podle nápovědy do obrázku laloky koncového mozku: </a:t>
            </a:r>
            <a:r>
              <a:rPr lang="cs-CZ" sz="2400" dirty="0" smtClean="0">
                <a:solidFill>
                  <a:srgbClr val="FFC000"/>
                </a:solidFill>
              </a:rPr>
              <a:t>spánkový lalok, čelní lalok, temenní lalok, týlní lalok</a:t>
            </a:r>
            <a:endParaRPr lang="cs-CZ" sz="2400" dirty="0">
              <a:solidFill>
                <a:srgbClr val="FFC00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1518" y="1772816"/>
            <a:ext cx="6220964" cy="405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043608" y="2636912"/>
            <a:ext cx="22322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364088" y="2348880"/>
            <a:ext cx="108012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004048" y="2348880"/>
            <a:ext cx="1584176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4572000" y="2348880"/>
            <a:ext cx="316835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5904148" y="3573016"/>
            <a:ext cx="19802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1043608" y="4221088"/>
            <a:ext cx="280831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7065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1518" y="1772816"/>
            <a:ext cx="6220964" cy="405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043608" y="2636912"/>
            <a:ext cx="22322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364088" y="2348880"/>
            <a:ext cx="108012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004048" y="2348880"/>
            <a:ext cx="1584176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4572000" y="2348880"/>
            <a:ext cx="316835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5904148" y="3573016"/>
            <a:ext cx="19802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1043608" y="4221088"/>
            <a:ext cx="280831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5619401" y="1846821"/>
            <a:ext cx="1755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temenní lalok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65286" y="2216153"/>
            <a:ext cx="1340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č</a:t>
            </a:r>
            <a:r>
              <a:rPr lang="cs-CZ" dirty="0" smtClean="0">
                <a:solidFill>
                  <a:schemeClr val="bg1"/>
                </a:solidFill>
              </a:rPr>
              <a:t>elní lalok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44208" y="3100318"/>
            <a:ext cx="1309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t</a:t>
            </a:r>
            <a:r>
              <a:rPr lang="cs-CZ" dirty="0" smtClean="0">
                <a:solidFill>
                  <a:schemeClr val="bg1"/>
                </a:solidFill>
              </a:rPr>
              <a:t>ýlní lalok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09343" y="3766994"/>
            <a:ext cx="1900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</a:t>
            </a:r>
            <a:r>
              <a:rPr lang="cs-CZ" dirty="0" smtClean="0">
                <a:solidFill>
                  <a:schemeClr val="bg1"/>
                </a:solidFill>
              </a:rPr>
              <a:t>pánkový lalok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7740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276872"/>
            <a:ext cx="7128793" cy="936104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Obrázky </a:t>
            </a:r>
            <a:r>
              <a:rPr lang="cs-CZ" dirty="0"/>
              <a:t>autorky [cit. </a:t>
            </a:r>
            <a:r>
              <a:rPr lang="cs-CZ" smtClean="0"/>
              <a:t>2012-05-06]. </a:t>
            </a:r>
            <a:endParaRPr lang="cs-CZ" dirty="0" smtClean="0"/>
          </a:p>
          <a:p>
            <a:r>
              <a:rPr lang="pl-PL" dirty="0"/>
              <a:t>Obrázky dostupné na WWW: &lt;http://office.microsoft.com&gt;</a:t>
            </a:r>
          </a:p>
          <a:p>
            <a:pPr marL="6858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574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664</TotalTime>
  <Words>427</Words>
  <Application>Microsoft Office PowerPoint</Application>
  <PresentationFormat>Předvádění na obrazovce (4:3)</PresentationFormat>
  <Paragraphs>98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Autumn</vt:lpstr>
      <vt:lpstr>Jméno autora: PaedDr. Hana Jurásková </vt:lpstr>
      <vt:lpstr>Anotace: Prezentace slouží k seznámení a procvičení žáků                nového učiva na téma soustava nervová.                Soustava nervová je druhou částí soustavy řídící .                Tato prezentace seznamuje žáky s ústřední                nervovou soustavou.               Učivo slouží pro žáky 8. ročníku.               Období vytvoření prezentace – květen 2012.                    </vt:lpstr>
      <vt:lpstr>   Soustava řídící – nervová soustava</vt:lpstr>
      <vt:lpstr>Nervová buňka - neuron</vt:lpstr>
      <vt:lpstr>     Ústřední nervová soustava</vt:lpstr>
      <vt:lpstr>     Ústřední nervová soustava</vt:lpstr>
      <vt:lpstr> Části ústřední nervové soustavy</vt:lpstr>
      <vt:lpstr>     Laloky koncového  mozku</vt:lpstr>
      <vt:lpstr>      Laloky koncového  mozku</vt:lpstr>
      <vt:lpstr> Části ústřední nervové soustavy</vt:lpstr>
      <vt:lpstr>        Části nervové soustavy</vt:lpstr>
      <vt:lpstr>Žáci doplní podle nápovědy do obrázku laloky koncového mozku: spánkový lalok, čelní lalok, temenní lalok, týlní lalok</vt:lpstr>
      <vt:lpstr>                   Řešení</vt:lpstr>
      <vt:lpstr>                   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Bronislav Jurásek</dc:creator>
  <cp:lastModifiedBy>08F2</cp:lastModifiedBy>
  <cp:revision>61</cp:revision>
  <dcterms:created xsi:type="dcterms:W3CDTF">2011-05-22T17:04:24Z</dcterms:created>
  <dcterms:modified xsi:type="dcterms:W3CDTF">2012-06-21T19:17:26Z</dcterms:modified>
</cp:coreProperties>
</file>