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2" r:id="rId2"/>
    <p:sldId id="264" r:id="rId3"/>
    <p:sldId id="272" r:id="rId4"/>
    <p:sldId id="257" r:id="rId5"/>
    <p:sldId id="273" r:id="rId6"/>
    <p:sldId id="265" r:id="rId7"/>
    <p:sldId id="275" r:id="rId8"/>
    <p:sldId id="276" r:id="rId9"/>
    <p:sldId id="274" r:id="rId10"/>
    <p:sldId id="27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878727-D539-4B23-BBC0-CC8A7C5649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773F9D-07A7-4DE4-8FD7-15BD7ADB4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883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73F9D-07A7-4DE4-8FD7-15BD7ADB466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216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148" y="422225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65820" y="2060849"/>
            <a:ext cx="7772400" cy="9361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1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43608" y="2348880"/>
            <a:ext cx="6735688" cy="268870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None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979712" y="1916832"/>
            <a:ext cx="6984776" cy="4320479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ZŠP </a:t>
            </a:r>
            <a:r>
              <a:rPr lang="cs-CZ" sz="3200" dirty="0"/>
              <a:t>a ZŠS Uherský Brod</a:t>
            </a:r>
            <a:br>
              <a:rPr lang="cs-CZ" sz="3200" dirty="0"/>
            </a:br>
            <a:r>
              <a:rPr lang="cs-CZ" sz="3200" dirty="0" smtClean="0"/>
              <a:t>projekt </a:t>
            </a:r>
            <a:r>
              <a:rPr lang="cs-CZ" sz="3200" dirty="0"/>
              <a:t>č. CZ.1.07/1.4.00/21.0961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Biologie člověka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2800" dirty="0"/>
              <a:t>Č. </a:t>
            </a:r>
            <a:r>
              <a:rPr lang="cs-CZ" sz="2800" dirty="0" err="1"/>
              <a:t>DUMu</a:t>
            </a:r>
            <a:r>
              <a:rPr lang="cs-CZ" sz="2800" dirty="0"/>
              <a:t>:  </a:t>
            </a:r>
            <a:r>
              <a:rPr lang="cs-CZ" sz="2800" dirty="0" smtClean="0"/>
              <a:t>VY_32_INOVACE_19_zrakové ústrojí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400" dirty="0" smtClean="0"/>
              <a:t>Jméno autora:  PaedDr. Hana Jurásková </a:t>
            </a:r>
            <a:r>
              <a:rPr lang="cs-CZ" sz="2800" dirty="0"/>
              <a:t/>
            </a:r>
            <a:br>
              <a:rPr lang="cs-CZ" sz="2800" dirty="0"/>
            </a:b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19103849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560840" cy="30963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         Anotace</a:t>
            </a:r>
            <a:r>
              <a:rPr lang="cs-CZ" sz="2400" dirty="0"/>
              <a:t>: Prezentace </a:t>
            </a:r>
            <a:r>
              <a:rPr lang="cs-CZ" sz="2400" dirty="0" smtClean="0"/>
              <a:t>slouží  k seznámení a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procvičení žáků nového učiva na téma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zrakové ústrojí.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Učivo je určeno pro žáky 8. ročníku.</a:t>
            </a:r>
            <a:br>
              <a:rPr lang="cs-CZ" sz="2400" dirty="0" smtClean="0"/>
            </a:br>
            <a:r>
              <a:rPr lang="cs-CZ" sz="2400" dirty="0" smtClean="0"/>
              <a:t>                           Období vytvoření prezentace –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květen 2012.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7211144" cy="39810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2879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ZRAKOVÉ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ÚSTROJÍ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2120" y="1524000"/>
            <a:ext cx="3281568" cy="4663440"/>
          </a:xfrm>
          <a:ln>
            <a:solidFill>
              <a:schemeClr val="accent2"/>
            </a:solidFill>
          </a:ln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Význam zraku: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nímání světla,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    jeho intenzitu a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barvu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rozvíjí myšlení, vzdělávání a poznávání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340768"/>
            <a:ext cx="3960440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2888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ZRAKOVÉ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Oko se skládá: 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ční koule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rakový nerv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pomocná ústrojí </a:t>
            </a:r>
          </a:p>
          <a:p>
            <a:pPr marL="82296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oka (oční víčka,</a:t>
            </a:r>
          </a:p>
          <a:p>
            <a:pPr marL="82296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okohybné svaly,</a:t>
            </a:r>
          </a:p>
          <a:p>
            <a:pPr marL="82296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spojivka, </a:t>
            </a:r>
          </a:p>
          <a:p>
            <a:pPr marL="82296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slzné ústrojí)</a:t>
            </a:r>
          </a:p>
          <a:p>
            <a:pPr marL="82296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82296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727" y="1735832"/>
            <a:ext cx="3966465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2234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ČÁSTI ZRAKOVÉHO ÚSTROJÍ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08F2\Pictures\MP Navigator EX\2012_05_06\IMG_000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556792"/>
            <a:ext cx="3430861" cy="485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1187624" y="1484784"/>
            <a:ext cx="4176464" cy="4702656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Oční koule má 3 vrstvy: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nější vrstva bělima - </a:t>
            </a:r>
          </a:p>
          <a:p>
            <a:pPr marL="82296" indent="0">
              <a:buNone/>
            </a:pPr>
            <a:r>
              <a:rPr lang="cs-CZ" dirty="0" smtClean="0"/>
              <a:t>   vpředu přechází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v rohovku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třední vrstva cévnatka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nitřní vrstva sítnice</a:t>
            </a:r>
          </a:p>
          <a:p>
            <a:pPr marL="82296" indent="0">
              <a:buNone/>
            </a:pP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932040" y="2276872"/>
            <a:ext cx="97210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563888" y="3284984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148064" y="2924944"/>
            <a:ext cx="201622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644008" y="3933056"/>
            <a:ext cx="2664296" cy="3060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22436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ČÁSTI ZRAKOVÉHO ÚSTROJÍ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08F2\Pictures\MP Navigator EX\2012_05_06\IMG_0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852" y="1268760"/>
            <a:ext cx="5199827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 flipV="1">
            <a:off x="683568" y="3068960"/>
            <a:ext cx="2880320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95536" y="249289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évnatka přechází vpředu </a:t>
            </a:r>
          </a:p>
          <a:p>
            <a:r>
              <a:rPr lang="cs-CZ" dirty="0" smtClean="0"/>
              <a:t>v řasnaté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těleso</a:t>
            </a:r>
            <a:r>
              <a:rPr lang="cs-CZ" dirty="0" smtClean="0"/>
              <a:t> a duhovku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1619672" y="3501008"/>
            <a:ext cx="1800200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95536" y="4149080"/>
            <a:ext cx="2722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prostřed duhovky otvor –</a:t>
            </a:r>
          </a:p>
          <a:p>
            <a:r>
              <a:rPr lang="cs-CZ" dirty="0"/>
              <a:t>z</a:t>
            </a:r>
            <a:r>
              <a:rPr lang="cs-CZ" dirty="0" smtClean="0"/>
              <a:t>ornice (panenka)</a:t>
            </a:r>
            <a:endParaRPr lang="cs-CZ" dirty="0"/>
          </a:p>
        </p:txBody>
      </p:sp>
      <p:cxnSp>
        <p:nvCxnSpPr>
          <p:cNvPr id="2048" name="Přímá spojnice se šipkou 2047"/>
          <p:cNvCxnSpPr/>
          <p:nvPr/>
        </p:nvCxnSpPr>
        <p:spPr>
          <a:xfrm flipH="1" flipV="1">
            <a:off x="3563888" y="3501008"/>
            <a:ext cx="1872208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52" name="TextovéPole 2051"/>
          <p:cNvSpPr txBox="1"/>
          <p:nvPr/>
        </p:nvSpPr>
        <p:spPr>
          <a:xfrm>
            <a:off x="5436096" y="5445224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  <p:cxnSp>
        <p:nvCxnSpPr>
          <p:cNvPr id="2055" name="Přímá spojnice se šipkou 2054"/>
          <p:cNvCxnSpPr/>
          <p:nvPr/>
        </p:nvCxnSpPr>
        <p:spPr>
          <a:xfrm flipH="1">
            <a:off x="5436096" y="2060848"/>
            <a:ext cx="1800200" cy="889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61" name="TextovéPole 2060"/>
          <p:cNvSpPr txBox="1"/>
          <p:nvPr/>
        </p:nvSpPr>
        <p:spPr>
          <a:xfrm>
            <a:off x="7236296" y="1844824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sítnice</a:t>
            </a:r>
            <a:endParaRPr lang="cs-CZ" dirty="0"/>
          </a:p>
        </p:txBody>
      </p:sp>
      <p:cxnSp>
        <p:nvCxnSpPr>
          <p:cNvPr id="2063" name="Přímá spojnice se šipkou 2062"/>
          <p:cNvCxnSpPr/>
          <p:nvPr/>
        </p:nvCxnSpPr>
        <p:spPr>
          <a:xfrm flipH="1">
            <a:off x="6157768" y="3068960"/>
            <a:ext cx="146821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66" name="TextovéPole 2065"/>
          <p:cNvSpPr txBox="1"/>
          <p:nvPr/>
        </p:nvSpPr>
        <p:spPr>
          <a:xfrm>
            <a:off x="7092280" y="3501008"/>
            <a:ext cx="1389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rakový nerv</a:t>
            </a:r>
            <a:endParaRPr lang="cs-CZ" dirty="0"/>
          </a:p>
        </p:txBody>
      </p:sp>
      <p:cxnSp>
        <p:nvCxnSpPr>
          <p:cNvPr id="2068" name="Přímá spojnice se šipkou 2067"/>
          <p:cNvCxnSpPr/>
          <p:nvPr/>
        </p:nvCxnSpPr>
        <p:spPr>
          <a:xfrm flipH="1" flipV="1">
            <a:off x="4644008" y="3140968"/>
            <a:ext cx="2448272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71" name="TextovéPole 2070"/>
          <p:cNvSpPr txBox="1"/>
          <p:nvPr/>
        </p:nvSpPr>
        <p:spPr>
          <a:xfrm>
            <a:off x="7092280" y="4472245"/>
            <a:ext cx="794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sklivec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6988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  <p:bldP spid="29" grpId="0"/>
      <p:bldP spid="2052" grpId="0"/>
      <p:bldP spid="2061" grpId="0"/>
      <p:bldP spid="2066" grpId="0"/>
      <p:bldP spid="20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 ZRAKOVÉHO ÚSTROJÍ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Krátkozrakost </a:t>
            </a:r>
          </a:p>
          <a:p>
            <a:r>
              <a:rPr lang="cs-CZ" dirty="0" smtClean="0"/>
              <a:t>Dalekozrakost</a:t>
            </a:r>
          </a:p>
          <a:p>
            <a:r>
              <a:rPr lang="cs-CZ" dirty="0" smtClean="0"/>
              <a:t>Astigmatismus (šilhání)</a:t>
            </a:r>
          </a:p>
          <a:p>
            <a:r>
              <a:rPr lang="cs-CZ" dirty="0" smtClean="0"/>
              <a:t>Návštěva očního lékaře</a:t>
            </a:r>
          </a:p>
          <a:p>
            <a:r>
              <a:rPr lang="cs-CZ" dirty="0" smtClean="0"/>
              <a:t>Náprava vhodnými čočkami</a:t>
            </a:r>
          </a:p>
          <a:p>
            <a:r>
              <a:rPr lang="cs-CZ" dirty="0" smtClean="0"/>
              <a:t>Brýle</a:t>
            </a:r>
          </a:p>
          <a:p>
            <a:r>
              <a:rPr lang="cs-CZ" dirty="0" smtClean="0"/>
              <a:t>Kontaktní čočky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4206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304" y="5085184"/>
            <a:ext cx="2502024" cy="154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932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PÉČE O  ZRAKOVÉ ÚSTROJÍ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Používáme vhodné osvětlení</a:t>
            </a:r>
          </a:p>
          <a:p>
            <a:r>
              <a:rPr lang="cs-CZ" dirty="0" smtClean="0"/>
              <a:t>Dodržujeme při čtení vzdálenost hlavy</a:t>
            </a:r>
          </a:p>
          <a:p>
            <a:r>
              <a:rPr lang="cs-CZ" dirty="0" smtClean="0"/>
              <a:t>Nečteme vleže</a:t>
            </a:r>
          </a:p>
          <a:p>
            <a:r>
              <a:rPr lang="cs-CZ" dirty="0" smtClean="0"/>
              <a:t>Používáme sluneční brýle</a:t>
            </a:r>
          </a:p>
          <a:p>
            <a:r>
              <a:rPr lang="cs-CZ" dirty="0" smtClean="0"/>
              <a:t>Ochrana očí před úrazem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(jízda na motocyklu, práce s žíravými </a:t>
            </a:r>
          </a:p>
          <a:p>
            <a:pPr marL="82296" indent="0">
              <a:buNone/>
            </a:pPr>
            <a:r>
              <a:rPr lang="cs-CZ" dirty="0" smtClean="0"/>
              <a:t>  látkami, při svařování, při práci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u soustruhu)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36912"/>
            <a:ext cx="182880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38138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54176" cy="130068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Žáci doplní do obrázku oka podle nápovědi jednotlivé části: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sítnice, zrakový nerv, sklivec, čočka, zornice, cévnatka, duhovka, rohovka, bělima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08F2\Pictures\MP Navigator EX\2012_05_06\IMG_0003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75362"/>
            <a:ext cx="5112568" cy="538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 flipV="1">
            <a:off x="683568" y="2677562"/>
            <a:ext cx="3312368" cy="5354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619672" y="3645024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48" name="Přímá spojnice se šipkou 2047"/>
          <p:cNvCxnSpPr/>
          <p:nvPr/>
        </p:nvCxnSpPr>
        <p:spPr>
          <a:xfrm flipH="1" flipV="1">
            <a:off x="3563888" y="3645024"/>
            <a:ext cx="1872208" cy="2016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5" name="Přímá spojnice se šipkou 2054"/>
          <p:cNvCxnSpPr/>
          <p:nvPr/>
        </p:nvCxnSpPr>
        <p:spPr>
          <a:xfrm flipH="1">
            <a:off x="5220072" y="2060848"/>
            <a:ext cx="2016224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63" name="Přímá spojnice se šipkou 2062"/>
          <p:cNvCxnSpPr/>
          <p:nvPr/>
        </p:nvCxnSpPr>
        <p:spPr>
          <a:xfrm flipH="1">
            <a:off x="6157768" y="3068960"/>
            <a:ext cx="1468218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68" name="Přímá spojnice se šipkou 2067"/>
          <p:cNvCxnSpPr/>
          <p:nvPr/>
        </p:nvCxnSpPr>
        <p:spPr>
          <a:xfrm flipH="1" flipV="1">
            <a:off x="4644008" y="3140968"/>
            <a:ext cx="2448272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95536" y="3501008"/>
            <a:ext cx="2448272" cy="3960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051720" y="4149080"/>
            <a:ext cx="1224136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283968" y="1772816"/>
            <a:ext cx="21602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8010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54176" cy="130068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                         Řešení úkolu.</a:t>
            </a: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08F2\Pictures\MP Navigator EX\2012_05_06\IMG_0003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208" y="1475363"/>
            <a:ext cx="5112568" cy="538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 flipV="1">
            <a:off x="683568" y="2677562"/>
            <a:ext cx="3312368" cy="5354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259632" y="3645024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48" name="Přímá spojnice se šipkou 2047"/>
          <p:cNvCxnSpPr/>
          <p:nvPr/>
        </p:nvCxnSpPr>
        <p:spPr>
          <a:xfrm flipH="1" flipV="1">
            <a:off x="3563888" y="3645024"/>
            <a:ext cx="2114377" cy="2247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5" name="Přímá spojnice se šipkou 2054"/>
          <p:cNvCxnSpPr/>
          <p:nvPr/>
        </p:nvCxnSpPr>
        <p:spPr>
          <a:xfrm flipH="1">
            <a:off x="5220072" y="2060848"/>
            <a:ext cx="2016224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63" name="Přímá spojnice se šipkou 2062"/>
          <p:cNvCxnSpPr/>
          <p:nvPr/>
        </p:nvCxnSpPr>
        <p:spPr>
          <a:xfrm flipH="1">
            <a:off x="6157768" y="3068960"/>
            <a:ext cx="1468218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68" name="Přímá spojnice se šipkou 2067"/>
          <p:cNvCxnSpPr/>
          <p:nvPr/>
        </p:nvCxnSpPr>
        <p:spPr>
          <a:xfrm flipH="1" flipV="1">
            <a:off x="4644008" y="3140968"/>
            <a:ext cx="2736304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95536" y="3501008"/>
            <a:ext cx="2448272" cy="3960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907704" y="4149080"/>
            <a:ext cx="1368152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283968" y="2060848"/>
            <a:ext cx="576064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644008" y="1628800"/>
            <a:ext cx="1034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bělima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1859632"/>
            <a:ext cx="994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sítnice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91877" y="2564905"/>
            <a:ext cx="2252123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rakový nerv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6296" y="4797152"/>
            <a:ext cx="100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sklivec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78265" y="5877272"/>
            <a:ext cx="885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čočka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437112"/>
            <a:ext cx="1085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zornice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0805" y="3425588"/>
            <a:ext cx="1192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rohovka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2677562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cévnatka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5661248"/>
            <a:ext cx="2016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duhovka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7300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r>
              <a:rPr lang="cs-CZ" dirty="0"/>
              <a:t>Obrázky autorky [cit. </a:t>
            </a:r>
            <a:r>
              <a:rPr lang="cs-CZ" dirty="0" smtClean="0"/>
              <a:t>2012-05-26]. </a:t>
            </a: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1163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753</TotalTime>
  <Words>242</Words>
  <Application>Microsoft Office PowerPoint</Application>
  <PresentationFormat>Předvádění na obrazovce (4:3)</PresentationFormat>
  <Paragraphs>71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ZŠP a ZŠS Uherský Brod projekt č. CZ.1.07/1.4.00/21.0961  Biologie člověka  Č. DUMu:  VY_32_INOVACE_19_zrakové ústrojí   Jméno autora:  PaedDr. Hana Jurásková  </vt:lpstr>
      <vt:lpstr>          Anotace: Prezentace slouží  k seznámení a                             procvičení žáků nového učiva na téma                             zrakové ústrojí.                            Učivo je určeno pro žáky 8. ročníku.                            Období vytvoření prezentace –                            květen 2012.                  </vt:lpstr>
      <vt:lpstr>                ZRAKOVÉ ÚSTROJÍ</vt:lpstr>
      <vt:lpstr>     ZRAKOVÉ ÚSTROJÍ</vt:lpstr>
      <vt:lpstr>  ČÁSTI ZRAKOVÉHO ÚSTROJÍ</vt:lpstr>
      <vt:lpstr>  ČÁSTI ZRAKOVÉHO ÚSTROJÍ</vt:lpstr>
      <vt:lpstr>PORUCHY  ZRAKOVÉHO ÚSTROJÍ</vt:lpstr>
      <vt:lpstr>      PÉČE O  ZRAKOVÉ ÚSTROJÍ</vt:lpstr>
      <vt:lpstr>Žáci doplní do obrázku oka podle nápovědi jednotlivé části: sítnice, zrakový nerv, sklivec, čočka, zornice, cévnatka, duhovka, rohovka, bělima</vt:lpstr>
      <vt:lpstr>                          Řešení úkolu.</vt:lpstr>
      <vt:lpstr>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praktická a Základní škola speciální Uherský Brod</dc:title>
  <dc:creator>PC-1KN5</dc:creator>
  <cp:lastModifiedBy>08F2</cp:lastModifiedBy>
  <cp:revision>88</cp:revision>
  <dcterms:created xsi:type="dcterms:W3CDTF">2011-05-09T11:23:16Z</dcterms:created>
  <dcterms:modified xsi:type="dcterms:W3CDTF">2012-06-21T19:32:52Z</dcterms:modified>
</cp:coreProperties>
</file>